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wav" ContentType="audio/x-wav"/>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theme/themeOverride4.xml" ContentType="application/vnd.openxmlformats-officedocument.themeOverride+xml"/>
  <Override PartName="/ppt/theme/themeOverride5.xml" ContentType="application/vnd.openxmlformats-officedocument.themeOverride+xml"/>
  <Override PartName="/ppt/theme/themeOverride6.xml" ContentType="application/vnd.openxmlformats-officedocument.themeOverride+xml"/>
  <Override PartName="/ppt/theme/themeOverride7.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4"/>
  </p:notesMasterIdLst>
  <p:sldIdLst>
    <p:sldId id="256" r:id="rId3"/>
    <p:sldId id="257" r:id="rId4"/>
    <p:sldId id="258" r:id="rId5"/>
    <p:sldId id="266" r:id="rId6"/>
    <p:sldId id="267" r:id="rId7"/>
    <p:sldId id="269" r:id="rId8"/>
    <p:sldId id="270" r:id="rId9"/>
    <p:sldId id="271" r:id="rId10"/>
    <p:sldId id="273" r:id="rId11"/>
    <p:sldId id="274" r:id="rId12"/>
    <p:sldId id="396" r:id="rId13"/>
    <p:sldId id="278" r:id="rId14"/>
    <p:sldId id="277" r:id="rId15"/>
    <p:sldId id="276" r:id="rId16"/>
    <p:sldId id="395" r:id="rId17"/>
    <p:sldId id="397" r:id="rId18"/>
    <p:sldId id="440" r:id="rId19"/>
    <p:sldId id="441" r:id="rId20"/>
    <p:sldId id="462" r:id="rId21"/>
    <p:sldId id="442" r:id="rId22"/>
    <p:sldId id="443" r:id="rId23"/>
    <p:sldId id="463" r:id="rId24"/>
    <p:sldId id="444" r:id="rId25"/>
    <p:sldId id="279" r:id="rId26"/>
    <p:sldId id="284" r:id="rId27"/>
    <p:sldId id="280" r:id="rId28"/>
    <p:sldId id="283" r:id="rId29"/>
    <p:sldId id="282" r:id="rId30"/>
    <p:sldId id="281" r:id="rId31"/>
    <p:sldId id="285" r:id="rId32"/>
    <p:sldId id="286" r:id="rId33"/>
    <p:sldId id="288" r:id="rId34"/>
    <p:sldId id="289" r:id="rId35"/>
    <p:sldId id="398" r:id="rId36"/>
    <p:sldId id="399" r:id="rId37"/>
    <p:sldId id="400" r:id="rId38"/>
    <p:sldId id="401" r:id="rId39"/>
    <p:sldId id="402" r:id="rId40"/>
    <p:sldId id="291" r:id="rId41"/>
    <p:sldId id="292" r:id="rId42"/>
    <p:sldId id="407" r:id="rId43"/>
    <p:sldId id="408" r:id="rId44"/>
    <p:sldId id="409" r:id="rId45"/>
    <p:sldId id="410" r:id="rId46"/>
    <p:sldId id="411" r:id="rId47"/>
    <p:sldId id="412" r:id="rId48"/>
    <p:sldId id="414" r:id="rId49"/>
    <p:sldId id="416" r:id="rId50"/>
    <p:sldId id="418" r:id="rId51"/>
    <p:sldId id="419" r:id="rId52"/>
    <p:sldId id="420" r:id="rId53"/>
    <p:sldId id="421" r:id="rId54"/>
    <p:sldId id="423" r:id="rId55"/>
    <p:sldId id="424" r:id="rId56"/>
    <p:sldId id="425" r:id="rId57"/>
    <p:sldId id="426" r:id="rId58"/>
    <p:sldId id="427" r:id="rId59"/>
    <p:sldId id="430" r:id="rId60"/>
    <p:sldId id="431" r:id="rId61"/>
    <p:sldId id="432" r:id="rId62"/>
    <p:sldId id="433" r:id="rId63"/>
    <p:sldId id="434" r:id="rId64"/>
    <p:sldId id="435" r:id="rId65"/>
    <p:sldId id="436" r:id="rId66"/>
    <p:sldId id="438" r:id="rId67"/>
    <p:sldId id="439" r:id="rId68"/>
    <p:sldId id="293" r:id="rId69"/>
    <p:sldId id="294" r:id="rId70"/>
    <p:sldId id="300" r:id="rId71"/>
    <p:sldId id="301" r:id="rId72"/>
    <p:sldId id="302" r:id="rId73"/>
    <p:sldId id="304" r:id="rId74"/>
    <p:sldId id="305" r:id="rId75"/>
    <p:sldId id="306" r:id="rId76"/>
    <p:sldId id="307" r:id="rId77"/>
    <p:sldId id="308" r:id="rId78"/>
    <p:sldId id="309" r:id="rId79"/>
    <p:sldId id="310" r:id="rId80"/>
    <p:sldId id="311" r:id="rId81"/>
    <p:sldId id="312" r:id="rId82"/>
    <p:sldId id="313" r:id="rId83"/>
    <p:sldId id="314" r:id="rId84"/>
    <p:sldId id="315" r:id="rId85"/>
    <p:sldId id="316" r:id="rId86"/>
    <p:sldId id="317" r:id="rId87"/>
    <p:sldId id="318" r:id="rId88"/>
    <p:sldId id="319" r:id="rId89"/>
    <p:sldId id="320" r:id="rId90"/>
    <p:sldId id="321" r:id="rId91"/>
    <p:sldId id="322" r:id="rId92"/>
    <p:sldId id="349" r:id="rId93"/>
    <p:sldId id="350" r:id="rId94"/>
    <p:sldId id="351" r:id="rId95"/>
    <p:sldId id="352" r:id="rId96"/>
    <p:sldId id="358" r:id="rId97"/>
    <p:sldId id="359" r:id="rId98"/>
    <p:sldId id="360" r:id="rId99"/>
    <p:sldId id="362" r:id="rId100"/>
    <p:sldId id="363" r:id="rId101"/>
    <p:sldId id="364" r:id="rId102"/>
    <p:sldId id="365" r:id="rId103"/>
    <p:sldId id="366" r:id="rId104"/>
    <p:sldId id="367" r:id="rId105"/>
    <p:sldId id="368" r:id="rId106"/>
    <p:sldId id="369" r:id="rId107"/>
    <p:sldId id="370" r:id="rId108"/>
    <p:sldId id="372" r:id="rId109"/>
    <p:sldId id="373" r:id="rId110"/>
    <p:sldId id="375" r:id="rId111"/>
    <p:sldId id="376" r:id="rId112"/>
    <p:sldId id="377" r:id="rId113"/>
    <p:sldId id="378" r:id="rId115"/>
    <p:sldId id="379" r:id="rId116"/>
    <p:sldId id="380" r:id="rId117"/>
    <p:sldId id="381" r:id="rId118"/>
    <p:sldId id="382" r:id="rId119"/>
    <p:sldId id="383" r:id="rId120"/>
    <p:sldId id="384" r:id="rId121"/>
    <p:sldId id="385" r:id="rId122"/>
    <p:sldId id="386" r:id="rId123"/>
    <p:sldId id="391" r:id="rId124"/>
    <p:sldId id="446" r:id="rId125"/>
    <p:sldId id="447" r:id="rId126"/>
    <p:sldId id="448" r:id="rId127"/>
    <p:sldId id="449" r:id="rId128"/>
    <p:sldId id="450" r:id="rId129"/>
    <p:sldId id="451" r:id="rId130"/>
    <p:sldId id="452" r:id="rId131"/>
    <p:sldId id="453" r:id="rId132"/>
    <p:sldId id="454" r:id="rId133"/>
    <p:sldId id="455" r:id="rId134"/>
    <p:sldId id="456" r:id="rId135"/>
    <p:sldId id="457" r:id="rId136"/>
    <p:sldId id="458" r:id="rId137"/>
    <p:sldId id="459" r:id="rId138"/>
    <p:sldId id="460" r:id="rId139"/>
    <p:sldId id="387" r:id="rId140"/>
  </p:sldIdLst>
  <p:sldSz cx="9144000" cy="5143500" type="screen16x9"/>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718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EB9631B5-78F2-41C9-869B-9F39066F8104}" styleName="中度样式 3 - 强调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18603FDC-E32A-4AB5-989C-0864C3EAD2B8}" styleName="主题样式 2 - 强调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74C1A8A3-306A-4EB7-A6B1-4F7E0EB9C5D6}" styleName="中度样式 3 - 强调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039" autoAdjust="0"/>
  </p:normalViewPr>
  <p:slideViewPr>
    <p:cSldViewPr>
      <p:cViewPr varScale="1">
        <p:scale>
          <a:sx n="106" d="100"/>
          <a:sy n="106" d="100"/>
        </p:scale>
        <p:origin x="-438" y="-90"/>
      </p:cViewPr>
      <p:guideLst>
        <p:guide orient="horz" pos="162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7.xml"/><Relationship Id="rId98" Type="http://schemas.openxmlformats.org/officeDocument/2006/relationships/slide" Target="slides/slide96.xml"/><Relationship Id="rId97" Type="http://schemas.openxmlformats.org/officeDocument/2006/relationships/slide" Target="slides/slide95.xml"/><Relationship Id="rId96" Type="http://schemas.openxmlformats.org/officeDocument/2006/relationships/slide" Target="slides/slide94.xml"/><Relationship Id="rId95" Type="http://schemas.openxmlformats.org/officeDocument/2006/relationships/slide" Target="slides/slide93.xml"/><Relationship Id="rId94" Type="http://schemas.openxmlformats.org/officeDocument/2006/relationships/slide" Target="slides/slide92.xml"/><Relationship Id="rId93" Type="http://schemas.openxmlformats.org/officeDocument/2006/relationships/slide" Target="slides/slide91.xml"/><Relationship Id="rId92" Type="http://schemas.openxmlformats.org/officeDocument/2006/relationships/slide" Target="slides/slide90.xml"/><Relationship Id="rId91" Type="http://schemas.openxmlformats.org/officeDocument/2006/relationships/slide" Target="slides/slide89.xml"/><Relationship Id="rId90" Type="http://schemas.openxmlformats.org/officeDocument/2006/relationships/slide" Target="slides/slide88.xml"/><Relationship Id="rId9" Type="http://schemas.openxmlformats.org/officeDocument/2006/relationships/slide" Target="slides/slide7.xml"/><Relationship Id="rId89" Type="http://schemas.openxmlformats.org/officeDocument/2006/relationships/slide" Target="slides/slide87.xml"/><Relationship Id="rId88" Type="http://schemas.openxmlformats.org/officeDocument/2006/relationships/slide" Target="slides/slide86.xml"/><Relationship Id="rId87" Type="http://schemas.openxmlformats.org/officeDocument/2006/relationships/slide" Target="slides/slide85.xml"/><Relationship Id="rId86" Type="http://schemas.openxmlformats.org/officeDocument/2006/relationships/slide" Target="slides/slide84.xml"/><Relationship Id="rId85" Type="http://schemas.openxmlformats.org/officeDocument/2006/relationships/slide" Target="slides/slide83.xml"/><Relationship Id="rId84" Type="http://schemas.openxmlformats.org/officeDocument/2006/relationships/slide" Target="slides/slide82.xml"/><Relationship Id="rId83" Type="http://schemas.openxmlformats.org/officeDocument/2006/relationships/slide" Target="slides/slide81.xml"/><Relationship Id="rId82" Type="http://schemas.openxmlformats.org/officeDocument/2006/relationships/slide" Target="slides/slide80.xml"/><Relationship Id="rId81" Type="http://schemas.openxmlformats.org/officeDocument/2006/relationships/slide" Target="slides/slide79.xml"/><Relationship Id="rId80" Type="http://schemas.openxmlformats.org/officeDocument/2006/relationships/slide" Target="slides/slide78.xml"/><Relationship Id="rId8" Type="http://schemas.openxmlformats.org/officeDocument/2006/relationships/slide" Target="slides/slide6.xml"/><Relationship Id="rId79" Type="http://schemas.openxmlformats.org/officeDocument/2006/relationships/slide" Target="slides/slide77.xml"/><Relationship Id="rId78" Type="http://schemas.openxmlformats.org/officeDocument/2006/relationships/slide" Target="slides/slide76.xml"/><Relationship Id="rId77" Type="http://schemas.openxmlformats.org/officeDocument/2006/relationships/slide" Target="slides/slide75.xml"/><Relationship Id="rId76" Type="http://schemas.openxmlformats.org/officeDocument/2006/relationships/slide" Target="slides/slide74.xml"/><Relationship Id="rId75" Type="http://schemas.openxmlformats.org/officeDocument/2006/relationships/slide" Target="slides/slide73.xml"/><Relationship Id="rId74" Type="http://schemas.openxmlformats.org/officeDocument/2006/relationships/slide" Target="slides/slide72.xml"/><Relationship Id="rId73" Type="http://schemas.openxmlformats.org/officeDocument/2006/relationships/slide" Target="slides/slide71.xml"/><Relationship Id="rId72" Type="http://schemas.openxmlformats.org/officeDocument/2006/relationships/slide" Target="slides/slide70.xml"/><Relationship Id="rId71" Type="http://schemas.openxmlformats.org/officeDocument/2006/relationships/slide" Target="slides/slide69.xml"/><Relationship Id="rId70" Type="http://schemas.openxmlformats.org/officeDocument/2006/relationships/slide" Target="slides/slide68.xml"/><Relationship Id="rId7" Type="http://schemas.openxmlformats.org/officeDocument/2006/relationships/slide" Target="slides/slide5.xml"/><Relationship Id="rId69" Type="http://schemas.openxmlformats.org/officeDocument/2006/relationships/slide" Target="slides/slide67.xml"/><Relationship Id="rId68" Type="http://schemas.openxmlformats.org/officeDocument/2006/relationships/slide" Target="slides/slide66.xml"/><Relationship Id="rId67" Type="http://schemas.openxmlformats.org/officeDocument/2006/relationships/slide" Target="slides/slide65.xml"/><Relationship Id="rId66" Type="http://schemas.openxmlformats.org/officeDocument/2006/relationships/slide" Target="slides/slide64.xml"/><Relationship Id="rId65" Type="http://schemas.openxmlformats.org/officeDocument/2006/relationships/slide" Target="slides/slide63.xml"/><Relationship Id="rId64" Type="http://schemas.openxmlformats.org/officeDocument/2006/relationships/slide" Target="slides/slide62.xml"/><Relationship Id="rId63" Type="http://schemas.openxmlformats.org/officeDocument/2006/relationships/slide" Target="slides/slide61.xml"/><Relationship Id="rId62" Type="http://schemas.openxmlformats.org/officeDocument/2006/relationships/slide" Target="slides/slide60.xml"/><Relationship Id="rId61" Type="http://schemas.openxmlformats.org/officeDocument/2006/relationships/slide" Target="slides/slide59.xml"/><Relationship Id="rId60" Type="http://schemas.openxmlformats.org/officeDocument/2006/relationships/slide" Target="slides/slide58.xml"/><Relationship Id="rId6" Type="http://schemas.openxmlformats.org/officeDocument/2006/relationships/slide" Target="slides/slide4.xml"/><Relationship Id="rId59" Type="http://schemas.openxmlformats.org/officeDocument/2006/relationships/slide" Target="slides/slide57.xml"/><Relationship Id="rId58" Type="http://schemas.openxmlformats.org/officeDocument/2006/relationships/slide" Target="slides/slide56.xml"/><Relationship Id="rId57" Type="http://schemas.openxmlformats.org/officeDocument/2006/relationships/slide" Target="slides/slide55.xml"/><Relationship Id="rId56" Type="http://schemas.openxmlformats.org/officeDocument/2006/relationships/slide" Target="slides/slide54.xml"/><Relationship Id="rId55" Type="http://schemas.openxmlformats.org/officeDocument/2006/relationships/slide" Target="slides/slide53.xml"/><Relationship Id="rId54" Type="http://schemas.openxmlformats.org/officeDocument/2006/relationships/slide" Target="slides/slide52.xml"/><Relationship Id="rId53" Type="http://schemas.openxmlformats.org/officeDocument/2006/relationships/slide" Target="slides/slide51.xml"/><Relationship Id="rId52" Type="http://schemas.openxmlformats.org/officeDocument/2006/relationships/slide" Target="slides/slide50.xml"/><Relationship Id="rId51" Type="http://schemas.openxmlformats.org/officeDocument/2006/relationships/slide" Target="slides/slide49.xml"/><Relationship Id="rId50" Type="http://schemas.openxmlformats.org/officeDocument/2006/relationships/slide" Target="slides/slide48.xml"/><Relationship Id="rId5" Type="http://schemas.openxmlformats.org/officeDocument/2006/relationships/slide" Target="slides/slide3.xml"/><Relationship Id="rId49" Type="http://schemas.openxmlformats.org/officeDocument/2006/relationships/slide" Target="slides/slide47.xml"/><Relationship Id="rId48" Type="http://schemas.openxmlformats.org/officeDocument/2006/relationships/slide" Target="slides/slide46.xml"/><Relationship Id="rId47" Type="http://schemas.openxmlformats.org/officeDocument/2006/relationships/slide" Target="slides/slide45.xml"/><Relationship Id="rId46" Type="http://schemas.openxmlformats.org/officeDocument/2006/relationships/slide" Target="slides/slide44.xml"/><Relationship Id="rId45" Type="http://schemas.openxmlformats.org/officeDocument/2006/relationships/slide" Target="slides/slide43.xml"/><Relationship Id="rId44" Type="http://schemas.openxmlformats.org/officeDocument/2006/relationships/slide" Target="slides/slide42.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3" Type="http://schemas.openxmlformats.org/officeDocument/2006/relationships/tableStyles" Target="tableStyles.xml"/><Relationship Id="rId142" Type="http://schemas.openxmlformats.org/officeDocument/2006/relationships/viewProps" Target="viewProps.xml"/><Relationship Id="rId141" Type="http://schemas.openxmlformats.org/officeDocument/2006/relationships/presProps" Target="presProps.xml"/><Relationship Id="rId140" Type="http://schemas.openxmlformats.org/officeDocument/2006/relationships/slide" Target="slides/slide137.xml"/><Relationship Id="rId14" Type="http://schemas.openxmlformats.org/officeDocument/2006/relationships/slide" Target="slides/slide12.xml"/><Relationship Id="rId139" Type="http://schemas.openxmlformats.org/officeDocument/2006/relationships/slide" Target="slides/slide136.xml"/><Relationship Id="rId138" Type="http://schemas.openxmlformats.org/officeDocument/2006/relationships/slide" Target="slides/slide135.xml"/><Relationship Id="rId137" Type="http://schemas.openxmlformats.org/officeDocument/2006/relationships/slide" Target="slides/slide134.xml"/><Relationship Id="rId136" Type="http://schemas.openxmlformats.org/officeDocument/2006/relationships/slide" Target="slides/slide133.xml"/><Relationship Id="rId135" Type="http://schemas.openxmlformats.org/officeDocument/2006/relationships/slide" Target="slides/slide132.xml"/><Relationship Id="rId134" Type="http://schemas.openxmlformats.org/officeDocument/2006/relationships/slide" Target="slides/slide131.xml"/><Relationship Id="rId133" Type="http://schemas.openxmlformats.org/officeDocument/2006/relationships/slide" Target="slides/slide130.xml"/><Relationship Id="rId132" Type="http://schemas.openxmlformats.org/officeDocument/2006/relationships/slide" Target="slides/slide129.xml"/><Relationship Id="rId131" Type="http://schemas.openxmlformats.org/officeDocument/2006/relationships/slide" Target="slides/slide128.xml"/><Relationship Id="rId130" Type="http://schemas.openxmlformats.org/officeDocument/2006/relationships/slide" Target="slides/slide127.xml"/><Relationship Id="rId13" Type="http://schemas.openxmlformats.org/officeDocument/2006/relationships/slide" Target="slides/slide11.xml"/><Relationship Id="rId129" Type="http://schemas.openxmlformats.org/officeDocument/2006/relationships/slide" Target="slides/slide126.xml"/><Relationship Id="rId128" Type="http://schemas.openxmlformats.org/officeDocument/2006/relationships/slide" Target="slides/slide125.xml"/><Relationship Id="rId127" Type="http://schemas.openxmlformats.org/officeDocument/2006/relationships/slide" Target="slides/slide124.xml"/><Relationship Id="rId126" Type="http://schemas.openxmlformats.org/officeDocument/2006/relationships/slide" Target="slides/slide123.xml"/><Relationship Id="rId125" Type="http://schemas.openxmlformats.org/officeDocument/2006/relationships/slide" Target="slides/slide122.xml"/><Relationship Id="rId124" Type="http://schemas.openxmlformats.org/officeDocument/2006/relationships/slide" Target="slides/slide121.xml"/><Relationship Id="rId123" Type="http://schemas.openxmlformats.org/officeDocument/2006/relationships/slide" Target="slides/slide120.xml"/><Relationship Id="rId122" Type="http://schemas.openxmlformats.org/officeDocument/2006/relationships/slide" Target="slides/slide119.xml"/><Relationship Id="rId121" Type="http://schemas.openxmlformats.org/officeDocument/2006/relationships/slide" Target="slides/slide118.xml"/><Relationship Id="rId120" Type="http://schemas.openxmlformats.org/officeDocument/2006/relationships/slide" Target="slides/slide117.xml"/><Relationship Id="rId12" Type="http://schemas.openxmlformats.org/officeDocument/2006/relationships/slide" Target="slides/slide10.xml"/><Relationship Id="rId119" Type="http://schemas.openxmlformats.org/officeDocument/2006/relationships/slide" Target="slides/slide116.xml"/><Relationship Id="rId118" Type="http://schemas.openxmlformats.org/officeDocument/2006/relationships/slide" Target="slides/slide115.xml"/><Relationship Id="rId117" Type="http://schemas.openxmlformats.org/officeDocument/2006/relationships/slide" Target="slides/slide114.xml"/><Relationship Id="rId116" Type="http://schemas.openxmlformats.org/officeDocument/2006/relationships/slide" Target="slides/slide113.xml"/><Relationship Id="rId115" Type="http://schemas.openxmlformats.org/officeDocument/2006/relationships/slide" Target="slides/slide112.xml"/><Relationship Id="rId114" Type="http://schemas.openxmlformats.org/officeDocument/2006/relationships/notesMaster" Target="notesMasters/notesMaster1.xml"/><Relationship Id="rId113" Type="http://schemas.openxmlformats.org/officeDocument/2006/relationships/slide" Target="slides/slide111.xml"/><Relationship Id="rId112" Type="http://schemas.openxmlformats.org/officeDocument/2006/relationships/slide" Target="slides/slide110.xml"/><Relationship Id="rId111" Type="http://schemas.openxmlformats.org/officeDocument/2006/relationships/slide" Target="slides/slide109.xml"/><Relationship Id="rId110" Type="http://schemas.openxmlformats.org/officeDocument/2006/relationships/slide" Target="slides/slide108.xml"/><Relationship Id="rId11" Type="http://schemas.openxmlformats.org/officeDocument/2006/relationships/slide" Target="slides/slide9.xml"/><Relationship Id="rId109" Type="http://schemas.openxmlformats.org/officeDocument/2006/relationships/slide" Target="slides/slide107.xml"/><Relationship Id="rId108" Type="http://schemas.openxmlformats.org/officeDocument/2006/relationships/slide" Target="slides/slide106.xml"/><Relationship Id="rId107" Type="http://schemas.openxmlformats.org/officeDocument/2006/relationships/slide" Target="slides/slide105.xml"/><Relationship Id="rId106" Type="http://schemas.openxmlformats.org/officeDocument/2006/relationships/slide" Target="slides/slide104.xml"/><Relationship Id="rId105" Type="http://schemas.openxmlformats.org/officeDocument/2006/relationships/slide" Target="slides/slide103.xml"/><Relationship Id="rId104" Type="http://schemas.openxmlformats.org/officeDocument/2006/relationships/slide" Target="slides/slide102.xml"/><Relationship Id="rId103" Type="http://schemas.openxmlformats.org/officeDocument/2006/relationships/slide" Target="slides/slide101.xml"/><Relationship Id="rId102" Type="http://schemas.openxmlformats.org/officeDocument/2006/relationships/slide" Target="slides/slide100.xml"/><Relationship Id="rId101" Type="http://schemas.openxmlformats.org/officeDocument/2006/relationships/slide" Target="slides/slide99.xml"/><Relationship Id="rId100" Type="http://schemas.openxmlformats.org/officeDocument/2006/relationships/slide" Target="slides/slide98.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7.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00.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05.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08.w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09.wmf"/></Relationships>
</file>

<file path=ppt/drawings/_rels/vmlDrawing18.vml.rels><?xml version="1.0" encoding="UTF-8" standalone="yes"?>
<Relationships xmlns="http://schemas.openxmlformats.org/package/2006/relationships"><Relationship Id="rId2" Type="http://schemas.openxmlformats.org/officeDocument/2006/relationships/image" Target="../media/image111.wmf"/><Relationship Id="rId1" Type="http://schemas.openxmlformats.org/officeDocument/2006/relationships/image" Target="../media/image110.w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8.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25.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6.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27.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8.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96.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934183B-6B57-4AA4-BEFF-73C2F6ADE88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0979B47-D2EA-4802-80AD-9D1BEC782F5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4F2C0690-0580-4C3D-96BC-1573CFDF0392}" type="slidenum">
              <a:rPr lang="en-US" altLang="zh-CN"/>
            </a:fld>
            <a:endParaRPr lang="zh-CN" altLang="zh-CN"/>
          </a:p>
        </p:txBody>
      </p:sp>
      <p:sp>
        <p:nvSpPr>
          <p:cNvPr id="77826" name="Rectangle 2"/>
          <p:cNvSpPr>
            <a:spLocks noGrp="1" noRot="1" noChangeAspect="1" noChangeArrowheads="1" noTextEdit="1"/>
          </p:cNvSpPr>
          <p:nvPr>
            <p:ph type="sldImg"/>
          </p:nvPr>
        </p:nvSpPr>
        <p:spPr>
          <a:xfrm>
            <a:off x="595313" y="804863"/>
            <a:ext cx="5675312" cy="3192462"/>
          </a:xfrm>
        </p:spPr>
      </p:sp>
      <p:sp>
        <p:nvSpPr>
          <p:cNvPr id="77827" name="Rectangle 3"/>
          <p:cNvSpPr>
            <a:spLocks noGrp="1" noChangeArrowheads="1"/>
          </p:cNvSpPr>
          <p:nvPr>
            <p:ph type="body" idx="1"/>
          </p:nvPr>
        </p:nvSpPr>
        <p:spPr>
          <a:xfrm>
            <a:off x="915790" y="4352049"/>
            <a:ext cx="5026421" cy="3867302"/>
          </a:xfrm>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9ED4429D-F93F-491A-AA80-C2C09AA8DE6D}" type="slidenum">
              <a:rPr lang="en-US" altLang="zh-CN"/>
            </a:fld>
            <a:endParaRPr lang="zh-CN" altLang="zh-CN"/>
          </a:p>
        </p:txBody>
      </p:sp>
      <p:sp>
        <p:nvSpPr>
          <p:cNvPr id="79874" name="Rectangle 2"/>
          <p:cNvSpPr>
            <a:spLocks noGrp="1" noRot="1" noChangeAspect="1" noChangeArrowheads="1" noTextEdit="1"/>
          </p:cNvSpPr>
          <p:nvPr>
            <p:ph type="sldImg"/>
          </p:nvPr>
        </p:nvSpPr>
        <p:spPr>
          <a:xfrm>
            <a:off x="595313" y="804863"/>
            <a:ext cx="5675312" cy="3192462"/>
          </a:xfrm>
        </p:spPr>
      </p:sp>
      <p:sp>
        <p:nvSpPr>
          <p:cNvPr id="79875" name="Rectangle 3"/>
          <p:cNvSpPr>
            <a:spLocks noGrp="1" noChangeArrowheads="1"/>
          </p:cNvSpPr>
          <p:nvPr>
            <p:ph type="body" idx="1"/>
          </p:nvPr>
        </p:nvSpPr>
        <p:spPr>
          <a:xfrm>
            <a:off x="915790" y="4352049"/>
            <a:ext cx="5026421" cy="3867302"/>
          </a:xfrm>
        </p:spPr>
        <p:txBody>
          <a:bodyPr/>
          <a:lstStyle/>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p:txBody>
          <a:bodyPr/>
          <a:lstStyle/>
          <a:p>
            <a:fld id="{C34DFBD5-F3CD-4E6E-BAC2-5B372F67F3F1}" type="slidenum">
              <a:rPr lang="en-US" altLang="zh-CN"/>
            </a:fld>
            <a:endParaRPr lang="zh-CN" altLang="zh-CN"/>
          </a:p>
        </p:txBody>
      </p:sp>
      <p:sp>
        <p:nvSpPr>
          <p:cNvPr id="82946" name="Rectangle 2"/>
          <p:cNvSpPr>
            <a:spLocks noGrp="1" noRot="1" noChangeAspect="1" noChangeArrowheads="1" noTextEdit="1"/>
          </p:cNvSpPr>
          <p:nvPr>
            <p:ph type="sldImg"/>
          </p:nvPr>
        </p:nvSpPr>
        <p:spPr>
          <a:xfrm>
            <a:off x="595313" y="804863"/>
            <a:ext cx="5675312" cy="3192462"/>
          </a:xfrm>
        </p:spPr>
      </p:sp>
      <p:sp>
        <p:nvSpPr>
          <p:cNvPr id="82947" name="Rectangle 3"/>
          <p:cNvSpPr>
            <a:spLocks noGrp="1" noChangeArrowheads="1"/>
          </p:cNvSpPr>
          <p:nvPr>
            <p:ph type="body" idx="1"/>
          </p:nvPr>
        </p:nvSpPr>
        <p:spPr>
          <a:xfrm>
            <a:off x="915790" y="4352049"/>
            <a:ext cx="5026421" cy="3867302"/>
          </a:xfrm>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Rot="1" noChangeAspect="1" noTextEdit="1"/>
          </p:cNvSpPr>
          <p:nvPr>
            <p:ph type="sldImg"/>
          </p:nvPr>
        </p:nvSpPr>
        <p:spPr>
          <a:ln>
            <a:solidFill>
              <a:srgbClr val="000000"/>
            </a:solidFill>
          </a:ln>
        </p:spPr>
      </p:sp>
      <p:sp>
        <p:nvSpPr>
          <p:cNvPr id="49155" name="Rectangle 3"/>
          <p:cNvSpPr>
            <a:spLocks noGrp="1"/>
          </p:cNvSpPr>
          <p:nvPr>
            <p:ph type="body" idx="1"/>
          </p:nvPr>
        </p:nvSpPr>
        <p:spPr>
          <a:noFill/>
        </p:spPr>
        <p:txBody>
          <a:bodyPr anchor="t"/>
          <a:lstStyle/>
          <a:p>
            <a:pPr eaLnBrk="1" hangingPunct="1">
              <a:spcBef>
                <a:spcPct val="0"/>
              </a:spcBef>
            </a:pPr>
            <a:endParaRPr lang="zh-CN" altLang="en-US" smtClean="0">
              <a:latin typeface="Arial"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a:ln>
            <a:solidFill>
              <a:srgbClr val="000000"/>
            </a:solidFill>
          </a:ln>
        </p:spPr>
      </p:sp>
      <p:sp>
        <p:nvSpPr>
          <p:cNvPr id="50179" name="Rectangle 3"/>
          <p:cNvSpPr>
            <a:spLocks noGrp="1"/>
          </p:cNvSpPr>
          <p:nvPr>
            <p:ph type="body" idx="1"/>
          </p:nvPr>
        </p:nvSpPr>
        <p:spPr>
          <a:noFill/>
        </p:spPr>
        <p:txBody>
          <a:bodyPr anchor="t"/>
          <a:lstStyle/>
          <a:p>
            <a:pPr eaLnBrk="1" hangingPunct="1">
              <a:spcBef>
                <a:spcPct val="0"/>
              </a:spcBef>
            </a:pPr>
            <a:endParaRPr lang="zh-CN" altLang="en-US" smtClean="0">
              <a:latin typeface="Arial"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a:ln>
            <a:solidFill>
              <a:srgbClr val="000000"/>
            </a:solidFill>
          </a:ln>
        </p:spPr>
      </p:sp>
      <p:sp>
        <p:nvSpPr>
          <p:cNvPr id="50179" name="Rectangle 3"/>
          <p:cNvSpPr>
            <a:spLocks noGrp="1"/>
          </p:cNvSpPr>
          <p:nvPr>
            <p:ph type="body" idx="1"/>
          </p:nvPr>
        </p:nvSpPr>
        <p:spPr>
          <a:noFill/>
        </p:spPr>
        <p:txBody>
          <a:bodyPr anchor="t"/>
          <a:lstStyle/>
          <a:p>
            <a:pPr eaLnBrk="1" hangingPunct="1">
              <a:spcBef>
                <a:spcPct val="0"/>
              </a:spcBef>
            </a:pPr>
            <a:endParaRPr lang="zh-CN" altLang="en-US" smtClean="0">
              <a:latin typeface="Arial"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Rot="1" noChangeAspect="1" noTextEdit="1"/>
          </p:cNvSpPr>
          <p:nvPr>
            <p:ph type="sldImg"/>
          </p:nvPr>
        </p:nvSpPr>
        <p:spPr>
          <a:ln>
            <a:solidFill>
              <a:srgbClr val="000000"/>
            </a:solidFill>
          </a:ln>
        </p:spPr>
      </p:sp>
      <p:sp>
        <p:nvSpPr>
          <p:cNvPr id="50179" name="Rectangle 3"/>
          <p:cNvSpPr>
            <a:spLocks noGrp="1"/>
          </p:cNvSpPr>
          <p:nvPr>
            <p:ph type="body" idx="1"/>
          </p:nvPr>
        </p:nvSpPr>
        <p:spPr>
          <a:noFill/>
        </p:spPr>
        <p:txBody>
          <a:bodyPr anchor="t"/>
          <a:lstStyle/>
          <a:p>
            <a:pPr eaLnBrk="1" hangingPunct="1">
              <a:spcBef>
                <a:spcPct val="0"/>
              </a:spcBef>
            </a:pPr>
            <a:endParaRPr lang="zh-CN" altLang="en-US" smtClean="0">
              <a:latin typeface="Arial"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19"/>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60C5BF1B-B473-46BC-944B-9501F8B4E65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17D9676-2F2B-48F9-BF0F-CD3837F698DB}" type="slidenum">
              <a:rPr lang="zh-CN" altLang="en-US"/>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75EDF98-8047-4EF6-9FA7-FB5A20BC9376}"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EE060A-4252-4233-B945-7186B158A3A7}" type="slidenum">
              <a:rPr lang="zh-CN" altLang="en-US"/>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13E3729-6217-417A-89C9-8770799E22C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FA636E3-C86D-4DB5-B00D-5808BF79233A}" type="slidenum">
              <a:rPr lang="zh-CN" altLang="en-US"/>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2E86E5F9-6819-4DA0-88E5-ADC53A4ED8B2}"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9ECA12F2-A4F8-49E2-8D4C-C5C6512F362F}"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lvl1pPr>
              <a:defRPr/>
            </a:lvl1pPr>
          </a:lstStyle>
          <a:p>
            <a:pPr>
              <a:defRPr/>
            </a:pPr>
            <a:fld id="{1C64C337-3356-4026-B9EB-E2DD1C63DEDC}" type="datetimeFigureOut">
              <a:rPr lang="zh-CN" altLang="en-US"/>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64FC51B-8252-45D8-8BF2-20F720E022C5}"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00FDAACF-0511-45BA-86EE-815500F9C9BF}"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5746E8AF-4945-4D1C-9120-D30A44DD5F92}"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151335"/>
            <a:ext cx="4040188"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6" y="1151335"/>
            <a:ext cx="4041775" cy="47982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6"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412F1985-F3E0-44D4-B0EC-A1AC9873AAFC}" type="datetimeFigureOut">
              <a:rPr lang="zh-CN" altLang="en-US"/>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1B192D5D-6DB3-41B9-9C1E-2814934D6011}"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0DF8F376-A7E9-443F-A67C-CB7E1350A869}" type="datetimeFigureOut">
              <a:rPr lang="zh-CN" altLang="en-US"/>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7F78E949-F3AA-4121-8D06-04D3932D3D8F}"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42A12E75-E907-4825-AAA7-AEA1436CDDF6}" type="datetimeFigureOut">
              <a:rPr lang="zh-CN" altLang="en-US"/>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714C52E5-3B7B-41AA-849D-EE8153CE34CE}"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1BBE42B6-1C07-4D13-99E3-44AA8D306152}"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5E69571-D6DA-46EC-8C3F-B5A3788AE0EF}"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3"/>
          <p:cNvSpPr>
            <a:spLocks noGrp="1"/>
          </p:cNvSpPr>
          <p:nvPr>
            <p:ph type="dt" sz="half" idx="10"/>
          </p:nvPr>
        </p:nvSpPr>
        <p:spPr/>
        <p:txBody>
          <a:bodyPr/>
          <a:lstStyle>
            <a:lvl1pPr>
              <a:defRPr/>
            </a:lvl1pPr>
          </a:lstStyle>
          <a:p>
            <a:pPr>
              <a:defRPr/>
            </a:pPr>
            <a:fld id="{6717E97E-0855-4A52-8CE8-71C66E828603}" type="datetimeFigureOut">
              <a:rPr lang="zh-CN" altLang="en-US"/>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29F8085E-B3E6-4BBE-A777-489CC281B23C}"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05979"/>
            <a:ext cx="8229600" cy="857250"/>
          </a:xfrm>
          <a:prstGeom prst="rect">
            <a:avLst/>
          </a:prstGeom>
          <a:noFill/>
          <a:ln w="9525">
            <a:noFill/>
            <a:miter lim="800000"/>
          </a:ln>
        </p:spPr>
        <p:txBody>
          <a:bodyPr vert="horz" wrap="square" lIns="91440" tIns="45720" rIns="91440" bIns="45720" numCol="1" anchor="ctr" anchorCtr="0" compatLnSpc="1"/>
          <a:lstStyle/>
          <a:p>
            <a:pPr lvl="0"/>
            <a:r>
              <a:rPr lang="zh-CN" altLang="en-US" smtClean="0"/>
              <a:t>单击此处编辑母版标题样式</a:t>
            </a:r>
            <a:endParaRPr lang="zh-CN" altLang="en-US" smtClean="0"/>
          </a:p>
        </p:txBody>
      </p:sp>
      <p:sp>
        <p:nvSpPr>
          <p:cNvPr id="1027" name="文本占位符 2"/>
          <p:cNvSpPr>
            <a:spLocks noGrp="1"/>
          </p:cNvSpPr>
          <p:nvPr>
            <p:ph type="body" idx="1"/>
          </p:nvPr>
        </p:nvSpPr>
        <p:spPr bwMode="auto">
          <a:xfrm>
            <a:off x="457200" y="1200151"/>
            <a:ext cx="8229600" cy="3394472"/>
          </a:xfrm>
          <a:prstGeom prst="rect">
            <a:avLst/>
          </a:prstGeom>
          <a:noFill/>
          <a:ln w="9525">
            <a:noFill/>
            <a:miter lim="800000"/>
          </a:ln>
        </p:spPr>
        <p:txBody>
          <a:bodyPr vert="horz" wrap="square" lIns="91440" tIns="45720" rIns="91440" bIns="45720" numCol="1" anchor="t" anchorCtr="0" compatLnSpc="1"/>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smtClean="0"/>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fontAlgn="auto">
              <a:spcBef>
                <a:spcPts val="0"/>
              </a:spcBef>
              <a:spcAft>
                <a:spcPts val="0"/>
              </a:spcAft>
              <a:defRPr sz="1200">
                <a:solidFill>
                  <a:schemeClr val="tx1">
                    <a:tint val="75000"/>
                  </a:schemeClr>
                </a:solidFill>
                <a:latin typeface="+mn-lt"/>
                <a:ea typeface="+mn-ea"/>
              </a:defRPr>
            </a:lvl1pPr>
          </a:lstStyle>
          <a:p>
            <a:pPr>
              <a:defRPr/>
            </a:pPr>
            <a:fld id="{D0186D12-91EA-4264-869D-6909DF7587F5}" type="datetimeFigureOut">
              <a:rPr lang="zh-CN" altLang="en-US"/>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fontAlgn="auto">
              <a:spcBef>
                <a:spcPts val="0"/>
              </a:spcBef>
              <a:spcAft>
                <a:spcPts val="0"/>
              </a:spcAft>
              <a:defRPr sz="1200">
                <a:solidFill>
                  <a:schemeClr val="tx1">
                    <a:tint val="75000"/>
                  </a:schemeClr>
                </a:solidFill>
                <a:latin typeface="+mn-lt"/>
                <a:ea typeface="+mn-ea"/>
              </a:defRPr>
            </a:lvl1pPr>
          </a:lstStyle>
          <a:p>
            <a:pPr>
              <a:defRPr/>
            </a:pPr>
            <a:fld id="{34D2FFEA-B7E5-4AB9-9403-F06DD80483DB}" type="slidenum">
              <a:rPr lang="zh-CN" altLang="en-US"/>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itchFamily="34" charset="0"/>
          <a:ea typeface="宋体" charset="-122"/>
        </a:defRPr>
      </a:lvl2pPr>
      <a:lvl3pPr algn="ctr" rtl="0" eaLnBrk="0" fontAlgn="base" hangingPunct="0">
        <a:spcBef>
          <a:spcPct val="0"/>
        </a:spcBef>
        <a:spcAft>
          <a:spcPct val="0"/>
        </a:spcAft>
        <a:defRPr sz="4400">
          <a:solidFill>
            <a:schemeClr val="tx1"/>
          </a:solidFill>
          <a:latin typeface="Calibri" pitchFamily="34" charset="0"/>
          <a:ea typeface="宋体" charset="-122"/>
        </a:defRPr>
      </a:lvl3pPr>
      <a:lvl4pPr algn="ctr" rtl="0" eaLnBrk="0" fontAlgn="base" hangingPunct="0">
        <a:spcBef>
          <a:spcPct val="0"/>
        </a:spcBef>
        <a:spcAft>
          <a:spcPct val="0"/>
        </a:spcAft>
        <a:defRPr sz="4400">
          <a:solidFill>
            <a:schemeClr val="tx1"/>
          </a:solidFill>
          <a:latin typeface="Calibri" pitchFamily="34" charset="0"/>
          <a:ea typeface="宋体" charset="-122"/>
        </a:defRPr>
      </a:lvl4pPr>
      <a:lvl5pPr algn="ctr" rtl="0" eaLnBrk="0" fontAlgn="base" hangingPunct="0">
        <a:spcBef>
          <a:spcPct val="0"/>
        </a:spcBef>
        <a:spcAft>
          <a:spcPct val="0"/>
        </a:spcAft>
        <a:defRPr sz="4400">
          <a:solidFill>
            <a:schemeClr val="tx1"/>
          </a:solidFill>
          <a:latin typeface="Calibri" pitchFamily="34" charset="0"/>
          <a:ea typeface="宋体" charset="-122"/>
        </a:defRPr>
      </a:lvl5pPr>
      <a:lvl6pPr marL="457200" algn="ctr" rtl="0" fontAlgn="base">
        <a:spcBef>
          <a:spcPct val="0"/>
        </a:spcBef>
        <a:spcAft>
          <a:spcPct val="0"/>
        </a:spcAft>
        <a:defRPr sz="4400">
          <a:solidFill>
            <a:schemeClr val="tx1"/>
          </a:solidFill>
          <a:latin typeface="Calibri" pitchFamily="34" charset="0"/>
          <a:ea typeface="宋体" charset="-122"/>
        </a:defRPr>
      </a:lvl6pPr>
      <a:lvl7pPr marL="914400" algn="ctr" rtl="0" fontAlgn="base">
        <a:spcBef>
          <a:spcPct val="0"/>
        </a:spcBef>
        <a:spcAft>
          <a:spcPct val="0"/>
        </a:spcAft>
        <a:defRPr sz="4400">
          <a:solidFill>
            <a:schemeClr val="tx1"/>
          </a:solidFill>
          <a:latin typeface="Calibri" pitchFamily="34" charset="0"/>
          <a:ea typeface="宋体" charset="-122"/>
        </a:defRPr>
      </a:lvl7pPr>
      <a:lvl8pPr marL="1371600" algn="ctr" rtl="0" fontAlgn="base">
        <a:spcBef>
          <a:spcPct val="0"/>
        </a:spcBef>
        <a:spcAft>
          <a:spcPct val="0"/>
        </a:spcAft>
        <a:defRPr sz="4400">
          <a:solidFill>
            <a:schemeClr val="tx1"/>
          </a:solidFill>
          <a:latin typeface="Calibri" pitchFamily="34" charset="0"/>
          <a:ea typeface="宋体" charset="-122"/>
        </a:defRPr>
      </a:lvl8pPr>
      <a:lvl9pPr marL="1828800" algn="ctr" rtl="0" fontAlgn="base">
        <a:spcBef>
          <a:spcPct val="0"/>
        </a:spcBef>
        <a:spcAft>
          <a:spcPct val="0"/>
        </a:spcAft>
        <a:defRPr sz="4400">
          <a:solidFill>
            <a:schemeClr val="tx1"/>
          </a:solidFill>
          <a:latin typeface="Calibri" pitchFamily="34" charset="0"/>
          <a:ea typeface="宋体" charset="-122"/>
        </a:defRPr>
      </a:lvl9pPr>
    </p:titleStyle>
    <p:bodyStyle>
      <a:lvl1pPr marL="342900" indent="-342900" algn="l" rtl="0" eaLnBrk="0" fontAlgn="base" hangingPunct="0">
        <a:spcBef>
          <a:spcPct val="20000"/>
        </a:spcBef>
        <a:spcAft>
          <a:spcPct val="0"/>
        </a:spcAft>
        <a:buFont typeface="Arial"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0.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1.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1.wav"/></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audio1.wav"/><Relationship Id="rId1" Type="http://schemas.openxmlformats.org/officeDocument/2006/relationships/image" Target="../media/image122.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audio" Target="../media/audio1.wav"/></Relationships>
</file>

<file path=ppt/slides/_rels/slide10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3.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4.png"/></Relationships>
</file>

<file path=ppt/slides/_rels/slide108.xml.rels><?xml version="1.0" encoding="UTF-8" standalone="yes"?>
<Relationships xmlns="http://schemas.openxmlformats.org/package/2006/relationships"><Relationship Id="rId5" Type="http://schemas.openxmlformats.org/officeDocument/2006/relationships/vmlDrawing" Target="../drawings/vmlDrawing20.vml"/><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125.wmf"/><Relationship Id="rId1" Type="http://schemas.openxmlformats.org/officeDocument/2006/relationships/oleObject" Target="../embeddings/oleObject23.bin"/></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4" Type="http://schemas.openxmlformats.org/officeDocument/2006/relationships/vmlDrawing" Target="../drawings/vmlDrawing21.vml"/><Relationship Id="rId3" Type="http://schemas.openxmlformats.org/officeDocument/2006/relationships/slideLayout" Target="../slideLayouts/slideLayout7.xml"/><Relationship Id="rId2" Type="http://schemas.openxmlformats.org/officeDocument/2006/relationships/image" Target="../media/image126.wmf"/><Relationship Id="rId1" Type="http://schemas.openxmlformats.org/officeDocument/2006/relationships/oleObject" Target="../embeddings/oleObject24.bin"/></Relationships>
</file>

<file path=ppt/slides/_rels/slide118.xml.rels><?xml version="1.0" encoding="UTF-8" standalone="yes"?>
<Relationships xmlns="http://schemas.openxmlformats.org/package/2006/relationships"><Relationship Id="rId4" Type="http://schemas.openxmlformats.org/officeDocument/2006/relationships/vmlDrawing" Target="../drawings/vmlDrawing22.vml"/><Relationship Id="rId3" Type="http://schemas.openxmlformats.org/officeDocument/2006/relationships/slideLayout" Target="../slideLayouts/slideLayout7.xml"/><Relationship Id="rId2" Type="http://schemas.openxmlformats.org/officeDocument/2006/relationships/image" Target="../media/image127.wmf"/><Relationship Id="rId1" Type="http://schemas.openxmlformats.org/officeDocument/2006/relationships/oleObject" Target="../embeddings/oleObject25.bin"/></Relationships>
</file>

<file path=ppt/slides/_rels/slide119.xml.rels><?xml version="1.0" encoding="UTF-8" standalone="yes"?>
<Relationships xmlns="http://schemas.openxmlformats.org/package/2006/relationships"><Relationship Id="rId4" Type="http://schemas.openxmlformats.org/officeDocument/2006/relationships/vmlDrawing" Target="../drawings/vmlDrawing23.vml"/><Relationship Id="rId3" Type="http://schemas.openxmlformats.org/officeDocument/2006/relationships/slideLayout" Target="../slideLayouts/slideLayout7.xml"/><Relationship Id="rId2" Type="http://schemas.openxmlformats.org/officeDocument/2006/relationships/image" Target="../media/image128.wmf"/><Relationship Id="rId1" Type="http://schemas.openxmlformats.org/officeDocument/2006/relationships/oleObject" Target="../embeddings/oleObject26.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4" Type="http://schemas.openxmlformats.org/officeDocument/2006/relationships/vmlDrawing" Target="../drawings/vmlDrawing24.vml"/><Relationship Id="rId3" Type="http://schemas.openxmlformats.org/officeDocument/2006/relationships/slideLayout" Target="../slideLayouts/slideLayout7.xml"/><Relationship Id="rId2" Type="http://schemas.openxmlformats.org/officeDocument/2006/relationships/image" Target="../media/image129.wmf"/><Relationship Id="rId1" Type="http://schemas.openxmlformats.org/officeDocument/2006/relationships/oleObject" Target="../embeddings/oleObject27.bin"/></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7.xml"/><Relationship Id="rId1" Type="http://schemas.openxmlformats.org/officeDocument/2006/relationships/image" Target="../media/image24.jpe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0.jpeg"/></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1.jpe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32.jpe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33.jpe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34.jpeg"/></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4" Type="http://schemas.openxmlformats.org/officeDocument/2006/relationships/vmlDrawing" Target="../drawings/vmlDrawing25.vml"/><Relationship Id="rId3" Type="http://schemas.openxmlformats.org/officeDocument/2006/relationships/slideLayout" Target="../slideLayouts/slideLayout7.xml"/><Relationship Id="rId2" Type="http://schemas.openxmlformats.org/officeDocument/2006/relationships/image" Target="../media/image135.wmf"/><Relationship Id="rId1" Type="http://schemas.openxmlformats.org/officeDocument/2006/relationships/oleObject" Target="../embeddings/oleObject28.bin"/></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8" Type="http://schemas.openxmlformats.org/officeDocument/2006/relationships/slideLayout" Target="../slideLayouts/slideLayout1.xml"/><Relationship Id="rId17" Type="http://schemas.openxmlformats.org/officeDocument/2006/relationships/image" Target="../media/image18.png"/><Relationship Id="rId16" Type="http://schemas.openxmlformats.org/officeDocument/2006/relationships/image" Target="../media/image17.png"/><Relationship Id="rId15" Type="http://schemas.openxmlformats.org/officeDocument/2006/relationships/image" Target="../media/image16.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2.xml"/><Relationship Id="rId1" Type="http://schemas.openxmlformats.org/officeDocument/2006/relationships/image" Target="../media/image24.jpeg"/></Relationships>
</file>

<file path=ppt/slides/_rels/slide25.xml.rels><?xml version="1.0" encoding="UTF-8" standalone="yes"?>
<Relationships xmlns="http://schemas.openxmlformats.org/package/2006/relationships"><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25.wmf"/><Relationship Id="rId1" Type="http://schemas.openxmlformats.org/officeDocument/2006/relationships/oleObject" Target="../embeddings/oleObject4.bin"/></Relationships>
</file>

<file path=ppt/slides/_rels/slide26.xml.rels><?xml version="1.0" encoding="UTF-8" standalone="yes"?>
<Relationships xmlns="http://schemas.openxmlformats.org/package/2006/relationships"><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26.wmf"/><Relationship Id="rId1" Type="http://schemas.openxmlformats.org/officeDocument/2006/relationships/oleObject" Target="../embeddings/oleObject5.bin"/></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jpe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29.xml.rels><?xml version="1.0" encoding="UTF-8" standalone="yes"?>
<Relationships xmlns="http://schemas.openxmlformats.org/package/2006/relationships"><Relationship Id="rId5" Type="http://schemas.openxmlformats.org/officeDocument/2006/relationships/vmlDrawing" Target="../drawings/vmlDrawing5.vml"/><Relationship Id="rId4" Type="http://schemas.openxmlformats.org/officeDocument/2006/relationships/slideLayout" Target="../slideLayouts/slideLayout2.xml"/><Relationship Id="rId3" Type="http://schemas.openxmlformats.org/officeDocument/2006/relationships/image" Target="../media/image31.jpeg"/><Relationship Id="rId2" Type="http://schemas.openxmlformats.org/officeDocument/2006/relationships/image" Target="../media/image30.wmf"/><Relationship Id="rId1" Type="http://schemas.openxmlformats.org/officeDocument/2006/relationships/oleObject" Target="../embeddings/oleObject6.bin"/></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9.jpeg"/></Relationships>
</file>

<file path=ppt/slides/_rels/slide30.xml.rels><?xml version="1.0" encoding="UTF-8" standalone="yes"?>
<Relationships xmlns="http://schemas.openxmlformats.org/package/2006/relationships"><Relationship Id="rId4" Type="http://schemas.openxmlformats.org/officeDocument/2006/relationships/vmlDrawing" Target="../drawings/vmlDrawing6.vml"/><Relationship Id="rId3" Type="http://schemas.openxmlformats.org/officeDocument/2006/relationships/slideLayout" Target="../slideLayouts/slideLayout2.xml"/><Relationship Id="rId2" Type="http://schemas.openxmlformats.org/officeDocument/2006/relationships/image" Target="../media/image32.wmf"/><Relationship Id="rId1" Type="http://schemas.openxmlformats.org/officeDocument/2006/relationships/oleObject" Target="../embeddings/oleObject7.bin"/></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3.xml"/><Relationship Id="rId1" Type="http://schemas.openxmlformats.org/officeDocument/2006/relationships/image" Target="../media/image24.jpeg"/></Relationships>
</file>

<file path=ppt/slides/_rels/slide33.xml.rels><?xml version="1.0" encoding="UTF-8" standalone="yes"?>
<Relationships xmlns="http://schemas.openxmlformats.org/package/2006/relationships"><Relationship Id="rId9" Type="http://schemas.openxmlformats.org/officeDocument/2006/relationships/image" Target="../media/image39.jpeg"/><Relationship Id="rId8" Type="http://schemas.openxmlformats.org/officeDocument/2006/relationships/image" Target="../media/image38.jpeg"/><Relationship Id="rId7" Type="http://schemas.openxmlformats.org/officeDocument/2006/relationships/image" Target="../media/image37.jpeg"/><Relationship Id="rId6" Type="http://schemas.openxmlformats.org/officeDocument/2006/relationships/image" Target="../media/image36.jpeg"/><Relationship Id="rId5" Type="http://schemas.openxmlformats.org/officeDocument/2006/relationships/image" Target="../media/image35.png"/><Relationship Id="rId4" Type="http://schemas.openxmlformats.org/officeDocument/2006/relationships/image" Target="../media/image34.wmf"/><Relationship Id="rId3" Type="http://schemas.openxmlformats.org/officeDocument/2006/relationships/oleObject" Target="../embeddings/oleObject9.bin"/><Relationship Id="rId2" Type="http://schemas.openxmlformats.org/officeDocument/2006/relationships/image" Target="../media/image33.wmf"/><Relationship Id="rId18" Type="http://schemas.openxmlformats.org/officeDocument/2006/relationships/vmlDrawing" Target="../drawings/vmlDrawing7.vml"/><Relationship Id="rId17" Type="http://schemas.openxmlformats.org/officeDocument/2006/relationships/slideLayout" Target="../slideLayouts/slideLayout2.xml"/><Relationship Id="rId16" Type="http://schemas.openxmlformats.org/officeDocument/2006/relationships/image" Target="../media/image46.jpeg"/><Relationship Id="rId15" Type="http://schemas.openxmlformats.org/officeDocument/2006/relationships/image" Target="../media/image45.jpeg"/><Relationship Id="rId14" Type="http://schemas.openxmlformats.org/officeDocument/2006/relationships/image" Target="../media/image44.jpeg"/><Relationship Id="rId13" Type="http://schemas.openxmlformats.org/officeDocument/2006/relationships/image" Target="../media/image43.jpeg"/><Relationship Id="rId12" Type="http://schemas.openxmlformats.org/officeDocument/2006/relationships/image" Target="../media/image42.jpeg"/><Relationship Id="rId11" Type="http://schemas.openxmlformats.org/officeDocument/2006/relationships/image" Target="../media/image41.jpeg"/><Relationship Id="rId10" Type="http://schemas.openxmlformats.org/officeDocument/2006/relationships/image" Target="../media/image40.jpeg"/><Relationship Id="rId1" Type="http://schemas.openxmlformats.org/officeDocument/2006/relationships/oleObject" Target="../embeddings/oleObject8.bin"/></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9" Type="http://schemas.openxmlformats.org/officeDocument/2006/relationships/image" Target="../media/image55.png"/><Relationship Id="rId8" Type="http://schemas.openxmlformats.org/officeDocument/2006/relationships/image" Target="../media/image54.jpeg"/><Relationship Id="rId7" Type="http://schemas.openxmlformats.org/officeDocument/2006/relationships/image" Target="../media/image53.jpeg"/><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 Id="rId3" Type="http://schemas.openxmlformats.org/officeDocument/2006/relationships/image" Target="../media/image49.jpeg"/><Relationship Id="rId2" Type="http://schemas.openxmlformats.org/officeDocument/2006/relationships/image" Target="../media/image48.jpeg"/><Relationship Id="rId11" Type="http://schemas.openxmlformats.org/officeDocument/2006/relationships/slideLayout" Target="../slideLayouts/slideLayout7.xml"/><Relationship Id="rId10" Type="http://schemas.openxmlformats.org/officeDocument/2006/relationships/image" Target="../media/image56.png"/><Relationship Id="rId1" Type="http://schemas.openxmlformats.org/officeDocument/2006/relationships/image" Target="../media/image4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image" Target="../media/image62.jpeg"/><Relationship Id="rId6" Type="http://schemas.openxmlformats.org/officeDocument/2006/relationships/image" Target="../media/image54.jpeg"/><Relationship Id="rId5" Type="http://schemas.openxmlformats.org/officeDocument/2006/relationships/image" Target="../media/image61.jpeg"/><Relationship Id="rId4" Type="http://schemas.openxmlformats.org/officeDocument/2006/relationships/image" Target="../media/image60.jpeg"/><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image" Target="../media/image57.jpe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image" Target="../media/image63.jpe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4.xml"/><Relationship Id="rId1" Type="http://schemas.openxmlformats.org/officeDocument/2006/relationships/image" Target="../media/image24.jpeg"/></Relationships>
</file>

<file path=ppt/slides/_rels/slide4.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1.xml"/><Relationship Id="rId2" Type="http://schemas.openxmlformats.org/officeDocument/2006/relationships/image" Target="../media/image20.wmf"/><Relationship Id="rId1" Type="http://schemas.openxmlformats.org/officeDocument/2006/relationships/oleObject" Target="../embeddings/oleObject1.bin"/></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image" Target="../media/image68.jpe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1.jpeg"/></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3.png"/><Relationship Id="rId1" Type="http://schemas.openxmlformats.org/officeDocument/2006/relationships/image" Target="../media/image72.png"/></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4.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78.jpeg"/><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image" Target="../media/image75.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6" Type="http://schemas.openxmlformats.org/officeDocument/2006/relationships/vmlDrawing" Target="../drawings/vmlDrawing2.vml"/><Relationship Id="rId5" Type="http://schemas.openxmlformats.org/officeDocument/2006/relationships/slideLayout" Target="../slideLayouts/slideLayout1.xml"/><Relationship Id="rId4" Type="http://schemas.openxmlformats.org/officeDocument/2006/relationships/image" Target="../media/image22.wmf"/><Relationship Id="rId3" Type="http://schemas.openxmlformats.org/officeDocument/2006/relationships/oleObject" Target="../embeddings/oleObject3.bin"/><Relationship Id="rId2" Type="http://schemas.openxmlformats.org/officeDocument/2006/relationships/image" Target="../media/image21.wmf"/><Relationship Id="rId1" Type="http://schemas.openxmlformats.org/officeDocument/2006/relationships/oleObject" Target="../embeddings/oleObject2.bin"/></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5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84.jpeg"/><Relationship Id="rId4" Type="http://schemas.openxmlformats.org/officeDocument/2006/relationships/image" Target="../media/image83.jpeg"/><Relationship Id="rId3" Type="http://schemas.openxmlformats.org/officeDocument/2006/relationships/image" Target="../media/image82.jpeg"/><Relationship Id="rId2" Type="http://schemas.openxmlformats.org/officeDocument/2006/relationships/image" Target="../media/image81.png"/><Relationship Id="rId1" Type="http://schemas.openxmlformats.org/officeDocument/2006/relationships/image" Target="../media/image80.jpe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0.jpeg"/><Relationship Id="rId4" Type="http://schemas.openxmlformats.org/officeDocument/2006/relationships/image" Target="../media/image89.jpeg"/><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image" Target="../media/image86.jpe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95.jpeg"/><Relationship Id="rId4" Type="http://schemas.openxmlformats.org/officeDocument/2006/relationships/image" Target="../media/image94.jpeg"/><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image" Target="../media/image91.jpeg"/></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hemeOverride" Target="../theme/themeOverride5.xml"/><Relationship Id="rId1" Type="http://schemas.openxmlformats.org/officeDocument/2006/relationships/image" Target="../media/image24.jpe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4" Type="http://schemas.openxmlformats.org/officeDocument/2006/relationships/vmlDrawing" Target="../drawings/vmlDrawing8.vml"/><Relationship Id="rId3" Type="http://schemas.openxmlformats.org/officeDocument/2006/relationships/slideLayout" Target="../slideLayouts/slideLayout7.xml"/><Relationship Id="rId2" Type="http://schemas.openxmlformats.org/officeDocument/2006/relationships/image" Target="../media/image96.wmf"/><Relationship Id="rId1" Type="http://schemas.openxmlformats.org/officeDocument/2006/relationships/oleObject" Target="../embeddings/oleObject10.bin"/></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4" Type="http://schemas.openxmlformats.org/officeDocument/2006/relationships/vmlDrawing" Target="../drawings/vmlDrawing9.vml"/><Relationship Id="rId3" Type="http://schemas.openxmlformats.org/officeDocument/2006/relationships/slideLayout" Target="../slideLayouts/slideLayout7.xml"/><Relationship Id="rId2" Type="http://schemas.openxmlformats.org/officeDocument/2006/relationships/image" Target="../media/image26.wmf"/><Relationship Id="rId1" Type="http://schemas.openxmlformats.org/officeDocument/2006/relationships/oleObject" Target="../embeddings/oleObject11.bin"/></Relationships>
</file>

<file path=ppt/slides/_rels/slide74.xml.rels><?xml version="1.0" encoding="UTF-8" standalone="yes"?>
<Relationships xmlns="http://schemas.openxmlformats.org/package/2006/relationships"><Relationship Id="rId4" Type="http://schemas.openxmlformats.org/officeDocument/2006/relationships/vmlDrawing" Target="../drawings/vmlDrawing10.vml"/><Relationship Id="rId3" Type="http://schemas.openxmlformats.org/officeDocument/2006/relationships/slideLayout" Target="../slideLayouts/slideLayout7.xml"/><Relationship Id="rId2" Type="http://schemas.openxmlformats.org/officeDocument/2006/relationships/image" Target="../media/image97.wmf"/><Relationship Id="rId1" Type="http://schemas.openxmlformats.org/officeDocument/2006/relationships/oleObject" Target="../embeddings/oleObject12.bin"/></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9.emf"/><Relationship Id="rId1" Type="http://schemas.openxmlformats.org/officeDocument/2006/relationships/image" Target="../media/image98.emf"/></Relationships>
</file>

<file path=ppt/slides/_rels/slide76.xml.rels><?xml version="1.0" encoding="UTF-8" standalone="yes"?>
<Relationships xmlns="http://schemas.openxmlformats.org/package/2006/relationships"><Relationship Id="rId4" Type="http://schemas.openxmlformats.org/officeDocument/2006/relationships/vmlDrawing" Target="../drawings/vmlDrawing11.vml"/><Relationship Id="rId3" Type="http://schemas.openxmlformats.org/officeDocument/2006/relationships/slideLayout" Target="../slideLayouts/slideLayout7.xml"/><Relationship Id="rId2" Type="http://schemas.openxmlformats.org/officeDocument/2006/relationships/image" Target="../media/image100.wmf"/><Relationship Id="rId1" Type="http://schemas.openxmlformats.org/officeDocument/2006/relationships/oleObject" Target="../embeddings/oleObject13.bin"/></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4" Type="http://schemas.openxmlformats.org/officeDocument/2006/relationships/vmlDrawing" Target="../drawings/vmlDrawing12.vml"/><Relationship Id="rId3" Type="http://schemas.openxmlformats.org/officeDocument/2006/relationships/slideLayout" Target="../slideLayouts/slideLayout7.xml"/><Relationship Id="rId2" Type="http://schemas.openxmlformats.org/officeDocument/2006/relationships/image" Target="../media/image101.wmf"/><Relationship Id="rId1" Type="http://schemas.openxmlformats.org/officeDocument/2006/relationships/oleObject" Target="../embeddings/oleObject14.bin"/></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4" Type="http://schemas.openxmlformats.org/officeDocument/2006/relationships/vmlDrawing" Target="../drawings/vmlDrawing13.vml"/><Relationship Id="rId3" Type="http://schemas.openxmlformats.org/officeDocument/2006/relationships/slideLayout" Target="../slideLayouts/slideLayout7.xml"/><Relationship Id="rId2" Type="http://schemas.openxmlformats.org/officeDocument/2006/relationships/image" Target="../media/image105.wmf"/><Relationship Id="rId1" Type="http://schemas.openxmlformats.org/officeDocument/2006/relationships/oleObject" Target="../embeddings/oleObject15.bin"/></Relationships>
</file>

<file path=ppt/slides/_rels/slide86.xml.rels><?xml version="1.0" encoding="UTF-8" standalone="yes"?>
<Relationships xmlns="http://schemas.openxmlformats.org/package/2006/relationships"><Relationship Id="rId5" Type="http://schemas.openxmlformats.org/officeDocument/2006/relationships/vmlDrawing" Target="../drawings/vmlDrawing14.vml"/><Relationship Id="rId4" Type="http://schemas.openxmlformats.org/officeDocument/2006/relationships/slideLayout" Target="../slideLayouts/slideLayout7.xml"/><Relationship Id="rId3" Type="http://schemas.openxmlformats.org/officeDocument/2006/relationships/image" Target="../media/image30.wmf"/><Relationship Id="rId2" Type="http://schemas.openxmlformats.org/officeDocument/2006/relationships/oleObject" Target="../embeddings/oleObject16.bin"/><Relationship Id="rId1" Type="http://schemas.openxmlformats.org/officeDocument/2006/relationships/image" Target="../media/image106.png"/></Relationships>
</file>

<file path=ppt/slides/_rels/slide87.xml.rels><?xml version="1.0" encoding="UTF-8" standalone="yes"?>
<Relationships xmlns="http://schemas.openxmlformats.org/package/2006/relationships"><Relationship Id="rId4" Type="http://schemas.openxmlformats.org/officeDocument/2006/relationships/vmlDrawing" Target="../drawings/vmlDrawing15.vml"/><Relationship Id="rId3" Type="http://schemas.openxmlformats.org/officeDocument/2006/relationships/slideLayout" Target="../slideLayouts/slideLayout7.xml"/><Relationship Id="rId2" Type="http://schemas.openxmlformats.org/officeDocument/2006/relationships/image" Target="../media/image107.emf"/><Relationship Id="rId1" Type="http://schemas.openxmlformats.org/officeDocument/2006/relationships/oleObject" Target="../embeddings/oleObject17.bin"/></Relationships>
</file>

<file path=ppt/slides/_rels/slide88.xml.rels><?xml version="1.0" encoding="UTF-8" standalone="yes"?>
<Relationships xmlns="http://schemas.openxmlformats.org/package/2006/relationships"><Relationship Id="rId5" Type="http://schemas.openxmlformats.org/officeDocument/2006/relationships/vmlDrawing" Target="../drawings/vmlDrawing16.vml"/><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108.wmf"/><Relationship Id="rId1" Type="http://schemas.openxmlformats.org/officeDocument/2006/relationships/oleObject" Target="../embeddings/oleObject18.bin"/></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image" Target="../media/image24.jpe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hemeOverride" Target="../theme/themeOverride6.xml"/><Relationship Id="rId1" Type="http://schemas.openxmlformats.org/officeDocument/2006/relationships/image" Target="../media/image24.jpeg"/></Relationships>
</file>

<file path=ppt/slides/_rels/slide91.xml.rels><?xml version="1.0" encoding="UTF-8" standalone="yes"?>
<Relationships xmlns="http://schemas.openxmlformats.org/package/2006/relationships"><Relationship Id="rId4" Type="http://schemas.openxmlformats.org/officeDocument/2006/relationships/vmlDrawing" Target="../drawings/vmlDrawing17.vml"/><Relationship Id="rId3" Type="http://schemas.openxmlformats.org/officeDocument/2006/relationships/slideLayout" Target="../slideLayouts/slideLayout7.xml"/><Relationship Id="rId2" Type="http://schemas.openxmlformats.org/officeDocument/2006/relationships/image" Target="../media/image109.wmf"/><Relationship Id="rId1" Type="http://schemas.openxmlformats.org/officeDocument/2006/relationships/oleObject" Target="../embeddings/oleObject19.bin"/></Relationships>
</file>

<file path=ppt/slides/_rels/slide92.xml.rels><?xml version="1.0" encoding="UTF-8" standalone="yes"?>
<Relationships xmlns="http://schemas.openxmlformats.org/package/2006/relationships"><Relationship Id="rId8" Type="http://schemas.openxmlformats.org/officeDocument/2006/relationships/vmlDrawing" Target="../drawings/vmlDrawing18.vml"/><Relationship Id="rId7"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wmf"/><Relationship Id="rId3" Type="http://schemas.openxmlformats.org/officeDocument/2006/relationships/oleObject" Target="../embeddings/oleObject21.bin"/><Relationship Id="rId2" Type="http://schemas.openxmlformats.org/officeDocument/2006/relationships/image" Target="../media/image110.wmf"/><Relationship Id="rId1" Type="http://schemas.openxmlformats.org/officeDocument/2006/relationships/oleObject" Target="../embeddings/oleObject20.bin"/></Relationships>
</file>

<file path=ppt/slides/_rels/slide93.xml.rels><?xml version="1.0" encoding="UTF-8" standalone="yes"?>
<Relationships xmlns="http://schemas.openxmlformats.org/package/2006/relationships"><Relationship Id="rId5" Type="http://schemas.openxmlformats.org/officeDocument/2006/relationships/slideLayout" Target="../slideLayouts/slideLayout7.xml"/><Relationship Id="rId4" Type="http://schemas.openxmlformats.org/officeDocument/2006/relationships/image" Target="../media/image117.png"/><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image" Target="../media/image114.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5" Type="http://schemas.openxmlformats.org/officeDocument/2006/relationships/vmlDrawing" Target="../drawings/vmlDrawing19.vml"/><Relationship Id="rId4" Type="http://schemas.openxmlformats.org/officeDocument/2006/relationships/slideLayout" Target="../slideLayouts/slideLayout7.xml"/><Relationship Id="rId3" Type="http://schemas.openxmlformats.org/officeDocument/2006/relationships/audio" Target="../media/audio1.wav"/><Relationship Id="rId2" Type="http://schemas.openxmlformats.org/officeDocument/2006/relationships/image" Target="../media/image118.wmf"/><Relationship Id="rId1" Type="http://schemas.openxmlformats.org/officeDocument/2006/relationships/oleObject" Target="../embeddings/oleObject22.bin"/></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9.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050" name="TextBox 3"/>
          <p:cNvSpPr txBox="1">
            <a:spLocks noChangeArrowheads="1"/>
          </p:cNvSpPr>
          <p:nvPr/>
        </p:nvSpPr>
        <p:spPr bwMode="auto">
          <a:xfrm>
            <a:off x="7848903" y="696516"/>
            <a:ext cx="461665" cy="2893219"/>
          </a:xfrm>
          <a:prstGeom prst="rect">
            <a:avLst/>
          </a:prstGeom>
          <a:noFill/>
          <a:ln w="9525">
            <a:noFill/>
            <a:miter lim="800000"/>
          </a:ln>
        </p:spPr>
        <p:txBody>
          <a:bodyPr vert="eaVert">
            <a:spAutoFit/>
          </a:bodyPr>
          <a:lstStyle/>
          <a:p>
            <a:r>
              <a:rPr lang="zh-CN" altLang="en-US" dirty="0" smtClean="0"/>
              <a:t>铅酸蓄电池</a:t>
            </a:r>
            <a:endParaRPr lang="zh-CN" altLang="en-US" dirty="0"/>
          </a:p>
        </p:txBody>
      </p:sp>
      <p:sp>
        <p:nvSpPr>
          <p:cNvPr id="2051" name="TextBox 4"/>
          <p:cNvSpPr txBox="1">
            <a:spLocks noChangeArrowheads="1"/>
          </p:cNvSpPr>
          <p:nvPr/>
        </p:nvSpPr>
        <p:spPr bwMode="auto">
          <a:xfrm>
            <a:off x="7048031" y="696517"/>
            <a:ext cx="738664" cy="2411015"/>
          </a:xfrm>
          <a:prstGeom prst="rect">
            <a:avLst/>
          </a:prstGeom>
          <a:noFill/>
          <a:ln w="9525">
            <a:noFill/>
            <a:miter lim="800000"/>
          </a:ln>
        </p:spPr>
        <p:txBody>
          <a:bodyPr vert="eaVert">
            <a:spAutoFit/>
          </a:bodyPr>
          <a:lstStyle/>
          <a:p>
            <a:r>
              <a:rPr lang="zh-CN" altLang="en-US" sz="3600" b="1" dirty="0" smtClean="0"/>
              <a:t>基础知识</a:t>
            </a:r>
            <a:endParaRPr lang="zh-CN" altLang="en-US" sz="3600" b="1" dirty="0"/>
          </a:p>
        </p:txBody>
      </p:sp>
      <p:sp>
        <p:nvSpPr>
          <p:cNvPr id="4" name="TextBox 3"/>
          <p:cNvSpPr txBox="1">
            <a:spLocks noChangeArrowheads="1"/>
          </p:cNvSpPr>
          <p:nvPr/>
        </p:nvSpPr>
        <p:spPr bwMode="auto">
          <a:xfrm>
            <a:off x="5076825" y="1143635"/>
            <a:ext cx="457200" cy="3571240"/>
          </a:xfrm>
          <a:prstGeom prst="rect">
            <a:avLst/>
          </a:prstGeom>
          <a:noFill/>
          <a:ln w="9525">
            <a:noFill/>
            <a:miter lim="800000"/>
          </a:ln>
        </p:spPr>
        <p:txBody>
          <a:bodyPr vert="eaVert" wrap="square">
            <a:spAutoFit/>
          </a:bodyPr>
          <a:lstStyle/>
          <a:p>
            <a:r>
              <a:rPr lang="zh-CN" altLang="en-US" dirty="0" smtClean="0"/>
              <a:t>锦辉（荆州）硅能科技有限公司</a:t>
            </a:r>
            <a:endParaRPr lang="zh-CN" altLang="en-US" dirty="0"/>
          </a:p>
        </p:txBody>
      </p:sp>
      <p:sp>
        <p:nvSpPr>
          <p:cNvPr id="5" name="TextBox 4"/>
          <p:cNvSpPr txBox="1">
            <a:spLocks noChangeArrowheads="1"/>
          </p:cNvSpPr>
          <p:nvPr/>
        </p:nvSpPr>
        <p:spPr bwMode="auto">
          <a:xfrm>
            <a:off x="5585349" y="1643056"/>
            <a:ext cx="457200" cy="3071834"/>
          </a:xfrm>
          <a:prstGeom prst="rect">
            <a:avLst/>
          </a:prstGeom>
          <a:noFill/>
          <a:ln w="9525">
            <a:noFill/>
            <a:miter lim="800000"/>
          </a:ln>
        </p:spPr>
        <p:txBody>
          <a:bodyPr vert="eaVert" wrap="square">
            <a:spAutoFit/>
          </a:bodyPr>
          <a:lstStyle/>
          <a:p>
            <a:r>
              <a:rPr lang="zh-CN" altLang="en-US" dirty="0" smtClean="0"/>
              <a:t>二〇一六年六月</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1"/>
          <p:cNvSpPr>
            <a:spLocks noChangeArrowheads="1"/>
          </p:cNvSpPr>
          <p:nvPr/>
        </p:nvSpPr>
        <p:spPr bwMode="auto">
          <a:xfrm>
            <a:off x="571472" y="1357304"/>
            <a:ext cx="8143932" cy="3046988"/>
          </a:xfrm>
          <a:prstGeom prst="rect">
            <a:avLst/>
          </a:prstGeom>
          <a:noFill/>
          <a:ln w="9525">
            <a:noFill/>
            <a:miter lim="800000"/>
          </a:ln>
          <a:effectLst/>
        </p:spPr>
        <p:txBody>
          <a:bodyPr vert="horz" wrap="square" lIns="91440" tIns="45720" rIns="91440" bIns="45720" numCol="1" anchor="ctr" anchorCtr="0" compatLnSpc="1">
            <a:spAutoFit/>
          </a:bodyPr>
          <a:lstStyle/>
          <a:p>
            <a:pPr marL="0" lvl="1" defTabSz="-635">
              <a:lnSpc>
                <a:spcPct val="150000"/>
              </a:lnSpc>
              <a:tabLst>
                <a:tab pos="228600" algn="l"/>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开路电压与</a:t>
            </a:r>
            <a:r>
              <a:rPr lang="zh-CN" altLang="en-US" sz="1600" dirty="0" smtClean="0">
                <a:latin typeface="Times New Roman" pitchFamily="18" charset="0"/>
                <a:ea typeface="宋体" pitchFamily="2" charset="-122"/>
                <a:cs typeface="Times New Roman" pitchFamily="18" charset="0"/>
              </a:rPr>
              <a:t>工作电压（</a:t>
            </a:r>
            <a:r>
              <a:rPr lang="en-US" altLang="zh-CN" sz="1600" dirty="0" smtClean="0">
                <a:latin typeface="Times New Roman" pitchFamily="18" charset="0"/>
                <a:ea typeface="宋体" pitchFamily="2" charset="-122"/>
                <a:cs typeface="Times New Roman" pitchFamily="18" charset="0"/>
              </a:rPr>
              <a:t>U</a:t>
            </a:r>
            <a:r>
              <a:rPr lang="zh-CN" altLang="en-US" sz="1600" dirty="0" smtClean="0">
                <a:latin typeface="Times New Roman" pitchFamily="18" charset="0"/>
                <a:ea typeface="宋体" pitchFamily="2" charset="-122"/>
                <a:cs typeface="Times New Roman" pitchFamily="18" charset="0"/>
              </a:rPr>
              <a:t>）</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buFontTx/>
              <a:buNone/>
              <a:tabLst>
                <a:tab pos="228600" algn="l"/>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开路电压</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buFontTx/>
              <a:buNone/>
              <a:tabLst>
                <a:tab pos="228600" algn="l"/>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电池在开路状态下的端电压称为开路电压。电池的开路电压等于电池正极电极电势与负极电极电势之差。</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buFontTx/>
              <a:buNone/>
              <a:tabLst>
                <a:tab pos="228600" algn="l"/>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工作电压</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buFontTx/>
              <a:buNone/>
              <a:tabLst>
                <a:tab pos="228600" algn="l"/>
              </a:tabLst>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工作电压指电池接通负载后在放电过程中显示的电压，又称放电电压。在电池放电初始的工作电压称为初始电压。电池在接通负载后，由于欧姆电阻和极化过电位的存在，电池的工作电压低于开路电压。</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2.1 </a:t>
            </a:r>
            <a:r>
              <a:rPr kumimoji="1" lang="zh-CN" altLang="en-US" sz="3200" b="1" dirty="0" smtClean="0">
                <a:solidFill>
                  <a:srgbClr val="000066"/>
                </a:solidFill>
                <a:latin typeface="Times New Roman" pitchFamily="18" charset="0"/>
              </a:rPr>
              <a:t>铅酸蓄电池基本单位</a:t>
            </a:r>
            <a:endParaRPr kumimoji="1" lang="zh-CN" altLang="en-US" sz="3200" b="1" dirty="0">
              <a:solidFill>
                <a:srgbClr val="000066"/>
              </a:solidFill>
              <a:latin typeface="Times New Roman" pitchFamily="18" charset="0"/>
            </a:endParaRPr>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8" name="五角星 7"/>
          <p:cNvSpPr/>
          <p:nvPr/>
        </p:nvSpPr>
        <p:spPr>
          <a:xfrm>
            <a:off x="642910" y="1500180"/>
            <a:ext cx="214314" cy="214314"/>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700" name="Text Box 68"/>
          <p:cNvSpPr txBox="1">
            <a:spLocks noChangeArrowheads="1"/>
          </p:cNvSpPr>
          <p:nvPr/>
        </p:nvSpPr>
        <p:spPr bwMode="auto">
          <a:xfrm>
            <a:off x="571472" y="1214428"/>
            <a:ext cx="3539752"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温度对蓄电池使用寿命的影响</a:t>
            </a:r>
            <a:endParaRPr kumimoji="1" lang="zh-CN" altLang="en-US" sz="2000" b="1" dirty="0">
              <a:solidFill>
                <a:srgbClr val="000066"/>
              </a:solidFill>
              <a:latin typeface="Times New Roman" pitchFamily="18" charset="0"/>
            </a:endParaRPr>
          </a:p>
        </p:txBody>
      </p:sp>
      <p:sp>
        <p:nvSpPr>
          <p:cNvPr id="69"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70" name="Text Box 79"/>
          <p:cNvSpPr txBox="1">
            <a:spLocks noChangeArrowheads="1"/>
          </p:cNvSpPr>
          <p:nvPr/>
        </p:nvSpPr>
        <p:spPr bwMode="auto">
          <a:xfrm>
            <a:off x="0" y="428610"/>
            <a:ext cx="4196983"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7.2</a:t>
            </a:r>
            <a:r>
              <a:rPr kumimoji="1" lang="zh-CN" altLang="en-US" sz="3200" b="1" dirty="0" smtClean="0">
                <a:solidFill>
                  <a:srgbClr val="000066"/>
                </a:solidFill>
                <a:latin typeface="Times New Roman" pitchFamily="18" charset="0"/>
              </a:rPr>
              <a:t> 蓄电池使用环境</a:t>
            </a:r>
            <a:endParaRPr kumimoji="1" lang="zh-CN" altLang="en-US" sz="3200" b="1" dirty="0">
              <a:solidFill>
                <a:srgbClr val="000066"/>
              </a:solidFill>
              <a:latin typeface="Times New Roman" pitchFamily="18" charset="0"/>
            </a:endParaRPr>
          </a:p>
        </p:txBody>
      </p:sp>
      <p:pic>
        <p:nvPicPr>
          <p:cNvPr id="131074" name="Picture 2"/>
          <p:cNvPicPr>
            <a:picLocks noChangeAspect="1" noChangeArrowheads="1"/>
          </p:cNvPicPr>
          <p:nvPr/>
        </p:nvPicPr>
        <p:blipFill>
          <a:blip r:embed="rId1"/>
          <a:srcRect/>
          <a:stretch>
            <a:fillRect/>
          </a:stretch>
        </p:blipFill>
        <p:spPr bwMode="auto">
          <a:xfrm>
            <a:off x="2214546" y="1900253"/>
            <a:ext cx="4695825" cy="2886075"/>
          </a:xfrm>
          <a:prstGeom prst="rect">
            <a:avLst/>
          </a:prstGeom>
          <a:noFill/>
          <a:ln w="9525">
            <a:noFill/>
            <a:miter lim="800000"/>
            <a:headEnd/>
            <a:tailEnd/>
          </a:ln>
          <a:effectLst/>
        </p:spPr>
      </p:pic>
    </p:spTree>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5" name="Text Box 3"/>
          <p:cNvSpPr txBox="1">
            <a:spLocks noChangeArrowheads="1"/>
          </p:cNvSpPr>
          <p:nvPr/>
        </p:nvSpPr>
        <p:spPr bwMode="auto">
          <a:xfrm>
            <a:off x="7332663" y="2113406"/>
            <a:ext cx="1460500" cy="415498"/>
          </a:xfrm>
          <a:prstGeom prst="rect">
            <a:avLst/>
          </a:prstGeom>
          <a:noFill/>
          <a:ln w="9525">
            <a:noFill/>
            <a:miter lim="800000"/>
          </a:ln>
          <a:effectLst/>
        </p:spPr>
        <p:txBody>
          <a:bodyPr>
            <a:spAutoFit/>
          </a:bodyPr>
          <a:lstStyle/>
          <a:p>
            <a:pPr defTabSz="762000">
              <a:spcBef>
                <a:spcPct val="50000"/>
              </a:spcBef>
            </a:pPr>
            <a:endParaRPr lang="zh-CN" altLang="en-US" sz="2100"/>
          </a:p>
        </p:txBody>
      </p:sp>
      <p:sp>
        <p:nvSpPr>
          <p:cNvPr id="141319" name="Text Box 7"/>
          <p:cNvSpPr txBox="1">
            <a:spLocks noChangeArrowheads="1"/>
          </p:cNvSpPr>
          <p:nvPr/>
        </p:nvSpPr>
        <p:spPr bwMode="auto">
          <a:xfrm>
            <a:off x="2428860" y="1142990"/>
            <a:ext cx="3087705"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放电容量与环境温度关系 </a:t>
            </a:r>
            <a:endParaRPr kumimoji="1" lang="zh-CN" altLang="en-US" sz="2000" b="1" dirty="0">
              <a:solidFill>
                <a:srgbClr val="000066"/>
              </a:solidFill>
              <a:latin typeface="Times New Roman" pitchFamily="18" charset="0"/>
            </a:endParaRPr>
          </a:p>
        </p:txBody>
      </p:sp>
      <p:sp>
        <p:nvSpPr>
          <p:cNvPr id="8"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9" name="Text Box 79"/>
          <p:cNvSpPr txBox="1">
            <a:spLocks noChangeArrowheads="1"/>
          </p:cNvSpPr>
          <p:nvPr/>
        </p:nvSpPr>
        <p:spPr bwMode="auto">
          <a:xfrm>
            <a:off x="0" y="428610"/>
            <a:ext cx="4196983"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7.2</a:t>
            </a:r>
            <a:r>
              <a:rPr kumimoji="1" lang="zh-CN" altLang="en-US" sz="3200" b="1" dirty="0" smtClean="0">
                <a:solidFill>
                  <a:srgbClr val="000066"/>
                </a:solidFill>
                <a:latin typeface="Times New Roman" pitchFamily="18" charset="0"/>
              </a:rPr>
              <a:t> 蓄电池使用环境</a:t>
            </a:r>
            <a:endParaRPr kumimoji="1" lang="zh-CN" altLang="en-US" sz="3200" b="1" dirty="0">
              <a:solidFill>
                <a:srgbClr val="000066"/>
              </a:solidFill>
              <a:latin typeface="Times New Roman" pitchFamily="18" charset="0"/>
            </a:endParaRPr>
          </a:p>
        </p:txBody>
      </p:sp>
      <p:pic>
        <p:nvPicPr>
          <p:cNvPr id="77828" name="Picture 4"/>
          <p:cNvPicPr>
            <a:picLocks noChangeAspect="1" noChangeArrowheads="1"/>
          </p:cNvPicPr>
          <p:nvPr/>
        </p:nvPicPr>
        <p:blipFill>
          <a:blip r:embed="rId1"/>
          <a:srcRect/>
          <a:stretch>
            <a:fillRect/>
          </a:stretch>
        </p:blipFill>
        <p:spPr bwMode="auto">
          <a:xfrm>
            <a:off x="1500166" y="1643056"/>
            <a:ext cx="5643602" cy="3136520"/>
          </a:xfrm>
          <a:prstGeom prst="rect">
            <a:avLst/>
          </a:prstGeom>
          <a:noFill/>
          <a:ln w="9525">
            <a:noFill/>
            <a:miter lim="800000"/>
            <a:headEnd/>
            <a:tailEnd/>
          </a:ln>
          <a:effectLst/>
        </p:spPr>
      </p:pic>
    </p:spTree>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Text Box 2"/>
          <p:cNvSpPr txBox="1">
            <a:spLocks noChangeArrowheads="1"/>
          </p:cNvSpPr>
          <p:nvPr/>
        </p:nvSpPr>
        <p:spPr bwMode="auto">
          <a:xfrm>
            <a:off x="785786" y="1214428"/>
            <a:ext cx="1217000"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smtClean="0">
                <a:solidFill>
                  <a:srgbClr val="000066"/>
                </a:solidFill>
                <a:latin typeface="Times New Roman" pitchFamily="18" charset="0"/>
              </a:rPr>
              <a:t>充电</a:t>
            </a:r>
            <a:r>
              <a:rPr kumimoji="1" lang="zh-CN" altLang="en-US" sz="2000" b="1" dirty="0">
                <a:solidFill>
                  <a:srgbClr val="000066"/>
                </a:solidFill>
                <a:latin typeface="Times New Roman" pitchFamily="18" charset="0"/>
              </a:rPr>
              <a:t>方式</a:t>
            </a:r>
            <a:endParaRPr kumimoji="1" lang="zh-CN" altLang="en-US" sz="2000" b="1" dirty="0">
              <a:solidFill>
                <a:srgbClr val="000066"/>
              </a:solidFill>
              <a:latin typeface="Times New Roman" pitchFamily="18" charset="0"/>
            </a:endParaRPr>
          </a:p>
        </p:txBody>
      </p:sp>
      <p:sp>
        <p:nvSpPr>
          <p:cNvPr id="135171" name="Text Box 3"/>
          <p:cNvSpPr txBox="1">
            <a:spLocks noChangeArrowheads="1"/>
          </p:cNvSpPr>
          <p:nvPr/>
        </p:nvSpPr>
        <p:spPr bwMode="auto">
          <a:xfrm>
            <a:off x="785786" y="1714494"/>
            <a:ext cx="7929618" cy="1446550"/>
          </a:xfrm>
          <a:prstGeom prst="rect">
            <a:avLst/>
          </a:prstGeom>
          <a:noFill/>
          <a:ln w="9525">
            <a:noFill/>
            <a:miter lim="800000"/>
          </a:ln>
          <a:effectLst/>
        </p:spPr>
        <p:txBody>
          <a:bodyPr wrap="square">
            <a:spAutoFit/>
          </a:bodyPr>
          <a:lstStyle/>
          <a:p>
            <a:pPr defTabSz="762000">
              <a:lnSpc>
                <a:spcPct val="150000"/>
              </a:lnSpc>
              <a:spcBef>
                <a:spcPct val="50000"/>
              </a:spcBef>
            </a:pPr>
            <a:r>
              <a:rPr lang="zh-CN" altLang="en-US" sz="1600" dirty="0"/>
              <a:t>1、浮动/备用充电：蓄电池处于连续充电状态，电压相对较低，注意充电电流。</a:t>
            </a:r>
            <a:endParaRPr lang="zh-CN" altLang="en-US" sz="1600" dirty="0"/>
          </a:p>
          <a:p>
            <a:pPr defTabSz="762000">
              <a:lnSpc>
                <a:spcPct val="150000"/>
              </a:lnSpc>
              <a:spcBef>
                <a:spcPct val="50000"/>
              </a:spcBef>
            </a:pPr>
            <a:r>
              <a:rPr lang="zh-CN" altLang="en-US" sz="1600" dirty="0"/>
              <a:t>2、循环充电：蓄电池重复充、放电使用时的充电方法，电压相对较高，注意充电时间。</a:t>
            </a:r>
            <a:endParaRPr lang="zh-CN" altLang="en-US" sz="1600" dirty="0"/>
          </a:p>
          <a:p>
            <a:pPr defTabSz="762000">
              <a:lnSpc>
                <a:spcPct val="150000"/>
              </a:lnSpc>
              <a:spcBef>
                <a:spcPct val="50000"/>
              </a:spcBef>
            </a:pPr>
            <a:endParaRPr lang="zh-CN" altLang="en-US" sz="1600" dirty="0"/>
          </a:p>
        </p:txBody>
      </p:sp>
      <p:sp>
        <p:nvSpPr>
          <p:cNvPr id="135172" name="AutoShape 4"/>
          <p:cNvSpPr>
            <a:spLocks noChangeArrowheads="1"/>
          </p:cNvSpPr>
          <p:nvPr/>
        </p:nvSpPr>
        <p:spPr bwMode="auto">
          <a:xfrm>
            <a:off x="2071670" y="2786064"/>
            <a:ext cx="4729163" cy="1643063"/>
          </a:xfrm>
          <a:prstGeom prst="upArrowCallout">
            <a:avLst>
              <a:gd name="adj1" fmla="val 37857"/>
              <a:gd name="adj2" fmla="val 28553"/>
              <a:gd name="adj3" fmla="val 29931"/>
              <a:gd name="adj4" fmla="val 60884"/>
            </a:avLst>
          </a:prstGeom>
          <a:solidFill>
            <a:srgbClr val="F8DAEB"/>
          </a:solidFill>
          <a:ln w="9525">
            <a:solidFill>
              <a:srgbClr val="0000FF"/>
            </a:solidFill>
            <a:miter lim="800000"/>
          </a:ln>
          <a:effectLst/>
        </p:spPr>
        <p:txBody>
          <a:bodyPr wrap="none" anchor="ctr"/>
          <a:lstStyle/>
          <a:p>
            <a:pPr algn="ctr" defTabSz="762000"/>
            <a:r>
              <a:rPr lang="zh-CN" altLang="en-US" sz="2100" dirty="0"/>
              <a:t>放电之后应立即充电</a:t>
            </a:r>
            <a:endParaRPr lang="zh-CN" altLang="en-US" sz="2100" dirty="0"/>
          </a:p>
          <a:p>
            <a:pPr algn="ctr" defTabSz="762000"/>
            <a:endParaRPr lang="zh-CN" altLang="en-US" sz="2100" dirty="0"/>
          </a:p>
          <a:p>
            <a:pPr algn="ctr" defTabSz="762000"/>
            <a:r>
              <a:rPr lang="zh-CN" altLang="en-US" sz="2100" dirty="0"/>
              <a:t>（防止</a:t>
            </a:r>
            <a:r>
              <a:rPr lang="en-US" altLang="zh-CN" sz="2100" dirty="0"/>
              <a:t>PbSO4</a:t>
            </a:r>
            <a:r>
              <a:rPr lang="zh-CN" altLang="en-US" sz="2100" dirty="0"/>
              <a:t>重结晶）</a:t>
            </a:r>
            <a:endParaRPr lang="zh-CN" altLang="en-US" sz="2100" dirty="0"/>
          </a:p>
        </p:txBody>
      </p:sp>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6"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7.3</a:t>
            </a:r>
            <a:r>
              <a:rPr kumimoji="1" lang="zh-CN" altLang="en-US" sz="3200" b="1" dirty="0" smtClean="0">
                <a:solidFill>
                  <a:srgbClr val="000066"/>
                </a:solidFill>
                <a:latin typeface="Times New Roman" pitchFamily="18" charset="0"/>
              </a:rPr>
              <a:t> 蓄电池充电</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7"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7.3</a:t>
            </a:r>
            <a:r>
              <a:rPr kumimoji="1" lang="zh-CN" altLang="en-US" sz="3200" b="1" dirty="0" smtClean="0">
                <a:solidFill>
                  <a:srgbClr val="000066"/>
                </a:solidFill>
                <a:latin typeface="Times New Roman" pitchFamily="18" charset="0"/>
              </a:rPr>
              <a:t> 蓄电池充电</a:t>
            </a:r>
            <a:endParaRPr kumimoji="1" lang="zh-CN" altLang="en-US" sz="3200" b="1" dirty="0">
              <a:solidFill>
                <a:srgbClr val="000066"/>
              </a:solidFill>
              <a:latin typeface="Times New Roman" pitchFamily="18" charset="0"/>
            </a:endParaRPr>
          </a:p>
        </p:txBody>
      </p:sp>
      <p:sp>
        <p:nvSpPr>
          <p:cNvPr id="8" name="TextBox 7"/>
          <p:cNvSpPr txBox="1"/>
          <p:nvPr/>
        </p:nvSpPr>
        <p:spPr>
          <a:xfrm>
            <a:off x="928662" y="1714494"/>
            <a:ext cx="1107996" cy="369332"/>
          </a:xfrm>
          <a:prstGeom prst="rect">
            <a:avLst/>
          </a:prstGeom>
          <a:noFill/>
        </p:spPr>
        <p:txBody>
          <a:bodyPr wrap="none" rtlCol="0">
            <a:spAutoFit/>
          </a:bodyPr>
          <a:lstStyle/>
          <a:p>
            <a:r>
              <a:rPr lang="zh-CN" altLang="en-US" dirty="0" smtClean="0"/>
              <a:t>浮充充电</a:t>
            </a:r>
            <a:endParaRPr lang="zh-CN" altLang="en-US" dirty="0"/>
          </a:p>
        </p:txBody>
      </p:sp>
      <p:sp>
        <p:nvSpPr>
          <p:cNvPr id="9" name="TextBox 8"/>
          <p:cNvSpPr txBox="1"/>
          <p:nvPr/>
        </p:nvSpPr>
        <p:spPr>
          <a:xfrm>
            <a:off x="2428860" y="1643056"/>
            <a:ext cx="4559261" cy="1343125"/>
          </a:xfrm>
          <a:prstGeom prst="rect">
            <a:avLst/>
          </a:prstGeom>
          <a:noFill/>
        </p:spPr>
        <p:txBody>
          <a:bodyPr wrap="none" rtlCol="0">
            <a:spAutoFit/>
          </a:bodyPr>
          <a:lstStyle/>
          <a:p>
            <a:pPr>
              <a:lnSpc>
                <a:spcPct val="150000"/>
              </a:lnSpc>
            </a:pPr>
            <a:r>
              <a:rPr lang="zh-CN" altLang="en-US" sz="1400" dirty="0" smtClean="0"/>
              <a:t>充电参数</a:t>
            </a:r>
            <a:endParaRPr lang="en-US" altLang="zh-CN" sz="1400" dirty="0" smtClean="0"/>
          </a:p>
          <a:p>
            <a:pPr>
              <a:lnSpc>
                <a:spcPct val="150000"/>
              </a:lnSpc>
            </a:pPr>
            <a:r>
              <a:rPr lang="zh-CN" altLang="en-US" sz="1400" dirty="0" smtClean="0"/>
              <a:t>充电电压：</a:t>
            </a:r>
            <a:r>
              <a:rPr lang="en-US" altLang="zh-CN" sz="1400" dirty="0" smtClean="0"/>
              <a:t>2.23</a:t>
            </a:r>
            <a:r>
              <a:rPr lang="zh-CN" altLang="en-US" sz="1400" dirty="0" smtClean="0"/>
              <a:t>～</a:t>
            </a:r>
            <a:r>
              <a:rPr lang="en-US" altLang="zh-CN" sz="1400" dirty="0" smtClean="0"/>
              <a:t>2.27V</a:t>
            </a:r>
            <a:r>
              <a:rPr lang="zh-CN" altLang="en-US" sz="1400" dirty="0" smtClean="0"/>
              <a:t>（</a:t>
            </a:r>
            <a:r>
              <a:rPr lang="en-US" altLang="zh-CN" sz="1400" dirty="0" smtClean="0"/>
              <a:t>2V</a:t>
            </a:r>
            <a:r>
              <a:rPr lang="zh-CN" altLang="en-US" sz="1400" dirty="0" smtClean="0"/>
              <a:t>）；</a:t>
            </a:r>
            <a:r>
              <a:rPr lang="en-US" altLang="zh-CN" sz="1400" dirty="0" smtClean="0"/>
              <a:t>13.5</a:t>
            </a:r>
            <a:r>
              <a:rPr lang="zh-CN" altLang="en-US" sz="1400" dirty="0" smtClean="0"/>
              <a:t>～</a:t>
            </a:r>
            <a:r>
              <a:rPr lang="en-US" altLang="zh-CN" sz="1400" dirty="0" smtClean="0"/>
              <a:t>13.8V</a:t>
            </a:r>
            <a:r>
              <a:rPr lang="zh-CN" altLang="en-US" sz="1400" dirty="0" smtClean="0"/>
              <a:t> （</a:t>
            </a:r>
            <a:r>
              <a:rPr lang="en-US" altLang="zh-CN" sz="1400" dirty="0" smtClean="0"/>
              <a:t>12V</a:t>
            </a:r>
            <a:r>
              <a:rPr lang="zh-CN" altLang="en-US" sz="1400" dirty="0" smtClean="0"/>
              <a:t>）</a:t>
            </a:r>
            <a:endParaRPr lang="en-US" altLang="zh-CN" sz="1400" dirty="0" smtClean="0"/>
          </a:p>
          <a:p>
            <a:pPr>
              <a:lnSpc>
                <a:spcPct val="150000"/>
              </a:lnSpc>
            </a:pPr>
            <a:r>
              <a:rPr lang="zh-CN" altLang="en-US" sz="1400" dirty="0" smtClean="0"/>
              <a:t>最大充电电流： ≤</a:t>
            </a:r>
            <a:r>
              <a:rPr lang="en-US" altLang="zh-CN" sz="1400" dirty="0" smtClean="0"/>
              <a:t>0.25C10</a:t>
            </a:r>
            <a:endParaRPr lang="en-US" altLang="zh-CN" sz="1400" dirty="0" smtClean="0"/>
          </a:p>
          <a:p>
            <a:pPr>
              <a:lnSpc>
                <a:spcPct val="150000"/>
              </a:lnSpc>
            </a:pPr>
            <a:r>
              <a:rPr lang="zh-CN" altLang="en-US" sz="1400" dirty="0" smtClean="0"/>
              <a:t>温度补偿系数：</a:t>
            </a:r>
            <a:r>
              <a:rPr lang="en-US" altLang="zh-CN" sz="1400" dirty="0" smtClean="0"/>
              <a:t>-3mV/ ℃/cell</a:t>
            </a:r>
            <a:r>
              <a:rPr lang="zh-CN" altLang="en-US" sz="1400" dirty="0" smtClean="0"/>
              <a:t>（以</a:t>
            </a:r>
            <a:r>
              <a:rPr lang="en-US" altLang="zh-CN" sz="1400" dirty="0" smtClean="0"/>
              <a:t>25 ℃</a:t>
            </a:r>
            <a:r>
              <a:rPr lang="zh-CN" altLang="en-US" sz="1400" dirty="0" smtClean="0"/>
              <a:t>为基点）</a:t>
            </a:r>
            <a:endParaRPr lang="zh-CN" altLang="en-US" sz="1400" dirty="0"/>
          </a:p>
        </p:txBody>
      </p:sp>
      <p:sp>
        <p:nvSpPr>
          <p:cNvPr id="10" name="TextBox 9"/>
          <p:cNvSpPr txBox="1"/>
          <p:nvPr/>
        </p:nvSpPr>
        <p:spPr>
          <a:xfrm>
            <a:off x="928662" y="3228889"/>
            <a:ext cx="1107996" cy="369332"/>
          </a:xfrm>
          <a:prstGeom prst="rect">
            <a:avLst/>
          </a:prstGeom>
          <a:noFill/>
        </p:spPr>
        <p:txBody>
          <a:bodyPr wrap="none" rtlCol="0">
            <a:spAutoFit/>
          </a:bodyPr>
          <a:lstStyle/>
          <a:p>
            <a:r>
              <a:rPr lang="zh-CN" altLang="en-US" dirty="0" smtClean="0"/>
              <a:t>均衡充电</a:t>
            </a:r>
            <a:endParaRPr lang="zh-CN" altLang="en-US" dirty="0"/>
          </a:p>
        </p:txBody>
      </p:sp>
      <p:sp>
        <p:nvSpPr>
          <p:cNvPr id="11" name="TextBox 10"/>
          <p:cNvSpPr txBox="1"/>
          <p:nvPr/>
        </p:nvSpPr>
        <p:spPr>
          <a:xfrm>
            <a:off x="2428860" y="3157451"/>
            <a:ext cx="4559261" cy="1384995"/>
          </a:xfrm>
          <a:prstGeom prst="rect">
            <a:avLst/>
          </a:prstGeom>
          <a:noFill/>
        </p:spPr>
        <p:txBody>
          <a:bodyPr wrap="none" rtlCol="0">
            <a:spAutoFit/>
          </a:bodyPr>
          <a:lstStyle/>
          <a:p>
            <a:pPr>
              <a:lnSpc>
                <a:spcPct val="150000"/>
              </a:lnSpc>
            </a:pPr>
            <a:r>
              <a:rPr lang="zh-CN" altLang="en-US" sz="1400" dirty="0" smtClean="0"/>
              <a:t>充电参数</a:t>
            </a:r>
            <a:endParaRPr lang="en-US" altLang="zh-CN" sz="1400" dirty="0" smtClean="0"/>
          </a:p>
          <a:p>
            <a:pPr>
              <a:lnSpc>
                <a:spcPct val="150000"/>
              </a:lnSpc>
            </a:pPr>
            <a:r>
              <a:rPr lang="zh-CN" altLang="en-US" sz="1400" dirty="0" smtClean="0"/>
              <a:t>充电电压：</a:t>
            </a:r>
            <a:r>
              <a:rPr lang="en-US" altLang="zh-CN" sz="1400" dirty="0" smtClean="0"/>
              <a:t>2.35</a:t>
            </a:r>
            <a:r>
              <a:rPr lang="zh-CN" altLang="en-US" sz="1400" dirty="0" smtClean="0"/>
              <a:t>～</a:t>
            </a:r>
            <a:r>
              <a:rPr lang="en-US" altLang="zh-CN" sz="1400" dirty="0" smtClean="0"/>
              <a:t>2.40V</a:t>
            </a:r>
            <a:r>
              <a:rPr lang="zh-CN" altLang="en-US" sz="1400" dirty="0" smtClean="0"/>
              <a:t>（</a:t>
            </a:r>
            <a:r>
              <a:rPr lang="en-US" altLang="zh-CN" sz="1400" dirty="0" smtClean="0"/>
              <a:t>2V</a:t>
            </a:r>
            <a:r>
              <a:rPr lang="zh-CN" altLang="en-US" sz="1400" dirty="0" smtClean="0"/>
              <a:t>）；</a:t>
            </a:r>
            <a:r>
              <a:rPr lang="en-US" altLang="zh-CN" sz="1400" dirty="0" smtClean="0"/>
              <a:t>14.4</a:t>
            </a:r>
            <a:r>
              <a:rPr lang="zh-CN" altLang="en-US" sz="1400" dirty="0" smtClean="0"/>
              <a:t>～</a:t>
            </a:r>
            <a:r>
              <a:rPr lang="en-US" altLang="zh-CN" sz="1400" dirty="0" smtClean="0"/>
              <a:t>15.0V</a:t>
            </a:r>
            <a:r>
              <a:rPr lang="zh-CN" altLang="en-US" sz="1400" dirty="0" smtClean="0"/>
              <a:t> （</a:t>
            </a:r>
            <a:r>
              <a:rPr lang="en-US" altLang="zh-CN" sz="1400" dirty="0" smtClean="0"/>
              <a:t>12V</a:t>
            </a:r>
            <a:r>
              <a:rPr lang="zh-CN" altLang="en-US" sz="1400" dirty="0" smtClean="0"/>
              <a:t>）</a:t>
            </a:r>
            <a:endParaRPr lang="en-US" altLang="zh-CN" sz="1400" dirty="0" smtClean="0"/>
          </a:p>
          <a:p>
            <a:pPr>
              <a:lnSpc>
                <a:spcPct val="150000"/>
              </a:lnSpc>
            </a:pPr>
            <a:r>
              <a:rPr lang="zh-CN" altLang="en-US" sz="1400" dirty="0" smtClean="0"/>
              <a:t>最大充电电流： ≤</a:t>
            </a:r>
            <a:r>
              <a:rPr lang="en-US" altLang="zh-CN" sz="1400" dirty="0" smtClean="0"/>
              <a:t>0.25C10</a:t>
            </a:r>
            <a:endParaRPr lang="en-US" altLang="zh-CN" sz="1400" dirty="0" smtClean="0"/>
          </a:p>
          <a:p>
            <a:pPr>
              <a:lnSpc>
                <a:spcPct val="150000"/>
              </a:lnSpc>
            </a:pPr>
            <a:r>
              <a:rPr lang="zh-CN" altLang="en-US" sz="1400" dirty="0" smtClean="0"/>
              <a:t>温度补偿系数：</a:t>
            </a:r>
            <a:r>
              <a:rPr lang="en-US" altLang="zh-CN" sz="1400" dirty="0" smtClean="0"/>
              <a:t>-4mV/ ℃/cell</a:t>
            </a:r>
            <a:r>
              <a:rPr lang="zh-CN" altLang="en-US" sz="1400" dirty="0" smtClean="0"/>
              <a:t>（以</a:t>
            </a:r>
            <a:r>
              <a:rPr lang="en-US" altLang="zh-CN" sz="1400" dirty="0" smtClean="0"/>
              <a:t>25 ℃</a:t>
            </a:r>
            <a:r>
              <a:rPr lang="zh-CN" altLang="en-US" sz="1400" dirty="0" smtClean="0"/>
              <a:t>为基点）</a:t>
            </a:r>
            <a:endParaRPr lang="zh-CN" altLang="en-US" sz="1400" dirty="0"/>
          </a:p>
        </p:txBody>
      </p:sp>
      <p:sp>
        <p:nvSpPr>
          <p:cNvPr id="12" name="Text Box 79"/>
          <p:cNvSpPr txBox="1">
            <a:spLocks noChangeArrowheads="1"/>
          </p:cNvSpPr>
          <p:nvPr/>
        </p:nvSpPr>
        <p:spPr bwMode="auto">
          <a:xfrm>
            <a:off x="928662" y="1142990"/>
            <a:ext cx="1422184" cy="461665"/>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400" b="1" dirty="0" smtClean="0">
                <a:solidFill>
                  <a:srgbClr val="000066"/>
                </a:solidFill>
                <a:latin typeface="Times New Roman" pitchFamily="18" charset="0"/>
              </a:rPr>
              <a:t>充电参数</a:t>
            </a:r>
            <a:endParaRPr kumimoji="1" lang="zh-CN" altLang="en-US" sz="2400" b="1" dirty="0">
              <a:solidFill>
                <a:srgbClr val="000066"/>
              </a:solidFill>
              <a:latin typeface="Times New Roman" pitchFamily="18" charset="0"/>
            </a:endParaRPr>
          </a:p>
        </p:txBody>
      </p:sp>
    </p:spTree>
  </p:cSld>
  <p:clrMapOvr>
    <a:masterClrMapping/>
  </p:clrMapOvr>
  <p:transition spd="med">
    <p:sndAc>
      <p:stSnd>
        <p:snd r:embed="rId1" name="CAMERA.WAV"/>
      </p:stSnd>
    </p:sndAc>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9"/>
          <p:cNvGrpSpPr/>
          <p:nvPr/>
        </p:nvGrpSpPr>
        <p:grpSpPr bwMode="auto">
          <a:xfrm>
            <a:off x="571084" y="1285866"/>
            <a:ext cx="4429543" cy="461850"/>
            <a:chOff x="1793" y="459"/>
            <a:chExt cx="3803" cy="845"/>
          </a:xfrm>
        </p:grpSpPr>
        <p:sp>
          <p:nvSpPr>
            <p:cNvPr id="180234" name="Text Box 10"/>
            <p:cNvSpPr txBox="1">
              <a:spLocks noChangeArrowheads="1"/>
            </p:cNvSpPr>
            <p:nvPr/>
          </p:nvSpPr>
          <p:spPr bwMode="auto">
            <a:xfrm>
              <a:off x="1793" y="459"/>
              <a:ext cx="2510" cy="845"/>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400" b="1" dirty="0" smtClean="0">
                  <a:solidFill>
                    <a:srgbClr val="000066"/>
                  </a:solidFill>
                  <a:latin typeface="Times New Roman" pitchFamily="18" charset="0"/>
                </a:rPr>
                <a:t>蓄电池</a:t>
              </a:r>
              <a:r>
                <a:rPr kumimoji="1" lang="zh-CN" altLang="en-US" sz="2400" b="1" dirty="0">
                  <a:solidFill>
                    <a:srgbClr val="000066"/>
                  </a:solidFill>
                  <a:latin typeface="Times New Roman" pitchFamily="18" charset="0"/>
                </a:rPr>
                <a:t>储存期间的定期补充电</a:t>
              </a:r>
              <a:endParaRPr kumimoji="1" lang="zh-CN" altLang="en-US" sz="2400" b="1" dirty="0">
                <a:solidFill>
                  <a:srgbClr val="000066"/>
                </a:solidFill>
                <a:latin typeface="Times New Roman" pitchFamily="18" charset="0"/>
              </a:endParaRPr>
            </a:p>
          </p:txBody>
        </p:sp>
        <p:sp>
          <p:nvSpPr>
            <p:cNvPr id="180235" name="Line 11"/>
            <p:cNvSpPr>
              <a:spLocks noChangeShapeType="1"/>
            </p:cNvSpPr>
            <p:nvPr/>
          </p:nvSpPr>
          <p:spPr bwMode="auto">
            <a:xfrm>
              <a:off x="2470" y="851"/>
              <a:ext cx="3126" cy="0"/>
            </a:xfrm>
            <a:prstGeom prst="line">
              <a:avLst/>
            </a:prstGeom>
            <a:noFill/>
            <a:ln w="28575">
              <a:noFill/>
              <a:round/>
            </a:ln>
            <a:effectLst/>
          </p:spPr>
          <p:txBody>
            <a:bodyPr wrap="none" anchor="ctr">
              <a:spAutoFit/>
            </a:bodyPr>
            <a:lstStyle/>
            <a:p>
              <a:endParaRPr lang="zh-CN" altLang="en-US"/>
            </a:p>
          </p:txBody>
        </p:sp>
      </p:grpSp>
      <p:sp>
        <p:nvSpPr>
          <p:cNvPr id="13"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14"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7.3</a:t>
            </a:r>
            <a:r>
              <a:rPr kumimoji="1" lang="zh-CN" altLang="en-US" sz="3200" b="1" dirty="0" smtClean="0">
                <a:solidFill>
                  <a:srgbClr val="000066"/>
                </a:solidFill>
                <a:latin typeface="Times New Roman" pitchFamily="18" charset="0"/>
              </a:rPr>
              <a:t> 蓄电池充电</a:t>
            </a:r>
            <a:endParaRPr kumimoji="1" lang="zh-CN" altLang="en-US" sz="3200" b="1" dirty="0">
              <a:solidFill>
                <a:srgbClr val="000066"/>
              </a:solidFill>
              <a:latin typeface="Times New Roman" pitchFamily="18" charset="0"/>
            </a:endParaRPr>
          </a:p>
        </p:txBody>
      </p:sp>
      <p:pic>
        <p:nvPicPr>
          <p:cNvPr id="79875" name="Picture 3"/>
          <p:cNvPicPr>
            <a:picLocks noChangeAspect="1" noChangeArrowheads="1"/>
          </p:cNvPicPr>
          <p:nvPr/>
        </p:nvPicPr>
        <p:blipFill>
          <a:blip r:embed="rId1"/>
          <a:srcRect/>
          <a:stretch>
            <a:fillRect/>
          </a:stretch>
        </p:blipFill>
        <p:spPr bwMode="auto">
          <a:xfrm>
            <a:off x="2095517" y="1909778"/>
            <a:ext cx="4905375" cy="2876550"/>
          </a:xfrm>
          <a:prstGeom prst="rect">
            <a:avLst/>
          </a:prstGeom>
          <a:noFill/>
          <a:ln w="9525">
            <a:noFill/>
            <a:miter lim="800000"/>
            <a:headEnd/>
            <a:tailEnd/>
          </a:ln>
          <a:effectLst/>
        </p:spPr>
      </p:pic>
    </p:spTree>
  </p:cSld>
  <p:clrMapOvr>
    <a:masterClrMapping/>
  </p:clrMapOvr>
  <p:transition spd="med">
    <p:sndAc>
      <p:stSnd>
        <p:snd r:embed="rId2" name="CAMERA.WAV"/>
      </p:stSnd>
    </p:sndAc>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250" name="Text Box 2"/>
          <p:cNvSpPr txBox="1">
            <a:spLocks noChangeArrowheads="1"/>
          </p:cNvSpPr>
          <p:nvPr/>
        </p:nvSpPr>
        <p:spPr bwMode="auto">
          <a:xfrm>
            <a:off x="857224" y="1714494"/>
            <a:ext cx="7500990" cy="1200329"/>
          </a:xfrm>
          <a:prstGeom prst="rect">
            <a:avLst/>
          </a:prstGeom>
          <a:noFill/>
          <a:ln w="9525">
            <a:noFill/>
            <a:miter lim="800000"/>
          </a:ln>
          <a:effectLst/>
        </p:spPr>
        <p:txBody>
          <a:bodyPr wrap="square">
            <a:spAutoFit/>
          </a:bodyPr>
          <a:lstStyle/>
          <a:p>
            <a:pPr defTabSz="762000" eaLnBrk="1" hangingPunct="1"/>
            <a:endParaRPr kumimoji="1" lang="zh-CN" altLang="en-US" b="1" dirty="0">
              <a:latin typeface="Times New Roman" pitchFamily="18" charset="0"/>
            </a:endParaRPr>
          </a:p>
          <a:p>
            <a:pPr defTabSz="762000" eaLnBrk="1" hangingPunct="1">
              <a:lnSpc>
                <a:spcPct val="150000"/>
              </a:lnSpc>
            </a:pPr>
            <a:r>
              <a:rPr kumimoji="1" lang="zh-CN" altLang="en-US" dirty="0">
                <a:latin typeface="宋体"/>
              </a:rPr>
              <a:t>◆ 对蓄电池补充电（在条件许可的情况下，建议使用）：</a:t>
            </a:r>
            <a:endParaRPr kumimoji="1" lang="zh-CN" altLang="en-US" dirty="0">
              <a:latin typeface="Times New Roman" pitchFamily="18" charset="0"/>
            </a:endParaRPr>
          </a:p>
          <a:p>
            <a:pPr defTabSz="762000" eaLnBrk="1" hangingPunct="1">
              <a:lnSpc>
                <a:spcPct val="150000"/>
              </a:lnSpc>
            </a:pPr>
            <a:r>
              <a:rPr kumimoji="1" lang="zh-CN" altLang="en-US" dirty="0">
                <a:latin typeface="宋体"/>
              </a:rPr>
              <a:t>    </a:t>
            </a:r>
            <a:r>
              <a:rPr kumimoji="1" lang="zh-CN" altLang="en-US" dirty="0" smtClean="0">
                <a:latin typeface="宋体"/>
              </a:rPr>
              <a:t>先</a:t>
            </a:r>
            <a:r>
              <a:rPr kumimoji="1" lang="zh-CN" altLang="en-US" dirty="0">
                <a:latin typeface="宋体"/>
              </a:rPr>
              <a:t>带负载放电</a:t>
            </a:r>
            <a:r>
              <a:rPr kumimoji="1" lang="zh-CN" altLang="en-US" dirty="0">
                <a:latin typeface="Times New Roman" pitchFamily="18" charset="0"/>
              </a:rPr>
              <a:t>2</a:t>
            </a:r>
            <a:r>
              <a:rPr kumimoji="1" lang="zh-CN" altLang="en-US" dirty="0">
                <a:latin typeface="宋体"/>
              </a:rPr>
              <a:t>－</a:t>
            </a:r>
            <a:r>
              <a:rPr kumimoji="1" lang="zh-CN" altLang="en-US" dirty="0">
                <a:latin typeface="Times New Roman" pitchFamily="18" charset="0"/>
              </a:rPr>
              <a:t>3</a:t>
            </a:r>
            <a:r>
              <a:rPr kumimoji="1" lang="zh-CN" altLang="en-US" dirty="0">
                <a:latin typeface="宋体"/>
              </a:rPr>
              <a:t>小时，然后进行强制均充充电</a:t>
            </a:r>
            <a:r>
              <a:rPr kumimoji="1" lang="zh-CN" altLang="en-US" dirty="0">
                <a:latin typeface="Times New Roman" pitchFamily="18" charset="0"/>
              </a:rPr>
              <a:t>20</a:t>
            </a:r>
            <a:r>
              <a:rPr kumimoji="1" lang="zh-CN" altLang="en-US" dirty="0" smtClean="0">
                <a:latin typeface="宋体"/>
              </a:rPr>
              <a:t>－</a:t>
            </a:r>
            <a:r>
              <a:rPr kumimoji="1" lang="zh-CN" altLang="en-US" dirty="0" smtClean="0">
                <a:latin typeface="Times New Roman" pitchFamily="18" charset="0"/>
              </a:rPr>
              <a:t>24</a:t>
            </a:r>
            <a:r>
              <a:rPr kumimoji="1" lang="zh-CN" altLang="en-US" dirty="0" smtClean="0">
                <a:latin typeface="宋体"/>
              </a:rPr>
              <a:t>小时</a:t>
            </a:r>
            <a:r>
              <a:rPr kumimoji="1" lang="zh-CN" altLang="en-US" dirty="0">
                <a:latin typeface="宋体"/>
              </a:rPr>
              <a:t>。</a:t>
            </a:r>
            <a:endParaRPr kumimoji="1" lang="zh-CN" altLang="en-US" dirty="0">
              <a:latin typeface="宋体"/>
            </a:endParaRPr>
          </a:p>
        </p:txBody>
      </p:sp>
      <p:grpSp>
        <p:nvGrpSpPr>
          <p:cNvPr id="2" name="Group 3"/>
          <p:cNvGrpSpPr/>
          <p:nvPr/>
        </p:nvGrpSpPr>
        <p:grpSpPr bwMode="auto">
          <a:xfrm>
            <a:off x="785169" y="1214429"/>
            <a:ext cx="5610845" cy="585788"/>
            <a:chOff x="1618" y="1070"/>
            <a:chExt cx="3294" cy="492"/>
          </a:xfrm>
        </p:grpSpPr>
        <p:sp>
          <p:nvSpPr>
            <p:cNvPr id="181252" name="Text Box 4"/>
            <p:cNvSpPr txBox="1">
              <a:spLocks noChangeArrowheads="1"/>
            </p:cNvSpPr>
            <p:nvPr/>
          </p:nvSpPr>
          <p:spPr bwMode="auto">
            <a:xfrm>
              <a:off x="1618" y="1070"/>
              <a:ext cx="2106" cy="388"/>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400" b="1" dirty="0" smtClean="0">
                  <a:solidFill>
                    <a:srgbClr val="000066"/>
                  </a:solidFill>
                  <a:latin typeface="Times New Roman" pitchFamily="18" charset="0"/>
                </a:rPr>
                <a:t>蓄电池</a:t>
              </a:r>
              <a:r>
                <a:rPr kumimoji="1" lang="zh-CN" altLang="en-US" sz="2400" b="1" dirty="0">
                  <a:solidFill>
                    <a:srgbClr val="000066"/>
                  </a:solidFill>
                  <a:latin typeface="Times New Roman" pitchFamily="18" charset="0"/>
                </a:rPr>
                <a:t>安装后的初始运行</a:t>
              </a:r>
              <a:endParaRPr kumimoji="1" lang="zh-CN" altLang="en-US" sz="2400" b="1" dirty="0">
                <a:solidFill>
                  <a:srgbClr val="000066"/>
                </a:solidFill>
                <a:latin typeface="Times New Roman" pitchFamily="18" charset="0"/>
              </a:endParaRPr>
            </a:p>
          </p:txBody>
        </p:sp>
        <p:sp>
          <p:nvSpPr>
            <p:cNvPr id="181253" name="Line 5"/>
            <p:cNvSpPr>
              <a:spLocks noChangeShapeType="1"/>
            </p:cNvSpPr>
            <p:nvPr/>
          </p:nvSpPr>
          <p:spPr bwMode="auto">
            <a:xfrm>
              <a:off x="1870" y="1562"/>
              <a:ext cx="3042" cy="0"/>
            </a:xfrm>
            <a:prstGeom prst="line">
              <a:avLst/>
            </a:prstGeom>
            <a:noFill/>
            <a:ln w="28575">
              <a:noFill/>
              <a:round/>
            </a:ln>
            <a:effectLst/>
          </p:spPr>
          <p:txBody>
            <a:bodyPr wrap="none" anchor="ctr">
              <a:spAutoFit/>
            </a:bodyPr>
            <a:lstStyle/>
            <a:p>
              <a:endParaRPr lang="zh-CN" altLang="en-US"/>
            </a:p>
          </p:txBody>
        </p:sp>
      </p:gr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7"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7.3</a:t>
            </a:r>
            <a:r>
              <a:rPr kumimoji="1" lang="zh-CN" altLang="en-US" sz="3200" b="1" dirty="0" smtClean="0">
                <a:solidFill>
                  <a:srgbClr val="000066"/>
                </a:solidFill>
                <a:latin typeface="Times New Roman" pitchFamily="18" charset="0"/>
              </a:rPr>
              <a:t> 蓄电池充电</a:t>
            </a:r>
            <a:endParaRPr kumimoji="1" lang="zh-CN" altLang="en-US" sz="3200" b="1" dirty="0">
              <a:solidFill>
                <a:srgbClr val="000066"/>
              </a:solidFill>
              <a:latin typeface="Times New Roman" pitchFamily="18" charset="0"/>
            </a:endParaRPr>
          </a:p>
        </p:txBody>
      </p:sp>
    </p:spTree>
  </p:cSld>
  <p:clrMapOvr>
    <a:masterClrMapping/>
  </p:clrMapOvr>
  <p:transition spd="med">
    <p:sndAc>
      <p:stSnd>
        <p:snd r:embed="rId1" name="CAMERA.WAV"/>
      </p:stSnd>
    </p:sndAc>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Text Box 3"/>
          <p:cNvSpPr txBox="1">
            <a:spLocks noChangeArrowheads="1"/>
          </p:cNvSpPr>
          <p:nvPr/>
        </p:nvSpPr>
        <p:spPr bwMode="auto">
          <a:xfrm>
            <a:off x="578603" y="1214428"/>
            <a:ext cx="2350323" cy="461665"/>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400" b="1" dirty="0" smtClean="0">
                <a:solidFill>
                  <a:srgbClr val="000066"/>
                </a:solidFill>
                <a:latin typeface="Times New Roman" pitchFamily="18" charset="0"/>
              </a:rPr>
              <a:t>蓄电池</a:t>
            </a:r>
            <a:r>
              <a:rPr kumimoji="1" lang="zh-CN" altLang="en-US" sz="2400" b="1" dirty="0">
                <a:solidFill>
                  <a:srgbClr val="000066"/>
                </a:solidFill>
                <a:latin typeface="Times New Roman" pitchFamily="18" charset="0"/>
              </a:rPr>
              <a:t>充电特性</a:t>
            </a:r>
            <a:endParaRPr kumimoji="1" lang="zh-CN" altLang="en-US" sz="24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7.3</a:t>
            </a:r>
            <a:r>
              <a:rPr kumimoji="1" lang="zh-CN" altLang="en-US" sz="3200" b="1" dirty="0" smtClean="0">
                <a:solidFill>
                  <a:srgbClr val="000066"/>
                </a:solidFill>
                <a:latin typeface="Times New Roman" pitchFamily="18" charset="0"/>
              </a:rPr>
              <a:t> 蓄电池充电</a:t>
            </a:r>
            <a:endParaRPr kumimoji="1" lang="zh-CN" altLang="en-US" sz="3200" b="1" dirty="0">
              <a:solidFill>
                <a:srgbClr val="000066"/>
              </a:solidFill>
              <a:latin typeface="Times New Roman" pitchFamily="18" charset="0"/>
            </a:endParaRPr>
          </a:p>
        </p:txBody>
      </p:sp>
      <p:pic>
        <p:nvPicPr>
          <p:cNvPr id="80899" name="Picture 3"/>
          <p:cNvPicPr>
            <a:picLocks noChangeAspect="1" noChangeArrowheads="1"/>
          </p:cNvPicPr>
          <p:nvPr/>
        </p:nvPicPr>
        <p:blipFill>
          <a:blip r:embed="rId1"/>
          <a:srcRect/>
          <a:stretch>
            <a:fillRect/>
          </a:stretch>
        </p:blipFill>
        <p:spPr bwMode="auto">
          <a:xfrm>
            <a:off x="2143142" y="1795478"/>
            <a:ext cx="4857750" cy="2990850"/>
          </a:xfrm>
          <a:prstGeom prst="rect">
            <a:avLst/>
          </a:prstGeom>
          <a:noFill/>
          <a:ln w="9525">
            <a:noFill/>
            <a:miter lim="800000"/>
            <a:headEnd/>
            <a:tailEnd/>
          </a:ln>
          <a:effectLst/>
        </p:spPr>
      </p:pic>
    </p:spTree>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Text Box 3"/>
          <p:cNvSpPr txBox="1">
            <a:spLocks noChangeArrowheads="1"/>
          </p:cNvSpPr>
          <p:nvPr/>
        </p:nvSpPr>
        <p:spPr bwMode="auto">
          <a:xfrm>
            <a:off x="642910" y="1214428"/>
            <a:ext cx="2427268" cy="461665"/>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400" b="1" dirty="0" smtClean="0">
                <a:solidFill>
                  <a:srgbClr val="000066"/>
                </a:solidFill>
                <a:latin typeface="Times New Roman" pitchFamily="18" charset="0"/>
              </a:rPr>
              <a:t>蓄电池</a:t>
            </a:r>
            <a:r>
              <a:rPr kumimoji="1" lang="zh-CN" altLang="en-US" sz="2400" b="1" dirty="0">
                <a:solidFill>
                  <a:srgbClr val="000066"/>
                </a:solidFill>
                <a:latin typeface="Times New Roman" pitchFamily="18" charset="0"/>
              </a:rPr>
              <a:t>放电特性 </a:t>
            </a:r>
            <a:endParaRPr kumimoji="1" lang="zh-CN" altLang="en-US" sz="24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4196983"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7.2</a:t>
            </a:r>
            <a:r>
              <a:rPr kumimoji="1" lang="zh-CN" altLang="en-US" sz="3200" b="1" dirty="0" smtClean="0">
                <a:solidFill>
                  <a:srgbClr val="000066"/>
                </a:solidFill>
                <a:latin typeface="Times New Roman" pitchFamily="18" charset="0"/>
              </a:rPr>
              <a:t> 蓄电池充电参数</a:t>
            </a:r>
            <a:endParaRPr kumimoji="1" lang="zh-CN" altLang="en-US" sz="3200" b="1" dirty="0">
              <a:solidFill>
                <a:srgbClr val="000066"/>
              </a:solidFill>
              <a:latin typeface="Times New Roman" pitchFamily="18" charset="0"/>
            </a:endParaRPr>
          </a:p>
        </p:txBody>
      </p:sp>
      <p:pic>
        <p:nvPicPr>
          <p:cNvPr id="81923" name="Picture 3"/>
          <p:cNvPicPr>
            <a:picLocks noChangeAspect="1" noChangeArrowheads="1"/>
          </p:cNvPicPr>
          <p:nvPr/>
        </p:nvPicPr>
        <p:blipFill>
          <a:blip r:embed="rId1"/>
          <a:srcRect/>
          <a:stretch>
            <a:fillRect/>
          </a:stretch>
        </p:blipFill>
        <p:spPr bwMode="auto">
          <a:xfrm>
            <a:off x="1714480" y="1857370"/>
            <a:ext cx="5310711" cy="2938463"/>
          </a:xfrm>
          <a:prstGeom prst="rect">
            <a:avLst/>
          </a:prstGeom>
          <a:noFill/>
          <a:ln w="9525">
            <a:noFill/>
            <a:miter lim="800000"/>
            <a:headEnd/>
            <a:tailEnd/>
          </a:ln>
          <a:effectLst/>
        </p:spPr>
      </p:pic>
    </p:spTree>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9202" name="Object 2"/>
          <p:cNvGraphicFramePr>
            <a:graphicFrameLocks noChangeAspect="1"/>
          </p:cNvGraphicFramePr>
          <p:nvPr/>
        </p:nvGraphicFramePr>
        <p:xfrm>
          <a:off x="642910" y="1500180"/>
          <a:ext cx="8124825" cy="3581400"/>
        </p:xfrm>
        <a:graphic>
          <a:graphicData uri="http://schemas.openxmlformats.org/presentationml/2006/ole">
            <mc:AlternateContent xmlns:mc="http://schemas.openxmlformats.org/markup-compatibility/2006">
              <mc:Choice xmlns:v="urn:schemas-microsoft-com:vml" Requires="v">
                <p:oleObj spid="_x0000_s20481" name="绘图" r:id="rId1" imgW="69342000" imgH="45700950" progId="">
                  <p:embed/>
                </p:oleObj>
              </mc:Choice>
              <mc:Fallback>
                <p:oleObj name="绘图" r:id="rId1" imgW="69342000" imgH="45700950" progId="">
                  <p:embed/>
                  <p:pic>
                    <p:nvPicPr>
                      <p:cNvPr id="0" name="图片 20480"/>
                      <p:cNvPicPr>
                        <a:picLocks noChangeAspect="1"/>
                      </p:cNvPicPr>
                      <p:nvPr/>
                    </p:nvPicPr>
                    <p:blipFill>
                      <a:blip r:embed="rId2"/>
                      <a:stretch>
                        <a:fillRect/>
                      </a:stretch>
                    </p:blipFill>
                    <p:spPr>
                      <a:xfrm>
                        <a:off x="642910" y="1500180"/>
                        <a:ext cx="8124825" cy="3581400"/>
                      </a:xfrm>
                      <a:prstGeom prst="rect">
                        <a:avLst/>
                      </a:prstGeom>
                      <a:noFill/>
                      <a:ln w="9525">
                        <a:noFill/>
                      </a:ln>
                    </p:spPr>
                  </p:pic>
                </p:oleObj>
              </mc:Fallback>
            </mc:AlternateContent>
          </a:graphicData>
        </a:graphic>
      </p:graphicFrame>
      <p:grpSp>
        <p:nvGrpSpPr>
          <p:cNvPr id="2" name="Group 3"/>
          <p:cNvGrpSpPr/>
          <p:nvPr/>
        </p:nvGrpSpPr>
        <p:grpSpPr bwMode="auto">
          <a:xfrm>
            <a:off x="428088" y="1143579"/>
            <a:ext cx="4927230" cy="1117413"/>
            <a:chOff x="2485" y="-38"/>
            <a:chExt cx="3362" cy="875"/>
          </a:xfrm>
        </p:grpSpPr>
        <p:sp>
          <p:nvSpPr>
            <p:cNvPr id="179204" name="Text Box 4"/>
            <p:cNvSpPr txBox="1">
              <a:spLocks noChangeArrowheads="1"/>
            </p:cNvSpPr>
            <p:nvPr/>
          </p:nvSpPr>
          <p:spPr bwMode="auto">
            <a:xfrm>
              <a:off x="2485" y="-38"/>
              <a:ext cx="1815" cy="362"/>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400" b="1" dirty="0" smtClean="0">
                  <a:solidFill>
                    <a:srgbClr val="000066"/>
                  </a:solidFill>
                  <a:latin typeface="Times New Roman" pitchFamily="18" charset="0"/>
                </a:rPr>
                <a:t>放电</a:t>
              </a:r>
              <a:r>
                <a:rPr kumimoji="1" lang="zh-CN" altLang="en-US" sz="2400" b="1" dirty="0">
                  <a:solidFill>
                    <a:srgbClr val="000066"/>
                  </a:solidFill>
                  <a:latin typeface="Times New Roman" pitchFamily="18" charset="0"/>
                </a:rPr>
                <a:t>终止保护电压</a:t>
              </a:r>
              <a:endParaRPr kumimoji="1" lang="zh-CN" altLang="en-US" sz="2400" b="1" dirty="0">
                <a:solidFill>
                  <a:srgbClr val="000066"/>
                </a:solidFill>
                <a:latin typeface="Times New Roman" pitchFamily="18" charset="0"/>
              </a:endParaRPr>
            </a:p>
          </p:txBody>
        </p:sp>
        <p:sp>
          <p:nvSpPr>
            <p:cNvPr id="179205" name="Line 5"/>
            <p:cNvSpPr>
              <a:spLocks noChangeShapeType="1"/>
            </p:cNvSpPr>
            <p:nvPr/>
          </p:nvSpPr>
          <p:spPr bwMode="auto">
            <a:xfrm>
              <a:off x="3517" y="837"/>
              <a:ext cx="2330" cy="0"/>
            </a:xfrm>
            <a:prstGeom prst="line">
              <a:avLst/>
            </a:prstGeom>
            <a:noFill/>
            <a:ln w="28575">
              <a:noFill/>
              <a:round/>
            </a:ln>
            <a:effectLst/>
          </p:spPr>
          <p:txBody>
            <a:bodyPr wrap="none" anchor="ctr">
              <a:spAutoFit/>
            </a:bodyPr>
            <a:lstStyle/>
            <a:p>
              <a:endParaRPr lang="zh-CN" altLang="en-US"/>
            </a:p>
          </p:txBody>
        </p:sp>
      </p:gr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7" name="Text Box 79"/>
          <p:cNvSpPr txBox="1">
            <a:spLocks noChangeArrowheads="1"/>
          </p:cNvSpPr>
          <p:nvPr/>
        </p:nvSpPr>
        <p:spPr bwMode="auto">
          <a:xfrm>
            <a:off x="0" y="428610"/>
            <a:ext cx="4196983"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7.2</a:t>
            </a:r>
            <a:r>
              <a:rPr kumimoji="1" lang="zh-CN" altLang="en-US" sz="3200" b="1" dirty="0" smtClean="0">
                <a:solidFill>
                  <a:srgbClr val="000066"/>
                </a:solidFill>
                <a:latin typeface="Times New Roman" pitchFamily="18" charset="0"/>
              </a:rPr>
              <a:t> 蓄电池充电参数</a:t>
            </a:r>
            <a:endParaRPr kumimoji="1" lang="zh-CN" altLang="en-US" sz="3200" b="1" dirty="0">
              <a:solidFill>
                <a:srgbClr val="000066"/>
              </a:solidFill>
              <a:latin typeface="Times New Roman" pitchFamily="18" charset="0"/>
            </a:endParaRPr>
          </a:p>
        </p:txBody>
      </p:sp>
    </p:spTree>
  </p:cSld>
  <p:clrMapOvr>
    <a:masterClrMapping/>
  </p:clrMapOvr>
  <p:transition spd="med">
    <p:sndAc>
      <p:stSnd>
        <p:snd r:embed="rId3" name="CAMERA.WAV"/>
      </p:stSnd>
    </p:sndAc>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ext Box 2"/>
          <p:cNvSpPr txBox="1">
            <a:spLocks noChangeArrowheads="1"/>
          </p:cNvSpPr>
          <p:nvPr/>
        </p:nvSpPr>
        <p:spPr bwMode="auto">
          <a:xfrm>
            <a:off x="500034" y="1571618"/>
            <a:ext cx="7848600" cy="2723823"/>
          </a:xfrm>
          <a:prstGeom prst="rect">
            <a:avLst/>
          </a:prstGeom>
          <a:noFill/>
          <a:ln w="9525">
            <a:noFill/>
            <a:miter lim="800000"/>
          </a:ln>
          <a:effectLst/>
        </p:spPr>
        <p:txBody>
          <a:bodyPr>
            <a:spAutoFit/>
          </a:bodyPr>
          <a:lstStyle/>
          <a:p>
            <a:pPr defTabSz="762000">
              <a:lnSpc>
                <a:spcPct val="120000"/>
              </a:lnSpc>
            </a:pPr>
            <a:r>
              <a:rPr lang="zh-CN" altLang="en-US" sz="1600" dirty="0">
                <a:latin typeface="宋体"/>
              </a:rPr>
              <a:t>（1）阀控式密封铅酸蓄电池（即</a:t>
            </a:r>
            <a:r>
              <a:rPr lang="en-US" altLang="zh-CN" sz="1600" dirty="0">
                <a:latin typeface="宋体"/>
              </a:rPr>
              <a:t>VRLA</a:t>
            </a:r>
            <a:r>
              <a:rPr lang="zh-CN" altLang="en-US" sz="1600" dirty="0">
                <a:latin typeface="宋体"/>
              </a:rPr>
              <a:t>蓄电池，以下简蓄电池）是通信供电系统的重要组成部分，也是保障电信通信畅通的关键设备之一。</a:t>
            </a:r>
            <a:endParaRPr lang="zh-CN" altLang="en-US" sz="1600" dirty="0">
              <a:latin typeface="宋体"/>
            </a:endParaRPr>
          </a:p>
          <a:p>
            <a:pPr defTabSz="762000">
              <a:lnSpc>
                <a:spcPct val="120000"/>
              </a:lnSpc>
            </a:pPr>
            <a:r>
              <a:rPr lang="zh-CN" altLang="en-US" sz="1600" dirty="0">
                <a:latin typeface="宋体"/>
              </a:rPr>
              <a:t>（2）建立定期巡检制度，制订月、季度、年度检查、维护项目与任务。</a:t>
            </a:r>
            <a:endParaRPr lang="zh-CN" altLang="en-US" sz="1600" dirty="0">
              <a:latin typeface="宋体"/>
            </a:endParaRPr>
          </a:p>
          <a:p>
            <a:pPr defTabSz="762000">
              <a:lnSpc>
                <a:spcPct val="120000"/>
              </a:lnSpc>
            </a:pPr>
            <a:r>
              <a:rPr lang="zh-CN" altLang="en-US" sz="1600" dirty="0">
                <a:latin typeface="宋体"/>
              </a:rPr>
              <a:t>（3）掌握日常维护、一般故障及严重故障处理方法，迅速准确地排除故障，保障系统稳定、可靠运行和优质供电。</a:t>
            </a:r>
            <a:endParaRPr lang="zh-CN" altLang="en-US" sz="1600" dirty="0">
              <a:latin typeface="宋体"/>
            </a:endParaRPr>
          </a:p>
          <a:p>
            <a:pPr defTabSz="762000">
              <a:lnSpc>
                <a:spcPct val="120000"/>
              </a:lnSpc>
            </a:pPr>
            <a:r>
              <a:rPr lang="zh-CN" altLang="en-US" sz="1600" dirty="0">
                <a:latin typeface="宋体"/>
              </a:rPr>
              <a:t>（4）维护目标：当市电停电后，保证蓄电池能够向电信设备提供不间断供电，供电质量符合标准。</a:t>
            </a:r>
            <a:endParaRPr lang="zh-CN" altLang="en-US" sz="1600" dirty="0">
              <a:latin typeface="宋体"/>
            </a:endParaRPr>
          </a:p>
          <a:p>
            <a:pPr defTabSz="762000">
              <a:lnSpc>
                <a:spcPct val="120000"/>
              </a:lnSpc>
            </a:pPr>
            <a:r>
              <a:rPr lang="zh-CN" altLang="en-US" sz="1600" dirty="0">
                <a:latin typeface="宋体"/>
              </a:rPr>
              <a:t>（5）通过定期的维护检查和测试，延长蓄电池使用时间，发挥其最大效能。</a:t>
            </a:r>
            <a:endParaRPr lang="zh-CN" altLang="en-US" sz="1600" dirty="0">
              <a:latin typeface="宋体"/>
            </a:endParaRPr>
          </a:p>
          <a:p>
            <a:pPr defTabSz="762000">
              <a:lnSpc>
                <a:spcPct val="120000"/>
              </a:lnSpc>
            </a:pPr>
            <a:r>
              <a:rPr lang="zh-CN" altLang="en-US" sz="1600" dirty="0">
                <a:latin typeface="宋体"/>
              </a:rPr>
              <a:t>（6）建立蓄电池运行维护过程文档。</a:t>
            </a:r>
            <a:endParaRPr lang="zh-CN" altLang="en-US" sz="1600" dirty="0">
              <a:latin typeface="宋体"/>
            </a:endParaRPr>
          </a:p>
        </p:txBody>
      </p:sp>
      <p:sp>
        <p:nvSpPr>
          <p:cNvPr id="74755" name="Text Box 3"/>
          <p:cNvSpPr txBox="1">
            <a:spLocks noChangeArrowheads="1"/>
          </p:cNvSpPr>
          <p:nvPr/>
        </p:nvSpPr>
        <p:spPr bwMode="auto">
          <a:xfrm>
            <a:off x="539918" y="1142990"/>
            <a:ext cx="2504212" cy="400110"/>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2000" b="1" dirty="0" smtClean="0">
                <a:solidFill>
                  <a:srgbClr val="000066"/>
                </a:solidFill>
                <a:latin typeface="Times New Roman" pitchFamily="18" charset="0"/>
              </a:rPr>
              <a:t>7.4.1</a:t>
            </a:r>
            <a:r>
              <a:rPr kumimoji="1" lang="zh-CN" altLang="en-US" sz="2000" b="1" dirty="0" smtClean="0">
                <a:solidFill>
                  <a:srgbClr val="000066"/>
                </a:solidFill>
                <a:latin typeface="Times New Roman" pitchFamily="18" charset="0"/>
              </a:rPr>
              <a:t>蓄电池</a:t>
            </a:r>
            <a:r>
              <a:rPr kumimoji="1" lang="zh-CN" altLang="en-US" sz="2000" b="1" dirty="0">
                <a:solidFill>
                  <a:srgbClr val="000066"/>
                </a:solidFill>
                <a:latin typeface="Times New Roman" pitchFamily="18" charset="0"/>
              </a:rPr>
              <a:t>维护总则</a:t>
            </a:r>
            <a:endParaRPr kumimoji="1" lang="zh-CN" altLang="en-US" sz="20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9"/>
          <p:cNvSpPr txBox="1">
            <a:spLocks noChangeArrowheads="1"/>
          </p:cNvSpPr>
          <p:nvPr/>
        </p:nvSpPr>
        <p:spPr bwMode="auto">
          <a:xfrm>
            <a:off x="-32" y="420676"/>
            <a:ext cx="5000660" cy="584775"/>
          </a:xfrm>
          <a:prstGeom prst="rect">
            <a:avLst/>
          </a:prstGeom>
          <a:noFill/>
          <a:ln w="28575">
            <a:noFill/>
            <a:miter lim="800000"/>
          </a:ln>
          <a:effectLst/>
        </p:spPr>
        <p:txBody>
          <a:bodyPr wrap="squar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2.1 </a:t>
            </a:r>
            <a:r>
              <a:rPr kumimoji="1" lang="zh-CN" altLang="en-US" sz="3200" b="1" dirty="0" smtClean="0">
                <a:solidFill>
                  <a:srgbClr val="000066"/>
                </a:solidFill>
                <a:latin typeface="Times New Roman" pitchFamily="18" charset="0"/>
              </a:rPr>
              <a:t>铅酸蓄电池基本单位</a:t>
            </a:r>
            <a:endParaRPr kumimoji="1" lang="zh-CN" altLang="en-US" sz="3200" b="1" dirty="0">
              <a:solidFill>
                <a:srgbClr val="000066"/>
              </a:solidFill>
              <a:latin typeface="Times New Roman" pitchFamily="18" charset="0"/>
            </a:endParaRPr>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7" name="矩形 6"/>
          <p:cNvSpPr/>
          <p:nvPr/>
        </p:nvSpPr>
        <p:spPr>
          <a:xfrm>
            <a:off x="571472" y="1357304"/>
            <a:ext cx="8143932" cy="1569660"/>
          </a:xfrm>
          <a:prstGeom prst="rect">
            <a:avLst/>
          </a:prstGeom>
        </p:spPr>
        <p:txBody>
          <a:bodyPr wrap="square">
            <a:spAutoFit/>
          </a:bodyPr>
          <a:lstStyle/>
          <a:p>
            <a:pPr>
              <a:lnSpc>
                <a:spcPct val="150000"/>
              </a:lnSpc>
            </a:pPr>
            <a:r>
              <a:rPr lang="zh-CN" altLang="en-US" sz="1600" dirty="0" smtClean="0"/>
              <a:t>     电流（</a:t>
            </a:r>
            <a:r>
              <a:rPr lang="en-US" altLang="zh-CN" sz="1600" dirty="0" smtClean="0"/>
              <a:t>I</a:t>
            </a:r>
            <a:r>
              <a:rPr lang="zh-CN" altLang="en-US" sz="1600" dirty="0" smtClean="0"/>
              <a:t>）</a:t>
            </a:r>
            <a:endParaRPr lang="en-US" altLang="zh-CN" sz="1600" dirty="0" smtClean="0"/>
          </a:p>
          <a:p>
            <a:pPr>
              <a:lnSpc>
                <a:spcPct val="150000"/>
              </a:lnSpc>
            </a:pPr>
            <a:r>
              <a:rPr lang="zh-CN" altLang="en-US" sz="1600" dirty="0" smtClean="0"/>
              <a:t>       科学上把单位时间里通过导体任一横截面的电量叫做电流强度，简称电流。通常用字母</a:t>
            </a:r>
            <a:r>
              <a:rPr lang="en-US" altLang="zh-CN" sz="1600" dirty="0" smtClean="0"/>
              <a:t>I</a:t>
            </a:r>
            <a:r>
              <a:rPr lang="zh-CN" altLang="en-US" sz="1600" dirty="0" smtClean="0"/>
              <a:t>表示，它的单位是安培，简称“安”，符号 “</a:t>
            </a:r>
            <a:r>
              <a:rPr lang="en-US" altLang="zh-CN" sz="1600" dirty="0" smtClean="0"/>
              <a:t>A”</a:t>
            </a:r>
            <a:r>
              <a:rPr lang="zh-CN" altLang="en-US" sz="1600" dirty="0" smtClean="0"/>
              <a:t>，也是指电荷在导体中的定向移动。</a:t>
            </a:r>
            <a:endParaRPr lang="zh-CN" altLang="en-US" sz="1600" dirty="0" smtClean="0"/>
          </a:p>
          <a:p>
            <a:pPr>
              <a:lnSpc>
                <a:spcPct val="150000"/>
              </a:lnSpc>
            </a:pPr>
            <a:r>
              <a:rPr lang="zh-CN" altLang="en-US" sz="1600" dirty="0" smtClean="0"/>
              <a:t>       导体中的自由电荷在电场力的作用下做有规则的定向运动就形成了电流。</a:t>
            </a:r>
            <a:endParaRPr lang="zh-CN" altLang="en-US" sz="1600" dirty="0"/>
          </a:p>
        </p:txBody>
      </p:sp>
      <p:sp>
        <p:nvSpPr>
          <p:cNvPr id="8" name="五角星 7"/>
          <p:cNvSpPr/>
          <p:nvPr/>
        </p:nvSpPr>
        <p:spPr>
          <a:xfrm>
            <a:off x="642910" y="1500180"/>
            <a:ext cx="214314" cy="214314"/>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500034" y="1142990"/>
            <a:ext cx="4403770" cy="584775"/>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3200" b="1" dirty="0">
                <a:solidFill>
                  <a:srgbClr val="000066"/>
                </a:solidFill>
                <a:latin typeface="Times New Roman" pitchFamily="18" charset="0"/>
              </a:rPr>
              <a:t> </a:t>
            </a:r>
            <a:r>
              <a:rPr kumimoji="1" lang="en-US" altLang="zh-CN" sz="3200" b="1" dirty="0" smtClean="0">
                <a:solidFill>
                  <a:srgbClr val="000066"/>
                </a:solidFill>
                <a:latin typeface="Times New Roman" pitchFamily="18" charset="0"/>
              </a:rPr>
              <a:t>7.4.2</a:t>
            </a:r>
            <a:r>
              <a:rPr kumimoji="1" lang="zh-CN" altLang="en-US" sz="3200" b="1" dirty="0" smtClean="0">
                <a:solidFill>
                  <a:srgbClr val="000066"/>
                </a:solidFill>
                <a:latin typeface="Times New Roman" pitchFamily="18" charset="0"/>
              </a:rPr>
              <a:t>蓄电池</a:t>
            </a:r>
            <a:r>
              <a:rPr kumimoji="1" lang="zh-CN" altLang="en-US" sz="3200" b="1" dirty="0">
                <a:solidFill>
                  <a:srgbClr val="000066"/>
                </a:solidFill>
                <a:latin typeface="Times New Roman" pitchFamily="18" charset="0"/>
              </a:rPr>
              <a:t>维护关注点</a:t>
            </a:r>
            <a:endParaRPr kumimoji="1" lang="zh-CN" altLang="en-US" sz="3200" b="1" dirty="0">
              <a:solidFill>
                <a:srgbClr val="000066"/>
              </a:solidFill>
              <a:latin typeface="Times New Roman" pitchFamily="18" charset="0"/>
            </a:endParaRPr>
          </a:p>
        </p:txBody>
      </p:sp>
      <p:sp>
        <p:nvSpPr>
          <p:cNvPr id="75779" name="Text Box 3"/>
          <p:cNvSpPr txBox="1">
            <a:spLocks noChangeArrowheads="1"/>
          </p:cNvSpPr>
          <p:nvPr/>
        </p:nvSpPr>
        <p:spPr bwMode="auto">
          <a:xfrm>
            <a:off x="652490" y="1714494"/>
            <a:ext cx="8062914" cy="2185214"/>
          </a:xfrm>
          <a:prstGeom prst="rect">
            <a:avLst/>
          </a:prstGeom>
          <a:noFill/>
          <a:ln w="9525">
            <a:noFill/>
            <a:miter lim="800000"/>
          </a:ln>
          <a:effectLst/>
        </p:spPr>
        <p:txBody>
          <a:bodyPr wrap="square">
            <a:spAutoFit/>
          </a:bodyPr>
          <a:lstStyle/>
          <a:p>
            <a:pPr defTabSz="762000">
              <a:spcBef>
                <a:spcPct val="50000"/>
              </a:spcBef>
            </a:pPr>
            <a:r>
              <a:rPr lang="zh-CN" altLang="en-US" sz="1600" dirty="0" smtClean="0"/>
              <a:t>1</a:t>
            </a:r>
            <a:r>
              <a:rPr lang="zh-CN" altLang="en-US" sz="1600" dirty="0"/>
              <a:t>. 浮充电压一致性</a:t>
            </a:r>
            <a:endParaRPr lang="zh-CN" altLang="en-US" sz="1600" dirty="0"/>
          </a:p>
          <a:p>
            <a:pPr defTabSz="762000">
              <a:spcBef>
                <a:spcPct val="50000"/>
              </a:spcBef>
            </a:pPr>
            <a:r>
              <a:rPr lang="zh-CN" altLang="en-US" sz="1600" dirty="0">
                <a:solidFill>
                  <a:srgbClr val="0000CC"/>
                </a:solidFill>
              </a:rPr>
              <a:t>◆</a:t>
            </a:r>
            <a:r>
              <a:rPr lang="zh-CN" altLang="en-US" sz="1600" dirty="0"/>
              <a:t> 指标要求</a:t>
            </a:r>
            <a:endParaRPr lang="zh-CN" altLang="en-US" sz="1600" dirty="0"/>
          </a:p>
          <a:p>
            <a:pPr defTabSz="762000">
              <a:spcBef>
                <a:spcPct val="50000"/>
              </a:spcBef>
            </a:pPr>
            <a:r>
              <a:rPr lang="zh-CN" altLang="en-US" sz="1600" dirty="0">
                <a:latin typeface="宋体"/>
              </a:rPr>
              <a:t>浮充运行6个月后同组电池之间端电压的最大差值应不大100</a:t>
            </a:r>
            <a:r>
              <a:rPr lang="en-US" altLang="zh-CN" sz="1600" dirty="0">
                <a:latin typeface="宋体"/>
              </a:rPr>
              <a:t>mV/</a:t>
            </a:r>
            <a:r>
              <a:rPr lang="zh-CN" altLang="en-US" sz="1600" dirty="0">
                <a:latin typeface="宋体"/>
              </a:rPr>
              <a:t>单格</a:t>
            </a:r>
            <a:endParaRPr lang="zh-CN" altLang="en-US" sz="1600" dirty="0">
              <a:latin typeface="宋体"/>
            </a:endParaRPr>
          </a:p>
          <a:p>
            <a:pPr defTabSz="762000">
              <a:spcBef>
                <a:spcPct val="50000"/>
              </a:spcBef>
            </a:pPr>
            <a:r>
              <a:rPr lang="zh-CN" altLang="en-US" sz="1600" dirty="0"/>
              <a:t>                 2</a:t>
            </a:r>
            <a:r>
              <a:rPr lang="en-US" altLang="zh-CN" sz="1600" dirty="0"/>
              <a:t>V</a:t>
            </a:r>
            <a:r>
              <a:rPr lang="zh-CN" altLang="en-US" sz="1600" dirty="0">
                <a:latin typeface="宋体"/>
              </a:rPr>
              <a:t>电池≤</a:t>
            </a:r>
            <a:r>
              <a:rPr lang="zh-CN" altLang="en-US" sz="1600" dirty="0"/>
              <a:t>90</a:t>
            </a:r>
            <a:r>
              <a:rPr lang="en-US" altLang="zh-CN" sz="1600" dirty="0"/>
              <a:t>mv</a:t>
            </a:r>
            <a:r>
              <a:rPr lang="en-US" altLang="zh-CN" sz="1600" dirty="0">
                <a:latin typeface="宋体"/>
              </a:rPr>
              <a:t>，</a:t>
            </a:r>
            <a:r>
              <a:rPr lang="en-US" altLang="zh-CN" sz="1600" dirty="0"/>
              <a:t>12V</a:t>
            </a:r>
            <a:r>
              <a:rPr lang="zh-CN" altLang="en-US" sz="1600" dirty="0">
                <a:latin typeface="宋体"/>
              </a:rPr>
              <a:t>电池≤</a:t>
            </a:r>
            <a:r>
              <a:rPr lang="zh-CN" altLang="en-US" sz="1600" dirty="0"/>
              <a:t>480</a:t>
            </a:r>
            <a:r>
              <a:rPr lang="en-US" altLang="zh-CN" sz="1600" dirty="0" err="1"/>
              <a:t>mv</a:t>
            </a:r>
            <a:endParaRPr lang="en-US" altLang="zh-CN" sz="1600" dirty="0"/>
          </a:p>
          <a:p>
            <a:pPr defTabSz="762000">
              <a:spcBef>
                <a:spcPct val="50000"/>
              </a:spcBef>
            </a:pPr>
            <a:r>
              <a:rPr lang="en-US" altLang="zh-CN" sz="1600" dirty="0">
                <a:solidFill>
                  <a:srgbClr val="0000CC"/>
                </a:solidFill>
              </a:rPr>
              <a:t>◆ </a:t>
            </a:r>
            <a:r>
              <a:rPr lang="zh-CN" altLang="en-US" sz="1600" dirty="0"/>
              <a:t>关注点</a:t>
            </a:r>
            <a:endParaRPr lang="zh-CN" altLang="en-US" sz="1600" dirty="0"/>
          </a:p>
          <a:p>
            <a:pPr defTabSz="762000">
              <a:spcBef>
                <a:spcPct val="50000"/>
              </a:spcBef>
            </a:pPr>
            <a:r>
              <a:rPr lang="zh-CN" altLang="en-US" sz="1600" dirty="0"/>
              <a:t>安装前开路电压一致性，浮充电压的收敛趋势</a:t>
            </a:r>
            <a:endParaRPr lang="zh-CN" altLang="en-US" sz="1600" dirty="0"/>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3" name="Text Box 1027"/>
          <p:cNvSpPr txBox="1">
            <a:spLocks noChangeArrowheads="1"/>
          </p:cNvSpPr>
          <p:nvPr/>
        </p:nvSpPr>
        <p:spPr bwMode="auto">
          <a:xfrm>
            <a:off x="801688" y="1428742"/>
            <a:ext cx="7732712" cy="2862322"/>
          </a:xfrm>
          <a:prstGeom prst="rect">
            <a:avLst/>
          </a:prstGeom>
          <a:noFill/>
          <a:ln w="9525">
            <a:noFill/>
            <a:miter lim="800000"/>
          </a:ln>
          <a:effectLst/>
        </p:spPr>
        <p:txBody>
          <a:bodyPr>
            <a:spAutoFit/>
          </a:bodyPr>
          <a:lstStyle/>
          <a:p>
            <a:pPr defTabSz="762000">
              <a:lnSpc>
                <a:spcPct val="125000"/>
              </a:lnSpc>
              <a:spcBef>
                <a:spcPct val="50000"/>
              </a:spcBef>
            </a:pPr>
            <a:r>
              <a:rPr lang="zh-CN" altLang="en-US" sz="1600" dirty="0"/>
              <a:t>2. 浮充电流</a:t>
            </a:r>
            <a:endParaRPr lang="zh-CN" altLang="en-US" sz="1600" dirty="0"/>
          </a:p>
          <a:p>
            <a:pPr defTabSz="762000">
              <a:lnSpc>
                <a:spcPct val="125000"/>
              </a:lnSpc>
            </a:pPr>
            <a:r>
              <a:rPr lang="zh-CN" altLang="en-US" sz="1600" b="1" dirty="0">
                <a:solidFill>
                  <a:srgbClr val="0000CC"/>
                </a:solidFill>
                <a:latin typeface="宋体"/>
              </a:rPr>
              <a:t>关注点：</a:t>
            </a:r>
            <a:r>
              <a:rPr lang="zh-CN" altLang="en-US" sz="1600" dirty="0">
                <a:latin typeface="宋体"/>
              </a:rPr>
              <a:t>在</a:t>
            </a:r>
            <a:r>
              <a:rPr lang="zh-CN" altLang="en-US" sz="1600" dirty="0"/>
              <a:t>25</a:t>
            </a:r>
            <a:r>
              <a:rPr lang="zh-CN" altLang="en-US" sz="1600" dirty="0">
                <a:latin typeface="宋体"/>
              </a:rPr>
              <a:t>℃下，电池在充满电后的充电电流应在</a:t>
            </a:r>
            <a:r>
              <a:rPr lang="zh-CN" altLang="en-US" sz="1600" dirty="0">
                <a:solidFill>
                  <a:srgbClr val="0000CC"/>
                </a:solidFill>
              </a:rPr>
              <a:t>1</a:t>
            </a:r>
            <a:r>
              <a:rPr lang="zh-CN" altLang="en-US" sz="1600" dirty="0">
                <a:solidFill>
                  <a:srgbClr val="0000CC"/>
                </a:solidFill>
                <a:latin typeface="宋体"/>
              </a:rPr>
              <a:t>‰</a:t>
            </a:r>
            <a:r>
              <a:rPr lang="en-US" altLang="zh-CN" sz="1600" dirty="0">
                <a:solidFill>
                  <a:srgbClr val="0000CC"/>
                </a:solidFill>
              </a:rPr>
              <a:t>C</a:t>
            </a:r>
            <a:r>
              <a:rPr lang="en-US" altLang="zh-CN" sz="1600" baseline="-25000" dirty="0">
                <a:solidFill>
                  <a:srgbClr val="0000CC"/>
                </a:solidFill>
              </a:rPr>
              <a:t>10 </a:t>
            </a:r>
            <a:r>
              <a:rPr lang="zh-CN" altLang="en-US" sz="1600" dirty="0">
                <a:latin typeface="宋体"/>
              </a:rPr>
              <a:t>以下。</a:t>
            </a:r>
            <a:endParaRPr lang="zh-CN" altLang="en-US" sz="1600" dirty="0">
              <a:latin typeface="宋体"/>
            </a:endParaRPr>
          </a:p>
          <a:p>
            <a:pPr defTabSz="762000">
              <a:lnSpc>
                <a:spcPct val="125000"/>
              </a:lnSpc>
            </a:pPr>
            <a:endParaRPr lang="zh-CN" altLang="en-US" sz="1600" dirty="0">
              <a:latin typeface="宋体"/>
            </a:endParaRPr>
          </a:p>
          <a:p>
            <a:pPr defTabSz="762000">
              <a:lnSpc>
                <a:spcPct val="125000"/>
              </a:lnSpc>
            </a:pPr>
            <a:r>
              <a:rPr lang="zh-CN" altLang="en-US" sz="1600" dirty="0">
                <a:latin typeface="宋体"/>
              </a:rPr>
              <a:t>若电流高出以上规定值</a:t>
            </a:r>
            <a:r>
              <a:rPr lang="zh-CN" altLang="en-US" sz="1600" dirty="0"/>
              <a:t>3--4</a:t>
            </a:r>
            <a:r>
              <a:rPr lang="zh-CN" altLang="en-US" sz="1600" dirty="0">
                <a:latin typeface="宋体"/>
              </a:rPr>
              <a:t>倍，可能电池存在短路单体</a:t>
            </a:r>
            <a:r>
              <a:rPr lang="zh-CN" altLang="en-US" sz="1600" dirty="0" smtClean="0">
                <a:latin typeface="宋体"/>
              </a:rPr>
              <a:t>；若</a:t>
            </a:r>
            <a:r>
              <a:rPr lang="zh-CN" altLang="en-US" sz="1600" dirty="0">
                <a:latin typeface="宋体"/>
              </a:rPr>
              <a:t>电流太小或实际上不存在，则可能是：</a:t>
            </a:r>
            <a:endParaRPr lang="zh-CN" altLang="en-US" sz="1600" dirty="0"/>
          </a:p>
          <a:p>
            <a:pPr defTabSz="762000">
              <a:lnSpc>
                <a:spcPct val="125000"/>
              </a:lnSpc>
            </a:pPr>
            <a:r>
              <a:rPr lang="en-US" altLang="zh-CN" sz="1600" dirty="0"/>
              <a:t>a</a:t>
            </a:r>
            <a:r>
              <a:rPr lang="en-US" altLang="zh-CN" sz="1600" dirty="0">
                <a:latin typeface="宋体"/>
              </a:rPr>
              <a:t>）</a:t>
            </a:r>
            <a:r>
              <a:rPr lang="zh-CN" altLang="en-US" sz="1600" dirty="0">
                <a:latin typeface="宋体"/>
              </a:rPr>
              <a:t>电流太小，不能在仪表测量精度范围内读出；</a:t>
            </a:r>
            <a:endParaRPr lang="zh-CN" altLang="en-US" sz="1600" dirty="0"/>
          </a:p>
          <a:p>
            <a:pPr defTabSz="762000">
              <a:lnSpc>
                <a:spcPct val="125000"/>
              </a:lnSpc>
            </a:pPr>
            <a:r>
              <a:rPr lang="en-US" altLang="zh-CN" sz="1600" dirty="0"/>
              <a:t>b</a:t>
            </a:r>
            <a:r>
              <a:rPr lang="en-US" altLang="zh-CN" sz="1600" dirty="0">
                <a:latin typeface="宋体"/>
              </a:rPr>
              <a:t>）</a:t>
            </a:r>
            <a:r>
              <a:rPr lang="zh-CN" altLang="en-US" sz="1600" dirty="0">
                <a:latin typeface="宋体"/>
              </a:rPr>
              <a:t>已经经过</a:t>
            </a:r>
            <a:r>
              <a:rPr lang="zh-CN" altLang="en-US" sz="1600" dirty="0"/>
              <a:t>48</a:t>
            </a:r>
            <a:r>
              <a:rPr lang="zh-CN" altLang="en-US" sz="1600" dirty="0">
                <a:latin typeface="宋体"/>
              </a:rPr>
              <a:t>小时以上充电，电池内可能存在开路；</a:t>
            </a:r>
            <a:endParaRPr lang="zh-CN" altLang="en-US" sz="1600" dirty="0"/>
          </a:p>
          <a:p>
            <a:pPr defTabSz="762000">
              <a:lnSpc>
                <a:spcPct val="125000"/>
              </a:lnSpc>
            </a:pPr>
            <a:r>
              <a:rPr lang="en-US" altLang="zh-CN" sz="1600" dirty="0"/>
              <a:t>c</a:t>
            </a:r>
            <a:r>
              <a:rPr lang="en-US" altLang="zh-CN" sz="1600" dirty="0">
                <a:latin typeface="宋体"/>
              </a:rPr>
              <a:t>）</a:t>
            </a:r>
            <a:r>
              <a:rPr lang="zh-CN" altLang="en-US" sz="1600" dirty="0">
                <a:latin typeface="宋体"/>
              </a:rPr>
              <a:t>电池已经严重放电，电解液中硫酸几乎完全消耗；</a:t>
            </a:r>
            <a:endParaRPr lang="zh-CN" altLang="en-US" sz="1600" dirty="0"/>
          </a:p>
          <a:p>
            <a:pPr defTabSz="762000">
              <a:lnSpc>
                <a:spcPct val="125000"/>
              </a:lnSpc>
            </a:pPr>
            <a:r>
              <a:rPr lang="en-US" altLang="zh-CN" sz="1600" dirty="0"/>
              <a:t>d</a:t>
            </a:r>
            <a:r>
              <a:rPr lang="en-US" altLang="zh-CN" sz="1600" dirty="0">
                <a:latin typeface="宋体"/>
              </a:rPr>
              <a:t>）</a:t>
            </a:r>
            <a:r>
              <a:rPr lang="zh-CN" altLang="en-US" sz="1600" dirty="0">
                <a:latin typeface="宋体"/>
              </a:rPr>
              <a:t>搁置时间太长，未经补充电，极板上的硫酸盐不能恢复成活性物质。</a:t>
            </a:r>
            <a:endParaRPr lang="zh-CN" altLang="en-US" sz="1600" dirty="0">
              <a:latin typeface="宋体"/>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1" name="Text Box 3"/>
          <p:cNvSpPr txBox="1">
            <a:spLocks noChangeArrowheads="1"/>
          </p:cNvSpPr>
          <p:nvPr/>
        </p:nvSpPr>
        <p:spPr bwMode="auto">
          <a:xfrm>
            <a:off x="642910" y="1500180"/>
            <a:ext cx="7929618" cy="1815882"/>
          </a:xfrm>
          <a:prstGeom prst="rect">
            <a:avLst/>
          </a:prstGeom>
          <a:noFill/>
          <a:ln w="9525">
            <a:noFill/>
            <a:miter lim="800000"/>
          </a:ln>
          <a:effectLst/>
        </p:spPr>
        <p:txBody>
          <a:bodyPr wrap="square">
            <a:spAutoFit/>
          </a:bodyPr>
          <a:lstStyle/>
          <a:p>
            <a:pPr defTabSz="762000">
              <a:spcBef>
                <a:spcPct val="50000"/>
              </a:spcBef>
            </a:pPr>
            <a:r>
              <a:rPr lang="zh-CN" altLang="en-US" sz="1600" dirty="0">
                <a:latin typeface="宋体"/>
              </a:rPr>
              <a:t>3. 放电一致性</a:t>
            </a:r>
            <a:endParaRPr lang="zh-CN" altLang="en-US" sz="1600" dirty="0">
              <a:latin typeface="宋体"/>
            </a:endParaRPr>
          </a:p>
          <a:p>
            <a:pPr defTabSz="762000">
              <a:lnSpc>
                <a:spcPct val="125000"/>
              </a:lnSpc>
              <a:spcBef>
                <a:spcPct val="50000"/>
              </a:spcBef>
            </a:pPr>
            <a:r>
              <a:rPr lang="zh-CN" altLang="en-US" sz="1600" dirty="0" smtClean="0">
                <a:latin typeface="宋体"/>
              </a:rPr>
              <a:t>       充满</a:t>
            </a:r>
            <a:r>
              <a:rPr lang="zh-CN" altLang="en-US" sz="1600" dirty="0">
                <a:latin typeface="宋体"/>
              </a:rPr>
              <a:t>电的蓄电池采用10小时率、5小时率、3小时率、1小时率或实际负载放电（可与容量试验同步进行）情况下</a:t>
            </a:r>
            <a:endParaRPr lang="zh-CN" altLang="en-US" sz="1600" dirty="0">
              <a:latin typeface="宋体"/>
            </a:endParaRPr>
          </a:p>
          <a:p>
            <a:pPr defTabSz="762000">
              <a:lnSpc>
                <a:spcPct val="125000"/>
              </a:lnSpc>
              <a:spcBef>
                <a:spcPct val="50000"/>
              </a:spcBef>
            </a:pPr>
            <a:r>
              <a:rPr lang="zh-CN" altLang="en-US" sz="1600" dirty="0" smtClean="0">
                <a:solidFill>
                  <a:srgbClr val="0000CC"/>
                </a:solidFill>
                <a:latin typeface="宋体"/>
              </a:rPr>
              <a:t>       同</a:t>
            </a:r>
            <a:r>
              <a:rPr lang="zh-CN" altLang="en-US" sz="1600" dirty="0">
                <a:solidFill>
                  <a:srgbClr val="0000CC"/>
                </a:solidFill>
                <a:latin typeface="宋体"/>
              </a:rPr>
              <a:t>组电池在总电压低于45.6</a:t>
            </a:r>
            <a:r>
              <a:rPr lang="en-US" altLang="zh-CN" sz="1600" dirty="0">
                <a:solidFill>
                  <a:srgbClr val="0000CC"/>
                </a:solidFill>
                <a:latin typeface="宋体"/>
              </a:rPr>
              <a:t>V</a:t>
            </a:r>
            <a:r>
              <a:rPr lang="zh-CN" altLang="en-US" sz="1600" dirty="0">
                <a:solidFill>
                  <a:srgbClr val="0000CC"/>
                </a:solidFill>
                <a:latin typeface="宋体"/>
              </a:rPr>
              <a:t>之前，每只电池之间的电压差，2</a:t>
            </a:r>
            <a:r>
              <a:rPr lang="en-US" altLang="zh-CN" sz="1600" dirty="0">
                <a:solidFill>
                  <a:srgbClr val="0000CC"/>
                </a:solidFill>
                <a:latin typeface="宋体"/>
              </a:rPr>
              <a:t>V</a:t>
            </a:r>
            <a:r>
              <a:rPr lang="zh-CN" altLang="en-US" sz="1600" dirty="0">
                <a:solidFill>
                  <a:srgbClr val="0000CC"/>
                </a:solidFill>
                <a:latin typeface="宋体"/>
              </a:rPr>
              <a:t>电池不超过50</a:t>
            </a:r>
            <a:r>
              <a:rPr lang="en-US" altLang="zh-CN" sz="1600" dirty="0">
                <a:solidFill>
                  <a:srgbClr val="0000CC"/>
                </a:solidFill>
                <a:latin typeface="宋体"/>
              </a:rPr>
              <a:t>mV，12V</a:t>
            </a:r>
            <a:r>
              <a:rPr lang="zh-CN" altLang="en-US" sz="1600" dirty="0">
                <a:solidFill>
                  <a:srgbClr val="0000CC"/>
                </a:solidFill>
                <a:latin typeface="宋体"/>
              </a:rPr>
              <a:t>电池不超过150</a:t>
            </a:r>
            <a:r>
              <a:rPr lang="en-US" altLang="zh-CN" sz="1600" dirty="0">
                <a:solidFill>
                  <a:srgbClr val="0000CC"/>
                </a:solidFill>
                <a:latin typeface="宋体"/>
              </a:rPr>
              <a:t>mV</a:t>
            </a:r>
            <a:endParaRPr lang="en-US" altLang="zh-CN" sz="1600" dirty="0">
              <a:solidFill>
                <a:srgbClr val="0000CC"/>
              </a:solidFill>
              <a:latin typeface="宋体"/>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9" name="Text Box 3"/>
          <p:cNvSpPr txBox="1">
            <a:spLocks noChangeArrowheads="1"/>
          </p:cNvSpPr>
          <p:nvPr/>
        </p:nvSpPr>
        <p:spPr bwMode="auto">
          <a:xfrm>
            <a:off x="785786" y="1428742"/>
            <a:ext cx="7429552" cy="1446550"/>
          </a:xfrm>
          <a:prstGeom prst="rect">
            <a:avLst/>
          </a:prstGeom>
          <a:noFill/>
          <a:ln w="9525">
            <a:noFill/>
            <a:miter lim="800000"/>
          </a:ln>
          <a:effectLst/>
        </p:spPr>
        <p:txBody>
          <a:bodyPr wrap="square" anchor="ctr">
            <a:spAutoFit/>
          </a:bodyPr>
          <a:lstStyle/>
          <a:p>
            <a:pPr defTabSz="762000">
              <a:spcBef>
                <a:spcPct val="50000"/>
              </a:spcBef>
            </a:pPr>
            <a:r>
              <a:rPr lang="zh-CN" altLang="en-US" sz="1600" dirty="0"/>
              <a:t>4. 电源电池一站式巡检维护</a:t>
            </a:r>
            <a:endParaRPr lang="zh-CN" altLang="en-US" sz="1600" dirty="0"/>
          </a:p>
          <a:p>
            <a:pPr defTabSz="762000">
              <a:spcBef>
                <a:spcPct val="50000"/>
              </a:spcBef>
            </a:pPr>
            <a:r>
              <a:rPr lang="zh-CN" altLang="en-US" sz="1600" dirty="0" smtClean="0"/>
              <a:t>◆ </a:t>
            </a:r>
            <a:r>
              <a:rPr lang="zh-CN" altLang="en-US" sz="1600" dirty="0"/>
              <a:t>电源、电池属于供电系统有机整体，</a:t>
            </a:r>
            <a:endParaRPr lang="zh-CN" altLang="en-US" sz="1600" dirty="0"/>
          </a:p>
          <a:p>
            <a:pPr defTabSz="762000">
              <a:spcBef>
                <a:spcPct val="50000"/>
              </a:spcBef>
            </a:pPr>
            <a:r>
              <a:rPr lang="zh-CN" altLang="en-US" sz="1600" dirty="0"/>
              <a:t>◆ 完整的巡检维护是电源、电池巡检维护的结合</a:t>
            </a:r>
            <a:endParaRPr lang="zh-CN" altLang="en-US" sz="1600" dirty="0"/>
          </a:p>
          <a:p>
            <a:pPr defTabSz="762000">
              <a:spcBef>
                <a:spcPct val="50000"/>
              </a:spcBef>
            </a:pPr>
            <a:r>
              <a:rPr lang="zh-CN" altLang="en-US" sz="1600" dirty="0"/>
              <a:t>◆ 国外交钥匙工程要求电源、电池捆绑配套</a:t>
            </a:r>
            <a:r>
              <a:rPr lang="zh-CN" altLang="en-US" sz="1600" dirty="0" smtClean="0"/>
              <a:t>，有利于</a:t>
            </a:r>
            <a:r>
              <a:rPr lang="zh-CN" altLang="en-US" sz="1600" dirty="0"/>
              <a:t>维护和服务</a:t>
            </a:r>
            <a:endParaRPr lang="zh-CN" altLang="en-US" sz="1600" dirty="0"/>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ext Box 2"/>
          <p:cNvSpPr txBox="1">
            <a:spLocks noChangeArrowheads="1"/>
          </p:cNvSpPr>
          <p:nvPr/>
        </p:nvSpPr>
        <p:spPr bwMode="auto">
          <a:xfrm>
            <a:off x="571472" y="1214428"/>
            <a:ext cx="3536546" cy="400110"/>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2000" b="1" dirty="0" smtClean="0">
                <a:solidFill>
                  <a:srgbClr val="000066"/>
                </a:solidFill>
                <a:latin typeface="Times New Roman" pitchFamily="18" charset="0"/>
              </a:rPr>
              <a:t>7.4.</a:t>
            </a:r>
            <a:r>
              <a:rPr kumimoji="1" lang="zh-CN" altLang="en-US" sz="2000" b="1" dirty="0" smtClean="0">
                <a:solidFill>
                  <a:srgbClr val="000066"/>
                </a:solidFill>
                <a:latin typeface="Times New Roman" pitchFamily="18" charset="0"/>
              </a:rPr>
              <a:t>3维护</a:t>
            </a:r>
            <a:r>
              <a:rPr kumimoji="1" lang="zh-CN" altLang="en-US" sz="2000" b="1" dirty="0">
                <a:solidFill>
                  <a:srgbClr val="000066"/>
                </a:solidFill>
                <a:latin typeface="Times New Roman" pitchFamily="18" charset="0"/>
              </a:rPr>
              <a:t>项目分类／故障处理</a:t>
            </a:r>
            <a:endParaRPr kumimoji="1" lang="zh-CN" altLang="en-US" sz="2000" b="1" dirty="0">
              <a:solidFill>
                <a:srgbClr val="000066"/>
              </a:solidFill>
              <a:latin typeface="Times New Roman" pitchFamily="18" charset="0"/>
            </a:endParaRPr>
          </a:p>
        </p:txBody>
      </p:sp>
      <p:sp>
        <p:nvSpPr>
          <p:cNvPr id="81923" name="Text Box 3"/>
          <p:cNvSpPr txBox="1">
            <a:spLocks noChangeArrowheads="1"/>
          </p:cNvSpPr>
          <p:nvPr/>
        </p:nvSpPr>
        <p:spPr bwMode="auto">
          <a:xfrm>
            <a:off x="1500166" y="1785932"/>
            <a:ext cx="2499402" cy="2185214"/>
          </a:xfrm>
          <a:prstGeom prst="rect">
            <a:avLst/>
          </a:prstGeom>
          <a:noFill/>
          <a:ln w="9525">
            <a:noFill/>
            <a:miter lim="800000"/>
          </a:ln>
          <a:effectLst/>
        </p:spPr>
        <p:txBody>
          <a:bodyPr wrap="none" anchor="ctr">
            <a:spAutoFit/>
          </a:bodyPr>
          <a:lstStyle/>
          <a:p>
            <a:pPr defTabSz="762000">
              <a:spcBef>
                <a:spcPct val="50000"/>
              </a:spcBef>
            </a:pPr>
            <a:r>
              <a:rPr lang="zh-CN" altLang="en-US" sz="1600" dirty="0"/>
              <a:t>1. 日常维护</a:t>
            </a:r>
            <a:endParaRPr lang="zh-CN" altLang="en-US" sz="1600" dirty="0"/>
          </a:p>
          <a:p>
            <a:pPr defTabSz="762000">
              <a:spcBef>
                <a:spcPct val="50000"/>
              </a:spcBef>
            </a:pPr>
            <a:r>
              <a:rPr lang="zh-CN" altLang="en-US" sz="1600" dirty="0">
                <a:solidFill>
                  <a:srgbClr val="0000CC"/>
                </a:solidFill>
              </a:rPr>
              <a:t>◆</a:t>
            </a:r>
            <a:r>
              <a:rPr lang="zh-CN" altLang="en-US" sz="1600" dirty="0"/>
              <a:t> 灰尘清扫；</a:t>
            </a:r>
            <a:endParaRPr lang="zh-CN" altLang="en-US" sz="1600" dirty="0"/>
          </a:p>
          <a:p>
            <a:pPr defTabSz="762000">
              <a:spcBef>
                <a:spcPct val="50000"/>
              </a:spcBef>
            </a:pPr>
            <a:r>
              <a:rPr lang="zh-CN" altLang="en-US" sz="1600" dirty="0">
                <a:solidFill>
                  <a:srgbClr val="0000CC"/>
                </a:solidFill>
              </a:rPr>
              <a:t>◆ </a:t>
            </a:r>
            <a:r>
              <a:rPr lang="zh-CN" altLang="en-US" sz="1600" dirty="0"/>
              <a:t>端子除锈、涂防锈膏；</a:t>
            </a:r>
            <a:endParaRPr lang="zh-CN" altLang="en-US" sz="1600" dirty="0"/>
          </a:p>
          <a:p>
            <a:pPr defTabSz="762000">
              <a:spcBef>
                <a:spcPct val="50000"/>
              </a:spcBef>
            </a:pPr>
            <a:r>
              <a:rPr lang="zh-CN" altLang="en-US" sz="1600" dirty="0">
                <a:solidFill>
                  <a:srgbClr val="0000CC"/>
                </a:solidFill>
              </a:rPr>
              <a:t>◆ </a:t>
            </a:r>
            <a:r>
              <a:rPr lang="zh-CN" altLang="en-US" sz="1600" dirty="0"/>
              <a:t>连接条更换；</a:t>
            </a:r>
            <a:endParaRPr lang="zh-CN" altLang="en-US" sz="1600" dirty="0"/>
          </a:p>
          <a:p>
            <a:pPr defTabSz="762000">
              <a:spcBef>
                <a:spcPct val="50000"/>
              </a:spcBef>
            </a:pPr>
            <a:r>
              <a:rPr lang="zh-CN" altLang="en-US" sz="1600" dirty="0">
                <a:solidFill>
                  <a:srgbClr val="0000CC"/>
                </a:solidFill>
              </a:rPr>
              <a:t>◆ </a:t>
            </a:r>
            <a:r>
              <a:rPr lang="zh-CN" altLang="en-US" sz="1600" dirty="0"/>
              <a:t>紧固松动的螺栓；</a:t>
            </a:r>
            <a:endParaRPr lang="zh-CN" altLang="en-US" sz="1600" dirty="0"/>
          </a:p>
          <a:p>
            <a:pPr defTabSz="762000">
              <a:spcBef>
                <a:spcPct val="50000"/>
              </a:spcBef>
            </a:pPr>
            <a:r>
              <a:rPr lang="zh-CN" altLang="en-US" sz="1600" dirty="0">
                <a:solidFill>
                  <a:srgbClr val="0000CC"/>
                </a:solidFill>
              </a:rPr>
              <a:t>◆ </a:t>
            </a:r>
            <a:r>
              <a:rPr lang="zh-CN" altLang="en-US" sz="1600" dirty="0"/>
              <a:t>充电总电压微调；</a:t>
            </a:r>
            <a:endParaRPr lang="zh-CN" altLang="en-US" sz="1600" dirty="0"/>
          </a:p>
        </p:txBody>
      </p:sp>
      <p:sp>
        <p:nvSpPr>
          <p:cNvPr id="81924" name="Text Box 4"/>
          <p:cNvSpPr txBox="1">
            <a:spLocks noChangeArrowheads="1"/>
          </p:cNvSpPr>
          <p:nvPr/>
        </p:nvSpPr>
        <p:spPr bwMode="auto">
          <a:xfrm>
            <a:off x="5499766" y="2012388"/>
            <a:ext cx="2474913" cy="1815882"/>
          </a:xfrm>
          <a:prstGeom prst="rect">
            <a:avLst/>
          </a:prstGeom>
          <a:noFill/>
          <a:ln w="19050">
            <a:solidFill>
              <a:srgbClr val="0000CC"/>
            </a:solidFill>
            <a:prstDash val="sysDot"/>
            <a:miter lim="800000"/>
          </a:ln>
          <a:effectLst/>
        </p:spPr>
        <p:txBody>
          <a:bodyPr anchor="ctr">
            <a:spAutoFit/>
          </a:bodyPr>
          <a:lstStyle/>
          <a:p>
            <a:pPr defTabSz="762000">
              <a:spcBef>
                <a:spcPct val="50000"/>
              </a:spcBef>
            </a:pPr>
            <a:r>
              <a:rPr lang="zh-CN" altLang="en-US" sz="1600">
                <a:solidFill>
                  <a:srgbClr val="0000CC"/>
                </a:solidFill>
                <a:latin typeface="宋体" pitchFamily="2" charset="-122"/>
              </a:rPr>
              <a:t>● </a:t>
            </a:r>
            <a:r>
              <a:rPr lang="zh-CN" altLang="en-US" sz="1600">
                <a:solidFill>
                  <a:srgbClr val="000000"/>
                </a:solidFill>
                <a:latin typeface="Arial" pitchFamily="34" charset="0"/>
              </a:rPr>
              <a:t>蓄电池的清扫应采取避免产生静电的措施；</a:t>
            </a:r>
            <a:endParaRPr lang="zh-CN" altLang="en-US" sz="1600">
              <a:solidFill>
                <a:srgbClr val="000000"/>
              </a:solidFill>
              <a:latin typeface="Arial" pitchFamily="34" charset="0"/>
            </a:endParaRPr>
          </a:p>
          <a:p>
            <a:pPr defTabSz="762000">
              <a:spcBef>
                <a:spcPct val="50000"/>
              </a:spcBef>
            </a:pPr>
            <a:r>
              <a:rPr lang="zh-CN" altLang="en-US" sz="1600">
                <a:solidFill>
                  <a:srgbClr val="0000CC"/>
                </a:solidFill>
                <a:latin typeface="宋体" pitchFamily="2" charset="-122"/>
              </a:rPr>
              <a:t>● </a:t>
            </a:r>
            <a:r>
              <a:rPr lang="zh-CN" altLang="en-US" sz="1600">
                <a:solidFill>
                  <a:srgbClr val="000000"/>
                </a:solidFill>
                <a:latin typeface="Arial" pitchFamily="34" charset="0"/>
              </a:rPr>
              <a:t>用湿布清扫蓄电池；</a:t>
            </a:r>
            <a:endParaRPr lang="zh-CN" altLang="en-US" sz="1600"/>
          </a:p>
          <a:p>
            <a:pPr defTabSz="762000">
              <a:spcBef>
                <a:spcPct val="50000"/>
              </a:spcBef>
            </a:pPr>
            <a:r>
              <a:rPr lang="zh-CN" altLang="en-US" sz="1600">
                <a:solidFill>
                  <a:srgbClr val="0000CC"/>
                </a:solidFill>
                <a:latin typeface="宋体" pitchFamily="2" charset="-122"/>
              </a:rPr>
              <a:t>● </a:t>
            </a:r>
            <a:r>
              <a:rPr lang="zh-CN" altLang="en-US" sz="1600">
                <a:solidFill>
                  <a:srgbClr val="000000"/>
                </a:solidFill>
                <a:latin typeface="Arial" pitchFamily="34" charset="0"/>
              </a:rPr>
              <a:t>禁止使用香蕉水、汽油、酒精等有机溶剂接触蓄电池；</a:t>
            </a:r>
            <a:endParaRPr lang="zh-CN" altLang="en-US" sz="2800">
              <a:solidFill>
                <a:srgbClr val="000000"/>
              </a:solidFill>
              <a:latin typeface="Arial" pitchFamily="34" charset="0"/>
            </a:endParaRPr>
          </a:p>
        </p:txBody>
      </p:sp>
      <p:sp>
        <p:nvSpPr>
          <p:cNvPr id="81925" name="AutoShape 5"/>
          <p:cNvSpPr>
            <a:spLocks noChangeArrowheads="1"/>
          </p:cNvSpPr>
          <p:nvPr/>
        </p:nvSpPr>
        <p:spPr bwMode="auto">
          <a:xfrm>
            <a:off x="3999568" y="2542386"/>
            <a:ext cx="1217613" cy="297656"/>
          </a:xfrm>
          <a:prstGeom prst="rightArrow">
            <a:avLst>
              <a:gd name="adj1" fmla="val 50000"/>
              <a:gd name="adj2" fmla="val 76700"/>
            </a:avLst>
          </a:prstGeom>
          <a:solidFill>
            <a:srgbClr val="0000CC"/>
          </a:solidFill>
          <a:ln w="9525">
            <a:solidFill>
              <a:srgbClr val="0000CC"/>
            </a:solidFill>
            <a:miter lim="800000"/>
          </a:ln>
          <a:effectLst/>
        </p:spPr>
        <p:txBody>
          <a:bodyPr wrap="none" anchor="ctr"/>
          <a:lstStyle/>
          <a:p>
            <a:endParaRPr lang="zh-CN" altLang="en-US"/>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7"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1" name="Text Box 3"/>
          <p:cNvSpPr txBox="1">
            <a:spLocks noChangeArrowheads="1"/>
          </p:cNvSpPr>
          <p:nvPr/>
        </p:nvSpPr>
        <p:spPr bwMode="auto">
          <a:xfrm>
            <a:off x="214282" y="1643056"/>
            <a:ext cx="8786842" cy="1815882"/>
          </a:xfrm>
          <a:prstGeom prst="rect">
            <a:avLst/>
          </a:prstGeom>
          <a:noFill/>
          <a:ln w="9525">
            <a:noFill/>
            <a:miter lim="800000"/>
          </a:ln>
          <a:effectLst/>
        </p:spPr>
        <p:txBody>
          <a:bodyPr wrap="square" anchor="ctr">
            <a:spAutoFit/>
          </a:bodyPr>
          <a:lstStyle/>
          <a:p>
            <a:pPr defTabSz="762000">
              <a:spcBef>
                <a:spcPct val="50000"/>
              </a:spcBef>
            </a:pPr>
            <a:r>
              <a:rPr lang="zh-CN" altLang="en-US" sz="1600" dirty="0"/>
              <a:t>2. 一般性故障处理</a:t>
            </a:r>
            <a:endParaRPr lang="zh-CN" altLang="en-US" sz="1600" dirty="0"/>
          </a:p>
          <a:p>
            <a:pPr defTabSz="762000">
              <a:spcBef>
                <a:spcPct val="50000"/>
              </a:spcBef>
            </a:pPr>
            <a:r>
              <a:rPr lang="zh-CN" altLang="en-US" sz="1600" dirty="0">
                <a:solidFill>
                  <a:srgbClr val="0000CC"/>
                </a:solidFill>
              </a:rPr>
              <a:t>◆ </a:t>
            </a:r>
            <a:r>
              <a:rPr lang="zh-CN" altLang="en-US" sz="1600" dirty="0"/>
              <a:t>电压均衡性偏离正常范围－－强制均充后观察</a:t>
            </a:r>
            <a:endParaRPr lang="zh-CN" altLang="en-US" sz="1600" dirty="0"/>
          </a:p>
          <a:p>
            <a:pPr defTabSz="762000">
              <a:spcBef>
                <a:spcPct val="50000"/>
              </a:spcBef>
            </a:pPr>
            <a:r>
              <a:rPr lang="zh-CN" altLang="en-US" sz="1600" dirty="0">
                <a:solidFill>
                  <a:srgbClr val="0000CC"/>
                </a:solidFill>
              </a:rPr>
              <a:t>◆ </a:t>
            </a:r>
            <a:r>
              <a:rPr lang="zh-CN" altLang="en-US" sz="1600" dirty="0"/>
              <a:t>浮充电流异常－－检查电池单体电压是否异常、电池是否发热</a:t>
            </a:r>
            <a:endParaRPr lang="zh-CN" altLang="en-US" sz="1600" dirty="0"/>
          </a:p>
          <a:p>
            <a:pPr defTabSz="762000">
              <a:spcBef>
                <a:spcPct val="50000"/>
              </a:spcBef>
            </a:pPr>
            <a:r>
              <a:rPr lang="zh-CN" altLang="en-US" sz="1600" dirty="0">
                <a:solidFill>
                  <a:srgbClr val="0000CC"/>
                </a:solidFill>
              </a:rPr>
              <a:t>◆ </a:t>
            </a:r>
            <a:r>
              <a:rPr lang="zh-CN" altLang="en-US" sz="1600" dirty="0"/>
              <a:t>核对性放电判断容量不足－－均充后再做10小时率或</a:t>
            </a:r>
            <a:r>
              <a:rPr lang="zh-CN" altLang="en-US" sz="1600" dirty="0" smtClean="0"/>
              <a:t>3小时</a:t>
            </a:r>
            <a:r>
              <a:rPr lang="zh-CN" altLang="en-US" sz="1600" dirty="0"/>
              <a:t>率容量</a:t>
            </a:r>
            <a:endParaRPr lang="zh-CN" altLang="en-US" sz="1600" dirty="0"/>
          </a:p>
          <a:p>
            <a:pPr defTabSz="762000">
              <a:spcBef>
                <a:spcPct val="50000"/>
              </a:spcBef>
            </a:pPr>
            <a:r>
              <a:rPr lang="zh-CN" altLang="en-US" sz="1600" dirty="0">
                <a:solidFill>
                  <a:srgbClr val="0000CC"/>
                </a:solidFill>
              </a:rPr>
              <a:t>◆ </a:t>
            </a:r>
            <a:r>
              <a:rPr lang="zh-CN" altLang="en-US" sz="1600" dirty="0"/>
              <a:t>安全阀有少量液体渗出（非电池内部往外漏液</a:t>
            </a:r>
            <a:r>
              <a:rPr lang="zh-CN" altLang="en-US" sz="1600" dirty="0" smtClean="0"/>
              <a:t>）－－</a:t>
            </a:r>
            <a:r>
              <a:rPr lang="zh-CN" altLang="en-US" sz="1600" dirty="0"/>
              <a:t>擦拭后再观察，排除残余电解液吸水可能</a:t>
            </a:r>
            <a:endParaRPr lang="zh-CN" altLang="en-US" sz="1600" dirty="0"/>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5" name="Text Box 3"/>
          <p:cNvSpPr txBox="1">
            <a:spLocks noChangeArrowheads="1"/>
          </p:cNvSpPr>
          <p:nvPr/>
        </p:nvSpPr>
        <p:spPr bwMode="auto">
          <a:xfrm>
            <a:off x="1142976" y="1857370"/>
            <a:ext cx="3320140" cy="2185214"/>
          </a:xfrm>
          <a:prstGeom prst="rect">
            <a:avLst/>
          </a:prstGeom>
          <a:noFill/>
          <a:ln w="9525">
            <a:noFill/>
            <a:miter lim="800000"/>
          </a:ln>
          <a:effectLst/>
        </p:spPr>
        <p:txBody>
          <a:bodyPr wrap="none" anchor="ctr">
            <a:spAutoFit/>
          </a:bodyPr>
          <a:lstStyle/>
          <a:p>
            <a:pPr defTabSz="762000">
              <a:spcBef>
                <a:spcPct val="50000"/>
              </a:spcBef>
            </a:pPr>
            <a:r>
              <a:rPr lang="zh-CN" altLang="en-US" sz="1600" dirty="0"/>
              <a:t>3. 严重故障－－更换电池</a:t>
            </a:r>
            <a:endParaRPr lang="zh-CN" altLang="en-US" sz="1600" dirty="0"/>
          </a:p>
          <a:p>
            <a:pPr defTabSz="762000">
              <a:spcBef>
                <a:spcPct val="50000"/>
              </a:spcBef>
            </a:pPr>
            <a:r>
              <a:rPr lang="zh-CN" altLang="en-US" sz="1600" dirty="0">
                <a:solidFill>
                  <a:srgbClr val="0000CC"/>
                </a:solidFill>
              </a:rPr>
              <a:t>◆ </a:t>
            </a:r>
            <a:r>
              <a:rPr lang="zh-CN" altLang="en-US" sz="1600" dirty="0"/>
              <a:t>电池鼓胀；</a:t>
            </a:r>
            <a:endParaRPr lang="zh-CN" altLang="en-US" sz="1600" dirty="0"/>
          </a:p>
          <a:p>
            <a:pPr defTabSz="762000">
              <a:spcBef>
                <a:spcPct val="50000"/>
              </a:spcBef>
            </a:pPr>
            <a:r>
              <a:rPr lang="zh-CN" altLang="en-US" sz="1600" dirty="0">
                <a:solidFill>
                  <a:srgbClr val="0000CC"/>
                </a:solidFill>
              </a:rPr>
              <a:t>◆ </a:t>
            </a:r>
            <a:r>
              <a:rPr lang="zh-CN" altLang="en-US" sz="1600" dirty="0"/>
              <a:t>极柱漏液；</a:t>
            </a:r>
            <a:endParaRPr lang="zh-CN" altLang="en-US" sz="1600" dirty="0"/>
          </a:p>
          <a:p>
            <a:pPr defTabSz="762000">
              <a:spcBef>
                <a:spcPct val="50000"/>
              </a:spcBef>
            </a:pPr>
            <a:r>
              <a:rPr lang="zh-CN" altLang="en-US" sz="1600" dirty="0">
                <a:solidFill>
                  <a:srgbClr val="0000CC"/>
                </a:solidFill>
              </a:rPr>
              <a:t>◆ </a:t>
            </a:r>
            <a:r>
              <a:rPr lang="zh-CN" altLang="en-US" sz="1600" dirty="0"/>
              <a:t>电池内部短路或开路；</a:t>
            </a:r>
            <a:endParaRPr lang="zh-CN" altLang="en-US" sz="1600" dirty="0"/>
          </a:p>
          <a:p>
            <a:pPr defTabSz="762000">
              <a:spcBef>
                <a:spcPct val="50000"/>
              </a:spcBef>
            </a:pPr>
            <a:r>
              <a:rPr lang="zh-CN" altLang="en-US" sz="1600" dirty="0">
                <a:solidFill>
                  <a:srgbClr val="0000CC"/>
                </a:solidFill>
              </a:rPr>
              <a:t>◆ </a:t>
            </a:r>
            <a:r>
              <a:rPr lang="zh-CN" altLang="en-US" sz="1600" dirty="0"/>
              <a:t>电池容量小于额定容量的80%；</a:t>
            </a:r>
            <a:endParaRPr lang="zh-CN" altLang="en-US" sz="1600" dirty="0"/>
          </a:p>
          <a:p>
            <a:pPr defTabSz="762000">
              <a:spcBef>
                <a:spcPct val="50000"/>
              </a:spcBef>
            </a:pPr>
            <a:r>
              <a:rPr lang="zh-CN" altLang="en-US" sz="1600" dirty="0">
                <a:solidFill>
                  <a:srgbClr val="0000CC"/>
                </a:solidFill>
              </a:rPr>
              <a:t>◆ </a:t>
            </a:r>
            <a:r>
              <a:rPr lang="zh-CN" altLang="en-US" sz="1600" dirty="0"/>
              <a:t>壳体材料老化、端子腐蚀穿透。</a:t>
            </a:r>
            <a:endParaRPr lang="zh-CN" altLang="en-US" sz="1600" dirty="0"/>
          </a:p>
        </p:txBody>
      </p:sp>
      <p:sp>
        <p:nvSpPr>
          <p:cNvPr id="84996" name="Text Box 4"/>
          <p:cNvSpPr txBox="1">
            <a:spLocks noChangeArrowheads="1"/>
          </p:cNvSpPr>
          <p:nvPr/>
        </p:nvSpPr>
        <p:spPr bwMode="auto">
          <a:xfrm>
            <a:off x="4857752" y="1428742"/>
            <a:ext cx="3143272" cy="3000821"/>
          </a:xfrm>
          <a:prstGeom prst="rect">
            <a:avLst/>
          </a:prstGeom>
          <a:noFill/>
          <a:ln w="19050">
            <a:solidFill>
              <a:srgbClr val="0000CC"/>
            </a:solidFill>
            <a:prstDash val="sysDot"/>
            <a:miter lim="800000"/>
          </a:ln>
          <a:effectLst/>
        </p:spPr>
        <p:txBody>
          <a:bodyPr wrap="square" anchor="ctr">
            <a:spAutoFit/>
          </a:bodyPr>
          <a:lstStyle/>
          <a:p>
            <a:pPr defTabSz="762000">
              <a:spcBef>
                <a:spcPct val="50000"/>
              </a:spcBef>
            </a:pPr>
            <a:r>
              <a:rPr lang="zh-CN" altLang="en-US" sz="1400" b="1" dirty="0">
                <a:solidFill>
                  <a:srgbClr val="0000FF"/>
                </a:solidFill>
                <a:latin typeface="Arial" pitchFamily="34" charset="0"/>
              </a:rPr>
              <a:t>1、更换判据：</a:t>
            </a:r>
            <a:r>
              <a:rPr lang="zh-CN" altLang="en-US" sz="1400" dirty="0">
                <a:solidFill>
                  <a:srgbClr val="000000"/>
                </a:solidFill>
                <a:latin typeface="Arial" pitchFamily="34" charset="0"/>
              </a:rPr>
              <a:t>如果蓄电池电压在放出其额定容量80％（对照</a:t>
            </a:r>
            <a:endParaRPr lang="zh-CN" altLang="en-US" sz="1400" dirty="0">
              <a:solidFill>
                <a:srgbClr val="000000"/>
              </a:solidFill>
              <a:latin typeface="Arial" pitchFamily="34" charset="0"/>
            </a:endParaRPr>
          </a:p>
          <a:p>
            <a:pPr defTabSz="762000">
              <a:spcBef>
                <a:spcPct val="50000"/>
              </a:spcBef>
            </a:pPr>
            <a:r>
              <a:rPr lang="zh-CN" altLang="en-US" sz="1400" dirty="0">
                <a:solidFill>
                  <a:srgbClr val="000000"/>
                </a:solidFill>
                <a:latin typeface="Arial" pitchFamily="34" charset="0"/>
              </a:rPr>
              <a:t>相应放电率的容量如</a:t>
            </a:r>
            <a:r>
              <a:rPr lang="en-US" altLang="zh-CN" sz="1400" dirty="0">
                <a:solidFill>
                  <a:srgbClr val="000000"/>
                </a:solidFill>
                <a:latin typeface="Arial" pitchFamily="34" charset="0"/>
              </a:rPr>
              <a:t>C10、C3 </a:t>
            </a:r>
            <a:r>
              <a:rPr lang="zh-CN" altLang="en-US" sz="1400" dirty="0">
                <a:solidFill>
                  <a:srgbClr val="000000"/>
                </a:solidFill>
                <a:latin typeface="Arial" pitchFamily="34" charset="0"/>
              </a:rPr>
              <a:t>等参数）之前已低于1.8</a:t>
            </a:r>
            <a:r>
              <a:rPr lang="en-US" altLang="zh-CN" sz="1400" dirty="0">
                <a:solidFill>
                  <a:srgbClr val="000000"/>
                </a:solidFill>
                <a:latin typeface="Arial" pitchFamily="34" charset="0"/>
              </a:rPr>
              <a:t>V/</a:t>
            </a:r>
            <a:r>
              <a:rPr lang="zh-CN" altLang="en-US" sz="1400" dirty="0">
                <a:solidFill>
                  <a:srgbClr val="000000"/>
                </a:solidFill>
                <a:latin typeface="Arial" pitchFamily="34" charset="0"/>
              </a:rPr>
              <a:t>单格</a:t>
            </a:r>
            <a:endParaRPr lang="zh-CN" altLang="en-US" sz="1400" dirty="0">
              <a:solidFill>
                <a:srgbClr val="000000"/>
              </a:solidFill>
              <a:latin typeface="Arial" pitchFamily="34" charset="0"/>
            </a:endParaRPr>
          </a:p>
          <a:p>
            <a:pPr defTabSz="762000">
              <a:spcBef>
                <a:spcPct val="50000"/>
              </a:spcBef>
            </a:pPr>
            <a:r>
              <a:rPr lang="zh-CN" altLang="en-US" sz="1400" dirty="0">
                <a:solidFill>
                  <a:srgbClr val="000000"/>
                </a:solidFill>
                <a:latin typeface="Arial" pitchFamily="34" charset="0"/>
              </a:rPr>
              <a:t>（1小时率放电为1.75</a:t>
            </a:r>
            <a:r>
              <a:rPr lang="en-US" altLang="zh-CN" sz="1400" dirty="0">
                <a:solidFill>
                  <a:srgbClr val="000000"/>
                </a:solidFill>
                <a:latin typeface="Arial" pitchFamily="34" charset="0"/>
              </a:rPr>
              <a:t>V/</a:t>
            </a:r>
            <a:r>
              <a:rPr lang="zh-CN" altLang="en-US" sz="1400" dirty="0">
                <a:solidFill>
                  <a:srgbClr val="000000"/>
                </a:solidFill>
                <a:latin typeface="Arial" pitchFamily="34" charset="0"/>
              </a:rPr>
              <a:t>单格），则应考虑加以更换。</a:t>
            </a:r>
            <a:endParaRPr lang="zh-CN" altLang="en-US" sz="1400" dirty="0">
              <a:solidFill>
                <a:srgbClr val="000000"/>
              </a:solidFill>
              <a:latin typeface="Arial" pitchFamily="34" charset="0"/>
            </a:endParaRPr>
          </a:p>
          <a:p>
            <a:pPr defTabSz="762000">
              <a:spcBef>
                <a:spcPct val="50000"/>
              </a:spcBef>
            </a:pPr>
            <a:r>
              <a:rPr lang="zh-CN" altLang="en-US" sz="1400" b="1" dirty="0">
                <a:solidFill>
                  <a:srgbClr val="0000FF"/>
                </a:solidFill>
                <a:latin typeface="Arial" pitchFamily="34" charset="0"/>
              </a:rPr>
              <a:t>2、更换时间：</a:t>
            </a:r>
            <a:r>
              <a:rPr lang="zh-CN" altLang="en-US" sz="1400" dirty="0">
                <a:solidFill>
                  <a:srgbClr val="000000"/>
                </a:solidFill>
                <a:latin typeface="Arial" pitchFamily="34" charset="0"/>
              </a:rPr>
              <a:t>蓄电池属于消耗品，有一定的寿命周期。综合</a:t>
            </a:r>
            <a:endParaRPr lang="zh-CN" altLang="en-US" sz="1400" dirty="0">
              <a:solidFill>
                <a:srgbClr val="000000"/>
              </a:solidFill>
              <a:latin typeface="Arial" pitchFamily="34" charset="0"/>
            </a:endParaRPr>
          </a:p>
          <a:p>
            <a:pPr defTabSz="762000">
              <a:spcBef>
                <a:spcPct val="50000"/>
              </a:spcBef>
            </a:pPr>
            <a:r>
              <a:rPr lang="zh-CN" altLang="en-US" sz="1400" dirty="0">
                <a:solidFill>
                  <a:srgbClr val="000000"/>
                </a:solidFill>
                <a:latin typeface="Arial" pitchFamily="34" charset="0"/>
              </a:rPr>
              <a:t>考虑使用条件、环境温度等因素的影响，在到达蓄电池设计</a:t>
            </a:r>
            <a:endParaRPr lang="zh-CN" altLang="en-US" sz="1400" dirty="0">
              <a:solidFill>
                <a:srgbClr val="000000"/>
              </a:solidFill>
              <a:latin typeface="Arial" pitchFamily="34" charset="0"/>
            </a:endParaRPr>
          </a:p>
          <a:p>
            <a:pPr defTabSz="762000">
              <a:spcBef>
                <a:spcPct val="50000"/>
              </a:spcBef>
            </a:pPr>
            <a:r>
              <a:rPr lang="zh-CN" altLang="en-US" sz="1400" dirty="0">
                <a:solidFill>
                  <a:srgbClr val="000000"/>
                </a:solidFill>
                <a:latin typeface="Arial" pitchFamily="34" charset="0"/>
              </a:rPr>
              <a:t>使用寿命之前，用新电池予以更换。</a:t>
            </a:r>
            <a:endParaRPr lang="zh-CN" altLang="en-US" sz="1600" dirty="0">
              <a:solidFill>
                <a:srgbClr val="000000"/>
              </a:solidFill>
              <a:latin typeface="Arial" pitchFamily="34" charset="0"/>
            </a:endParaRPr>
          </a:p>
        </p:txBody>
      </p:sp>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6"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6018" name="Object 2"/>
          <p:cNvGraphicFramePr>
            <a:graphicFrameLocks noChangeAspect="1"/>
          </p:cNvGraphicFramePr>
          <p:nvPr/>
        </p:nvGraphicFramePr>
        <p:xfrm>
          <a:off x="571472" y="1643056"/>
          <a:ext cx="8077200" cy="3187304"/>
        </p:xfrm>
        <a:graphic>
          <a:graphicData uri="http://schemas.openxmlformats.org/presentationml/2006/ole">
            <mc:AlternateContent xmlns:mc="http://schemas.openxmlformats.org/markup-compatibility/2006">
              <mc:Choice xmlns:v="urn:schemas-microsoft-com:vml" Requires="v">
                <p:oleObj spid="_x0000_s21505" name="绘图" r:id="rId1" imgW="91563825" imgH="46567725" progId="">
                  <p:embed/>
                </p:oleObj>
              </mc:Choice>
              <mc:Fallback>
                <p:oleObj name="绘图" r:id="rId1" imgW="91563825" imgH="46567725" progId="">
                  <p:embed/>
                  <p:pic>
                    <p:nvPicPr>
                      <p:cNvPr id="0" name="图片 21504"/>
                      <p:cNvPicPr>
                        <a:picLocks noChangeAspect="1"/>
                      </p:cNvPicPr>
                      <p:nvPr/>
                    </p:nvPicPr>
                    <p:blipFill>
                      <a:blip r:embed="rId2"/>
                      <a:stretch>
                        <a:fillRect/>
                      </a:stretch>
                    </p:blipFill>
                    <p:spPr>
                      <a:xfrm>
                        <a:off x="571472" y="1643056"/>
                        <a:ext cx="8077200" cy="3187304"/>
                      </a:xfrm>
                      <a:prstGeom prst="rect">
                        <a:avLst/>
                      </a:prstGeom>
                      <a:noFill/>
                      <a:ln w="9525">
                        <a:noFill/>
                      </a:ln>
                    </p:spPr>
                  </p:pic>
                </p:oleObj>
              </mc:Fallback>
            </mc:AlternateContent>
          </a:graphicData>
        </a:graphic>
      </p:graphicFrame>
      <p:sp>
        <p:nvSpPr>
          <p:cNvPr id="86019" name="Text Box 3"/>
          <p:cNvSpPr txBox="1">
            <a:spLocks noChangeArrowheads="1"/>
          </p:cNvSpPr>
          <p:nvPr/>
        </p:nvSpPr>
        <p:spPr bwMode="auto">
          <a:xfrm>
            <a:off x="571472" y="1214428"/>
            <a:ext cx="3512500" cy="400110"/>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2000" b="1" dirty="0" smtClean="0">
                <a:solidFill>
                  <a:srgbClr val="000066"/>
                </a:solidFill>
                <a:latin typeface="Times New Roman" pitchFamily="18" charset="0"/>
              </a:rPr>
              <a:t>7.4.</a:t>
            </a:r>
            <a:r>
              <a:rPr kumimoji="1" lang="zh-CN" altLang="en-US" sz="2000" b="1" dirty="0" smtClean="0">
                <a:solidFill>
                  <a:srgbClr val="000066"/>
                </a:solidFill>
                <a:latin typeface="Times New Roman" pitchFamily="18" charset="0"/>
              </a:rPr>
              <a:t>4 定期检查</a:t>
            </a:r>
            <a:r>
              <a:rPr kumimoji="1" lang="zh-CN" altLang="en-US" sz="2000" b="1" dirty="0">
                <a:solidFill>
                  <a:srgbClr val="000066"/>
                </a:solidFill>
                <a:latin typeface="Times New Roman" pitchFamily="18" charset="0"/>
              </a:rPr>
              <a:t>维护项目--每月</a:t>
            </a:r>
            <a:endParaRPr kumimoji="1" lang="zh-CN" altLang="en-US" sz="20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4256" name="Object 0"/>
          <p:cNvGraphicFramePr>
            <a:graphicFrameLocks noChangeAspect="1"/>
          </p:cNvGraphicFramePr>
          <p:nvPr/>
        </p:nvGraphicFramePr>
        <p:xfrm>
          <a:off x="609601" y="2000250"/>
          <a:ext cx="8285163" cy="1709738"/>
        </p:xfrm>
        <a:graphic>
          <a:graphicData uri="http://schemas.openxmlformats.org/presentationml/2006/ole">
            <mc:AlternateContent xmlns:mc="http://schemas.openxmlformats.org/markup-compatibility/2006">
              <mc:Choice xmlns:v="urn:schemas-microsoft-com:vml" Requires="v">
                <p:oleObj spid="_x0000_s22529" name="绘图" r:id="rId1" imgW="92268675" imgH="24250650" progId="">
                  <p:embed/>
                </p:oleObj>
              </mc:Choice>
              <mc:Fallback>
                <p:oleObj name="绘图" r:id="rId1" imgW="92268675" imgH="24250650" progId="">
                  <p:embed/>
                  <p:pic>
                    <p:nvPicPr>
                      <p:cNvPr id="0" name="图片 22528"/>
                      <p:cNvPicPr>
                        <a:picLocks noChangeAspect="1"/>
                      </p:cNvPicPr>
                      <p:nvPr/>
                    </p:nvPicPr>
                    <p:blipFill>
                      <a:blip r:embed="rId2"/>
                      <a:stretch>
                        <a:fillRect/>
                      </a:stretch>
                    </p:blipFill>
                    <p:spPr>
                      <a:xfrm>
                        <a:off x="609601" y="2000250"/>
                        <a:ext cx="8285163" cy="1709738"/>
                      </a:xfrm>
                      <a:prstGeom prst="rect">
                        <a:avLst/>
                      </a:prstGeom>
                      <a:noFill/>
                      <a:ln w="9525">
                        <a:noFill/>
                      </a:ln>
                    </p:spPr>
                  </p:pic>
                </p:oleObj>
              </mc:Fallback>
            </mc:AlternateContent>
          </a:graphicData>
        </a:graphic>
      </p:graphicFrame>
      <p:sp>
        <p:nvSpPr>
          <p:cNvPr id="87044" name="Text Box 4"/>
          <p:cNvSpPr txBox="1">
            <a:spLocks noChangeArrowheads="1"/>
          </p:cNvSpPr>
          <p:nvPr/>
        </p:nvSpPr>
        <p:spPr bwMode="auto">
          <a:xfrm>
            <a:off x="1142976" y="1643056"/>
            <a:ext cx="6542088" cy="415498"/>
          </a:xfrm>
          <a:prstGeom prst="rect">
            <a:avLst/>
          </a:prstGeom>
          <a:noFill/>
          <a:ln w="9525">
            <a:noFill/>
            <a:miter lim="800000"/>
          </a:ln>
          <a:effectLst/>
        </p:spPr>
        <p:txBody>
          <a:bodyPr>
            <a:spAutoFit/>
          </a:bodyPr>
          <a:lstStyle/>
          <a:p>
            <a:pPr algn="ctr" defTabSz="762000">
              <a:spcBef>
                <a:spcPct val="50000"/>
              </a:spcBef>
            </a:pPr>
            <a:r>
              <a:rPr lang="zh-CN" altLang="en-US" dirty="0"/>
              <a:t>除了每月检查维护项目外，增加以下一项内容</a:t>
            </a:r>
            <a:endParaRPr lang="zh-CN" altLang="en-US" sz="2100" dirty="0"/>
          </a:p>
        </p:txBody>
      </p:sp>
      <p:sp>
        <p:nvSpPr>
          <p:cNvPr id="87045" name="Text Box 5"/>
          <p:cNvSpPr txBox="1">
            <a:spLocks noChangeArrowheads="1"/>
          </p:cNvSpPr>
          <p:nvPr/>
        </p:nvSpPr>
        <p:spPr bwMode="auto">
          <a:xfrm>
            <a:off x="642910" y="1142990"/>
            <a:ext cx="3193503"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定期检查维护项目--每季度</a:t>
            </a:r>
            <a:endParaRPr kumimoji="1" lang="zh-CN" altLang="en-US" sz="2000" b="1" dirty="0">
              <a:solidFill>
                <a:srgbClr val="000066"/>
              </a:solidFill>
              <a:latin typeface="Times New Roman" pitchFamily="18" charset="0"/>
            </a:endParaRPr>
          </a:p>
        </p:txBody>
      </p:sp>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6"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280" name="Object 0"/>
          <p:cNvGraphicFramePr>
            <a:graphicFrameLocks noChangeAspect="1"/>
          </p:cNvGraphicFramePr>
          <p:nvPr/>
        </p:nvGraphicFramePr>
        <p:xfrm>
          <a:off x="762001" y="2072844"/>
          <a:ext cx="7593013" cy="1733550"/>
        </p:xfrm>
        <a:graphic>
          <a:graphicData uri="http://schemas.openxmlformats.org/presentationml/2006/ole">
            <mc:AlternateContent xmlns:mc="http://schemas.openxmlformats.org/markup-compatibility/2006">
              <mc:Choice xmlns:v="urn:schemas-microsoft-com:vml" Requires="v">
                <p:oleObj spid="_x0000_s23553" name="绘图" r:id="rId1" imgW="91725750" imgH="23898225" progId="">
                  <p:embed/>
                </p:oleObj>
              </mc:Choice>
              <mc:Fallback>
                <p:oleObj name="绘图" r:id="rId1" imgW="91725750" imgH="23898225" progId="">
                  <p:embed/>
                  <p:pic>
                    <p:nvPicPr>
                      <p:cNvPr id="0" name="图片 23552"/>
                      <p:cNvPicPr>
                        <a:picLocks noChangeAspect="1"/>
                      </p:cNvPicPr>
                      <p:nvPr/>
                    </p:nvPicPr>
                    <p:blipFill>
                      <a:blip r:embed="rId2"/>
                      <a:stretch>
                        <a:fillRect/>
                      </a:stretch>
                    </p:blipFill>
                    <p:spPr>
                      <a:xfrm>
                        <a:off x="762001" y="2072844"/>
                        <a:ext cx="7593013" cy="1733550"/>
                      </a:xfrm>
                      <a:prstGeom prst="rect">
                        <a:avLst/>
                      </a:prstGeom>
                      <a:noFill/>
                      <a:ln w="9525">
                        <a:noFill/>
                      </a:ln>
                    </p:spPr>
                  </p:pic>
                </p:oleObj>
              </mc:Fallback>
            </mc:AlternateContent>
          </a:graphicData>
        </a:graphic>
      </p:graphicFrame>
      <p:sp>
        <p:nvSpPr>
          <p:cNvPr id="88068" name="Text Box 4"/>
          <p:cNvSpPr txBox="1">
            <a:spLocks noChangeArrowheads="1"/>
          </p:cNvSpPr>
          <p:nvPr/>
        </p:nvSpPr>
        <p:spPr bwMode="auto">
          <a:xfrm>
            <a:off x="990600" y="1571618"/>
            <a:ext cx="7010400" cy="415498"/>
          </a:xfrm>
          <a:prstGeom prst="rect">
            <a:avLst/>
          </a:prstGeom>
          <a:noFill/>
          <a:ln w="9525">
            <a:noFill/>
            <a:miter lim="800000"/>
          </a:ln>
          <a:effectLst/>
        </p:spPr>
        <p:txBody>
          <a:bodyPr>
            <a:spAutoFit/>
          </a:bodyPr>
          <a:lstStyle/>
          <a:p>
            <a:pPr algn="ctr" defTabSz="762000">
              <a:spcBef>
                <a:spcPct val="50000"/>
              </a:spcBef>
            </a:pPr>
            <a:r>
              <a:rPr lang="zh-CN" altLang="en-US" dirty="0"/>
              <a:t>除了每季度检查维护项目外，增加以下一项内容</a:t>
            </a:r>
            <a:endParaRPr lang="zh-CN" altLang="en-US" sz="2100" dirty="0"/>
          </a:p>
        </p:txBody>
      </p:sp>
      <p:sp>
        <p:nvSpPr>
          <p:cNvPr id="88069" name="Text Box 5"/>
          <p:cNvSpPr txBox="1">
            <a:spLocks noChangeArrowheads="1"/>
          </p:cNvSpPr>
          <p:nvPr/>
        </p:nvSpPr>
        <p:spPr bwMode="auto">
          <a:xfrm>
            <a:off x="571472" y="1142990"/>
            <a:ext cx="2935419"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定期检查维护项目--每年</a:t>
            </a:r>
            <a:endParaRPr kumimoji="1" lang="zh-CN" altLang="en-US" sz="2000" b="1" dirty="0">
              <a:solidFill>
                <a:srgbClr val="000066"/>
              </a:solidFill>
              <a:latin typeface="Times New Roman" pitchFamily="18" charset="0"/>
            </a:endParaRPr>
          </a:p>
        </p:txBody>
      </p:sp>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6"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472" y="1227132"/>
            <a:ext cx="8143932" cy="3416320"/>
          </a:xfrm>
          <a:prstGeom prst="rect">
            <a:avLst/>
          </a:prstGeom>
        </p:spPr>
        <p:txBody>
          <a:bodyPr wrap="square">
            <a:spAutoFit/>
          </a:bodyPr>
          <a:lstStyle/>
          <a:p>
            <a:pPr marL="355600" lvl="1">
              <a:lnSpc>
                <a:spcPct val="150000"/>
              </a:lnSpc>
            </a:pPr>
            <a:r>
              <a:rPr lang="zh-CN" altLang="en-US" sz="1600" dirty="0" smtClean="0"/>
              <a:t> 容量</a:t>
            </a:r>
            <a:endParaRPr lang="zh-CN" altLang="en-US" sz="1600" dirty="0" smtClean="0"/>
          </a:p>
          <a:p>
            <a:pPr>
              <a:lnSpc>
                <a:spcPct val="150000"/>
              </a:lnSpc>
            </a:pPr>
            <a:r>
              <a:rPr lang="zh-CN" altLang="en-US" sz="1600" dirty="0" smtClean="0"/>
              <a:t>       电池在一定放电条件下所能给出的电量称为电池的容量，以符号</a:t>
            </a:r>
            <a:r>
              <a:rPr lang="en-US" sz="1600" dirty="0" smtClean="0"/>
              <a:t>C</a:t>
            </a:r>
            <a:r>
              <a:rPr lang="zh-CN" altLang="en-US" sz="1600" dirty="0" smtClean="0"/>
              <a:t>表示。常用的单位为安培小时，简称安时（</a:t>
            </a:r>
            <a:r>
              <a:rPr lang="en-US" sz="1600" dirty="0" smtClean="0"/>
              <a:t>Ah</a:t>
            </a:r>
            <a:r>
              <a:rPr lang="zh-CN" altLang="en-US" sz="1600" dirty="0" smtClean="0"/>
              <a:t>）或毫安时（</a:t>
            </a:r>
            <a:r>
              <a:rPr lang="en-US" sz="1600" dirty="0" err="1" smtClean="0"/>
              <a:t>mAh</a:t>
            </a:r>
            <a:r>
              <a:rPr lang="zh-CN" altLang="en-US" sz="1600" dirty="0" smtClean="0"/>
              <a:t>）。电池的容量可以分为理论容量、额定容量、实际容量。</a:t>
            </a:r>
            <a:endParaRPr lang="zh-CN" altLang="en-US" sz="1600" dirty="0" smtClean="0"/>
          </a:p>
          <a:p>
            <a:pPr>
              <a:lnSpc>
                <a:spcPct val="150000"/>
              </a:lnSpc>
            </a:pPr>
            <a:r>
              <a:rPr lang="zh-CN" altLang="en-US" sz="1600" dirty="0" smtClean="0"/>
              <a:t>       理论容量是把活性物质的质量按法拉第定律计算而得的最高理论值。</a:t>
            </a:r>
            <a:endParaRPr lang="zh-CN" altLang="en-US" sz="1600" dirty="0" smtClean="0"/>
          </a:p>
          <a:p>
            <a:pPr>
              <a:lnSpc>
                <a:spcPct val="150000"/>
              </a:lnSpc>
            </a:pPr>
            <a:r>
              <a:rPr lang="zh-CN" altLang="en-US" sz="1600" dirty="0" smtClean="0"/>
              <a:t>       实际容量是指电池在一定条件下所能输出的电量。它等于放电电流与放电时间的乘积，单位为</a:t>
            </a:r>
            <a:r>
              <a:rPr lang="en-US" sz="1600" dirty="0" smtClean="0"/>
              <a:t>Ah</a:t>
            </a:r>
            <a:r>
              <a:rPr lang="zh-CN" altLang="en-US" sz="1600" dirty="0" smtClean="0"/>
              <a:t>，其值小于理论容量。</a:t>
            </a:r>
            <a:endParaRPr lang="zh-CN" altLang="en-US" sz="1600" dirty="0" smtClean="0"/>
          </a:p>
          <a:p>
            <a:pPr>
              <a:lnSpc>
                <a:spcPct val="150000"/>
              </a:lnSpc>
            </a:pPr>
            <a:r>
              <a:rPr lang="zh-CN" altLang="en-US" sz="1600" dirty="0" smtClean="0"/>
              <a:t>       额定容量也叫保证容量，是按国家或有关部门颁布的标准，保证电池在一定的放电条件下应该放出的最低限度的容量。</a:t>
            </a:r>
            <a:endParaRPr lang="zh-CN" altLang="en-US" sz="1600" dirty="0"/>
          </a:p>
        </p:txBody>
      </p:sp>
      <p:sp>
        <p:nvSpPr>
          <p:cNvPr id="3"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4"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2.1 </a:t>
            </a:r>
            <a:r>
              <a:rPr kumimoji="1" lang="zh-CN" altLang="en-US" sz="3200" b="1" dirty="0" smtClean="0">
                <a:solidFill>
                  <a:srgbClr val="000066"/>
                </a:solidFill>
                <a:latin typeface="Times New Roman" pitchFamily="18" charset="0"/>
              </a:rPr>
              <a:t>铅酸蓄电池基本单位</a:t>
            </a:r>
            <a:endParaRPr kumimoji="1" lang="zh-CN" altLang="en-US" sz="3200" b="1" dirty="0">
              <a:solidFill>
                <a:srgbClr val="000066"/>
              </a:solidFill>
              <a:latin typeface="Times New Roman" pitchFamily="18" charset="0"/>
            </a:endParaRPr>
          </a:p>
        </p:txBody>
      </p:sp>
      <p:sp>
        <p:nvSpPr>
          <p:cNvPr id="6" name="五角星 5"/>
          <p:cNvSpPr/>
          <p:nvPr/>
        </p:nvSpPr>
        <p:spPr>
          <a:xfrm>
            <a:off x="714348" y="1357304"/>
            <a:ext cx="214314" cy="214314"/>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Text Box 2"/>
          <p:cNvSpPr txBox="1">
            <a:spLocks noChangeArrowheads="1"/>
          </p:cNvSpPr>
          <p:nvPr/>
        </p:nvSpPr>
        <p:spPr bwMode="auto">
          <a:xfrm>
            <a:off x="928662" y="1571618"/>
            <a:ext cx="3822700" cy="1200329"/>
          </a:xfrm>
          <a:prstGeom prst="rect">
            <a:avLst/>
          </a:prstGeom>
          <a:noFill/>
          <a:ln w="9525">
            <a:noFill/>
            <a:miter lim="800000"/>
          </a:ln>
          <a:effectLst/>
        </p:spPr>
        <p:txBody>
          <a:bodyPr>
            <a:spAutoFit/>
          </a:bodyPr>
          <a:lstStyle/>
          <a:p>
            <a:pPr defTabSz="762000">
              <a:spcBef>
                <a:spcPct val="50000"/>
              </a:spcBef>
            </a:pPr>
            <a:r>
              <a:rPr lang="zh-CN" altLang="en-US" dirty="0">
                <a:solidFill>
                  <a:srgbClr val="0000CC"/>
                </a:solidFill>
                <a:latin typeface="宋体"/>
              </a:rPr>
              <a:t>◆</a:t>
            </a:r>
            <a:r>
              <a:rPr lang="zh-CN" altLang="en-US" dirty="0">
                <a:latin typeface="宋体"/>
              </a:rPr>
              <a:t> 要求：</a:t>
            </a:r>
            <a:endParaRPr lang="zh-CN" altLang="en-US" dirty="0">
              <a:latin typeface="宋体"/>
            </a:endParaRPr>
          </a:p>
          <a:p>
            <a:pPr defTabSz="762000">
              <a:spcBef>
                <a:spcPct val="50000"/>
              </a:spcBef>
            </a:pPr>
            <a:r>
              <a:rPr lang="zh-CN" altLang="en-US" dirty="0">
                <a:latin typeface="宋体"/>
              </a:rPr>
              <a:t>每三年应做一次，</a:t>
            </a:r>
            <a:endParaRPr lang="zh-CN" altLang="en-US" dirty="0">
              <a:latin typeface="宋体"/>
            </a:endParaRPr>
          </a:p>
          <a:p>
            <a:pPr defTabSz="762000">
              <a:spcBef>
                <a:spcPct val="50000"/>
              </a:spcBef>
            </a:pPr>
            <a:r>
              <a:rPr lang="zh-CN" altLang="en-US" dirty="0">
                <a:latin typeface="宋体"/>
              </a:rPr>
              <a:t>使用六年后宜每年做一次</a:t>
            </a:r>
            <a:endParaRPr lang="zh-CN" altLang="en-US" dirty="0">
              <a:latin typeface="宋体"/>
            </a:endParaRPr>
          </a:p>
        </p:txBody>
      </p:sp>
      <p:sp>
        <p:nvSpPr>
          <p:cNvPr id="89091" name="Text Box 3"/>
          <p:cNvSpPr txBox="1">
            <a:spLocks noChangeArrowheads="1"/>
          </p:cNvSpPr>
          <p:nvPr/>
        </p:nvSpPr>
        <p:spPr bwMode="auto">
          <a:xfrm>
            <a:off x="642910" y="1142990"/>
            <a:ext cx="1858201"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 </a:t>
            </a:r>
            <a:r>
              <a:rPr kumimoji="1" lang="en-US" altLang="zh-CN" sz="2000" b="1" dirty="0" smtClean="0">
                <a:solidFill>
                  <a:srgbClr val="000066"/>
                </a:solidFill>
                <a:latin typeface="Times New Roman" pitchFamily="18" charset="0"/>
              </a:rPr>
              <a:t>7.4.</a:t>
            </a:r>
            <a:r>
              <a:rPr kumimoji="1" lang="zh-CN" altLang="en-US" sz="2000" b="1" dirty="0" smtClean="0">
                <a:solidFill>
                  <a:srgbClr val="000066"/>
                </a:solidFill>
                <a:latin typeface="Times New Roman" pitchFamily="18" charset="0"/>
              </a:rPr>
              <a:t>5</a:t>
            </a:r>
            <a:r>
              <a:rPr kumimoji="1" lang="zh-CN" altLang="en-US" sz="2000" b="1" dirty="0">
                <a:solidFill>
                  <a:srgbClr val="000066"/>
                </a:solidFill>
                <a:latin typeface="Times New Roman" pitchFamily="18" charset="0"/>
              </a:rPr>
              <a:t>.容量测试</a:t>
            </a:r>
            <a:endParaRPr kumimoji="1" lang="zh-CN" altLang="en-US" sz="2000" b="1" dirty="0">
              <a:solidFill>
                <a:srgbClr val="000066"/>
              </a:solidFill>
              <a:latin typeface="Times New Roman" pitchFamily="18" charset="0"/>
            </a:endParaRPr>
          </a:p>
        </p:txBody>
      </p:sp>
      <p:graphicFrame>
        <p:nvGraphicFramePr>
          <p:cNvPr id="226304" name="Object 0"/>
          <p:cNvGraphicFramePr>
            <a:graphicFrameLocks noChangeAspect="1"/>
          </p:cNvGraphicFramePr>
          <p:nvPr/>
        </p:nvGraphicFramePr>
        <p:xfrm>
          <a:off x="-457200" y="2686050"/>
          <a:ext cx="9906000" cy="1101329"/>
        </p:xfrm>
        <a:graphic>
          <a:graphicData uri="http://schemas.openxmlformats.org/presentationml/2006/ole">
            <mc:AlternateContent xmlns:mc="http://schemas.openxmlformats.org/markup-compatibility/2006">
              <mc:Choice xmlns:v="urn:schemas-microsoft-com:vml" Requires="v">
                <p:oleObj spid="_x0000_s24577" name="Document" r:id="rId1" imgW="7772400" imgH="1019175" progId="">
                  <p:embed/>
                </p:oleObj>
              </mc:Choice>
              <mc:Fallback>
                <p:oleObj name="Document" r:id="rId1" imgW="7772400" imgH="1019175" progId="">
                  <p:embed/>
                  <p:pic>
                    <p:nvPicPr>
                      <p:cNvPr id="0" name="图片 24576"/>
                      <p:cNvPicPr>
                        <a:picLocks noChangeAspect="1"/>
                      </p:cNvPicPr>
                      <p:nvPr/>
                    </p:nvPicPr>
                    <p:blipFill>
                      <a:blip r:embed="rId2"/>
                      <a:stretch>
                        <a:fillRect/>
                      </a:stretch>
                    </p:blipFill>
                    <p:spPr>
                      <a:xfrm>
                        <a:off x="-457200" y="2686050"/>
                        <a:ext cx="9906000" cy="1101329"/>
                      </a:xfrm>
                      <a:prstGeom prst="rect">
                        <a:avLst/>
                      </a:prstGeom>
                      <a:noFill/>
                      <a:ln w="9525">
                        <a:noFill/>
                      </a:ln>
                    </p:spPr>
                  </p:pic>
                </p:oleObj>
              </mc:Fallback>
            </mc:AlternateContent>
          </a:graphicData>
        </a:graphic>
      </p:graphicFrame>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6"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nvGraphicFramePr>
        <p:xfrm>
          <a:off x="500034" y="1785932"/>
          <a:ext cx="8072494" cy="3141364"/>
        </p:xfrm>
        <a:graphic>
          <a:graphicData uri="http://schemas.openxmlformats.org/drawingml/2006/table">
            <a:tbl>
              <a:tblPr/>
              <a:tblGrid>
                <a:gridCol w="571504"/>
                <a:gridCol w="2286016"/>
                <a:gridCol w="2705834"/>
                <a:gridCol w="2509140"/>
              </a:tblGrid>
              <a:tr h="285752">
                <a:tc>
                  <a:txBody>
                    <a:bodyPr/>
                    <a:lstStyle/>
                    <a:p>
                      <a:pPr algn="ctr">
                        <a:lnSpc>
                          <a:spcPct val="100000"/>
                        </a:lnSpc>
                        <a:spcBef>
                          <a:spcPts val="600"/>
                        </a:spcBef>
                        <a:spcAft>
                          <a:spcPts val="0"/>
                        </a:spcAft>
                      </a:pPr>
                      <a:r>
                        <a:rPr lang="zh-CN" sz="1400" kern="100">
                          <a:latin typeface="Times New Roman"/>
                          <a:ea typeface="宋体"/>
                        </a:rPr>
                        <a:t>序号</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600"/>
                        </a:spcBef>
                        <a:spcAft>
                          <a:spcPts val="0"/>
                        </a:spcAft>
                      </a:pPr>
                      <a:r>
                        <a:rPr lang="zh-CN" sz="1400" kern="100">
                          <a:latin typeface="Times New Roman"/>
                          <a:ea typeface="宋体"/>
                        </a:rPr>
                        <a:t>故</a:t>
                      </a:r>
                      <a:r>
                        <a:rPr lang="en-US" sz="1400" kern="100">
                          <a:latin typeface="Times New Roman"/>
                          <a:ea typeface="宋体"/>
                        </a:rPr>
                        <a:t>    </a:t>
                      </a:r>
                      <a:r>
                        <a:rPr lang="zh-CN" sz="1400" kern="100">
                          <a:latin typeface="Times New Roman"/>
                          <a:ea typeface="宋体"/>
                        </a:rPr>
                        <a:t>障</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600"/>
                        </a:spcBef>
                        <a:spcAft>
                          <a:spcPts val="0"/>
                        </a:spcAft>
                      </a:pPr>
                      <a:r>
                        <a:rPr lang="zh-CN" sz="1400" kern="100">
                          <a:latin typeface="Times New Roman"/>
                          <a:ea typeface="宋体"/>
                        </a:rPr>
                        <a:t>原</a:t>
                      </a:r>
                      <a:r>
                        <a:rPr lang="en-US" sz="1400" kern="100">
                          <a:latin typeface="Times New Roman"/>
                          <a:ea typeface="宋体"/>
                        </a:rPr>
                        <a:t>       </a:t>
                      </a:r>
                      <a:r>
                        <a:rPr lang="zh-CN" sz="1400" kern="100">
                          <a:latin typeface="Times New Roman"/>
                          <a:ea typeface="宋体"/>
                        </a:rPr>
                        <a:t>因</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lnSpc>
                          <a:spcPct val="100000"/>
                        </a:lnSpc>
                        <a:spcBef>
                          <a:spcPts val="600"/>
                        </a:spcBef>
                        <a:spcAft>
                          <a:spcPts val="0"/>
                        </a:spcAft>
                      </a:pPr>
                      <a:r>
                        <a:rPr lang="zh-CN" sz="1400" kern="100">
                          <a:latin typeface="Times New Roman"/>
                          <a:ea typeface="宋体"/>
                        </a:rPr>
                        <a:t>处理方法</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99456">
                <a:tc>
                  <a:txBody>
                    <a:bodyPr/>
                    <a:lstStyle/>
                    <a:p>
                      <a:pPr algn="ctr">
                        <a:lnSpc>
                          <a:spcPct val="100000"/>
                        </a:lnSpc>
                        <a:spcBef>
                          <a:spcPts val="600"/>
                        </a:spcBef>
                        <a:spcAft>
                          <a:spcPts val="0"/>
                        </a:spcAft>
                      </a:pPr>
                      <a:r>
                        <a:rPr lang="en-US" sz="1400" kern="100">
                          <a:latin typeface="Times New Roman"/>
                          <a:ea typeface="宋体"/>
                        </a:rPr>
                        <a:t>1</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600"/>
                        </a:spcBef>
                        <a:spcAft>
                          <a:spcPts val="0"/>
                        </a:spcAft>
                      </a:pPr>
                      <a:r>
                        <a:rPr lang="zh-CN" sz="1400" kern="100">
                          <a:latin typeface="Times New Roman"/>
                          <a:ea typeface="宋体"/>
                        </a:rPr>
                        <a:t>漏液或破损</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400" kern="100">
                          <a:latin typeface="Times New Roman"/>
                          <a:ea typeface="宋体"/>
                        </a:rPr>
                        <a:t>电池外壳变形，温度过高，浮充电压过高，电池极柱密封不严</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Bef>
                          <a:spcPts val="600"/>
                        </a:spcBef>
                        <a:spcAft>
                          <a:spcPts val="0"/>
                        </a:spcAft>
                      </a:pPr>
                      <a:r>
                        <a:rPr lang="zh-CN" sz="1400" kern="100">
                          <a:latin typeface="Times New Roman"/>
                          <a:ea typeface="宋体"/>
                        </a:rPr>
                        <a:t>与供货商联系更换处理</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97759">
                <a:tc>
                  <a:txBody>
                    <a:bodyPr/>
                    <a:lstStyle/>
                    <a:p>
                      <a:pPr algn="ctr">
                        <a:lnSpc>
                          <a:spcPct val="100000"/>
                        </a:lnSpc>
                        <a:spcBef>
                          <a:spcPts val="600"/>
                        </a:spcBef>
                        <a:spcAft>
                          <a:spcPts val="0"/>
                        </a:spcAft>
                      </a:pPr>
                      <a:r>
                        <a:rPr lang="en-US" sz="1400" kern="100">
                          <a:latin typeface="Times New Roman"/>
                          <a:ea typeface="宋体"/>
                        </a:rPr>
                        <a:t>2</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600"/>
                        </a:spcBef>
                        <a:spcAft>
                          <a:spcPts val="0"/>
                        </a:spcAft>
                      </a:pPr>
                      <a:r>
                        <a:rPr lang="zh-CN" sz="1400" kern="100">
                          <a:latin typeface="Times New Roman"/>
                          <a:ea typeface="宋体"/>
                        </a:rPr>
                        <a:t>浮充电压不均匀</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600"/>
                        </a:spcBef>
                        <a:spcAft>
                          <a:spcPts val="0"/>
                        </a:spcAft>
                      </a:pPr>
                      <a:r>
                        <a:rPr lang="zh-CN" sz="1400" kern="100">
                          <a:latin typeface="Times New Roman"/>
                          <a:ea typeface="宋体"/>
                        </a:rPr>
                        <a:t>电池内阻不均匀</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600"/>
                        </a:spcBef>
                        <a:spcAft>
                          <a:spcPts val="0"/>
                        </a:spcAft>
                      </a:pPr>
                      <a:r>
                        <a:rPr lang="zh-CN" sz="1400" kern="100">
                          <a:latin typeface="Times New Roman"/>
                          <a:ea typeface="宋体"/>
                        </a:rPr>
                        <a:t>均衡充电</a:t>
                      </a:r>
                      <a:r>
                        <a:rPr lang="en-US" sz="1400" kern="100">
                          <a:latin typeface="Times New Roman"/>
                          <a:ea typeface="宋体"/>
                        </a:rPr>
                        <a:t>12-24h</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5793">
                <a:tc>
                  <a:txBody>
                    <a:bodyPr/>
                    <a:lstStyle/>
                    <a:p>
                      <a:pPr algn="ctr">
                        <a:lnSpc>
                          <a:spcPct val="100000"/>
                        </a:lnSpc>
                        <a:spcBef>
                          <a:spcPts val="600"/>
                        </a:spcBef>
                        <a:spcAft>
                          <a:spcPts val="0"/>
                        </a:spcAft>
                      </a:pPr>
                      <a:r>
                        <a:rPr lang="en-US" sz="1400" kern="100">
                          <a:latin typeface="Times New Roman"/>
                          <a:ea typeface="宋体"/>
                        </a:rPr>
                        <a:t>3</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indent="-5715" algn="just">
                        <a:lnSpc>
                          <a:spcPct val="100000"/>
                        </a:lnSpc>
                        <a:spcBef>
                          <a:spcPts val="600"/>
                        </a:spcBef>
                        <a:spcAft>
                          <a:spcPts val="0"/>
                        </a:spcAft>
                      </a:pPr>
                      <a:r>
                        <a:rPr lang="zh-CN" sz="1400" kern="100">
                          <a:latin typeface="Times New Roman"/>
                          <a:ea typeface="宋体"/>
                        </a:rPr>
                        <a:t>单体浮充电压偏低</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600"/>
                        </a:spcBef>
                        <a:spcAft>
                          <a:spcPts val="0"/>
                        </a:spcAft>
                      </a:pPr>
                      <a:r>
                        <a:rPr lang="zh-CN" sz="1400" kern="100">
                          <a:latin typeface="Times New Roman"/>
                          <a:ea typeface="宋体"/>
                        </a:rPr>
                        <a:t>电池的内阻不均匀等</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600"/>
                        </a:spcBef>
                        <a:spcAft>
                          <a:spcPts val="0"/>
                        </a:spcAft>
                      </a:pPr>
                      <a:r>
                        <a:rPr lang="zh-CN" sz="1400" kern="100">
                          <a:latin typeface="Times New Roman"/>
                          <a:ea typeface="宋体"/>
                        </a:rPr>
                        <a:t>均衡充电</a:t>
                      </a:r>
                      <a:r>
                        <a:rPr lang="en-US" sz="1400" kern="100">
                          <a:latin typeface="Times New Roman"/>
                          <a:ea typeface="宋体"/>
                        </a:rPr>
                        <a:t>12-24h</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533148">
                <a:tc>
                  <a:txBody>
                    <a:bodyPr/>
                    <a:lstStyle/>
                    <a:p>
                      <a:pPr algn="ctr">
                        <a:lnSpc>
                          <a:spcPct val="100000"/>
                        </a:lnSpc>
                        <a:spcBef>
                          <a:spcPts val="600"/>
                        </a:spcBef>
                        <a:spcAft>
                          <a:spcPts val="0"/>
                        </a:spcAft>
                      </a:pPr>
                      <a:r>
                        <a:rPr lang="en-US" sz="1400" kern="100">
                          <a:latin typeface="Times New Roman"/>
                          <a:ea typeface="宋体"/>
                        </a:rPr>
                        <a:t>4</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600"/>
                        </a:spcBef>
                        <a:spcAft>
                          <a:spcPts val="0"/>
                        </a:spcAft>
                      </a:pPr>
                      <a:r>
                        <a:rPr lang="zh-CN" sz="1400" kern="100">
                          <a:latin typeface="Times New Roman"/>
                          <a:ea typeface="宋体"/>
                        </a:rPr>
                        <a:t>容量不足</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600"/>
                        </a:spcBef>
                        <a:spcAft>
                          <a:spcPts val="0"/>
                        </a:spcAft>
                      </a:pPr>
                      <a:r>
                        <a:rPr lang="zh-CN" sz="1400" kern="100">
                          <a:latin typeface="Times New Roman"/>
                          <a:ea typeface="宋体"/>
                        </a:rPr>
                        <a:t>失水严重，内部干涸</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400" kern="100">
                          <a:latin typeface="Times New Roman"/>
                          <a:ea typeface="宋体"/>
                        </a:rPr>
                        <a:t>均衡充电</a:t>
                      </a:r>
                      <a:r>
                        <a:rPr lang="en-US" sz="1400" kern="100">
                          <a:latin typeface="Times New Roman"/>
                          <a:ea typeface="宋体"/>
                        </a:rPr>
                        <a:t>12-24h</a:t>
                      </a:r>
                      <a:r>
                        <a:rPr lang="zh-CN" sz="1400" kern="100">
                          <a:latin typeface="Times New Roman"/>
                          <a:ea typeface="宋体"/>
                        </a:rPr>
                        <a:t>，均充后不行应更换或补加液处理</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21030">
                <a:tc>
                  <a:txBody>
                    <a:bodyPr/>
                    <a:lstStyle/>
                    <a:p>
                      <a:pPr algn="ctr">
                        <a:lnSpc>
                          <a:spcPct val="100000"/>
                        </a:lnSpc>
                        <a:spcAft>
                          <a:spcPts val="0"/>
                        </a:spcAft>
                      </a:pPr>
                      <a:r>
                        <a:rPr lang="en-US" sz="1400" kern="100">
                          <a:latin typeface="Times New Roman"/>
                          <a:ea typeface="宋体"/>
                        </a:rPr>
                        <a:t>5</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Aft>
                          <a:spcPts val="0"/>
                        </a:spcAft>
                      </a:pPr>
                      <a:r>
                        <a:rPr lang="zh-CN" sz="1400" kern="100">
                          <a:latin typeface="Times New Roman"/>
                          <a:ea typeface="宋体"/>
                        </a:rPr>
                        <a:t>电池极柱或外壳温度过高</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Aft>
                          <a:spcPts val="0"/>
                        </a:spcAft>
                      </a:pPr>
                      <a:r>
                        <a:rPr lang="zh-CN" sz="1400" kern="100">
                          <a:latin typeface="Times New Roman"/>
                          <a:ea typeface="宋体"/>
                        </a:rPr>
                        <a:t>螺丝松动，浮充电压过高等</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400" kern="100">
                          <a:latin typeface="Times New Roman"/>
                          <a:ea typeface="宋体"/>
                        </a:rPr>
                        <a:t>检查螺丝或检查充电机和充电方法</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26016">
                <a:tc>
                  <a:txBody>
                    <a:bodyPr/>
                    <a:lstStyle/>
                    <a:p>
                      <a:pPr algn="ctr">
                        <a:lnSpc>
                          <a:spcPct val="100000"/>
                        </a:lnSpc>
                        <a:spcAft>
                          <a:spcPts val="0"/>
                        </a:spcAft>
                      </a:pPr>
                      <a:r>
                        <a:rPr lang="en-US" sz="1400" kern="100">
                          <a:latin typeface="Times New Roman"/>
                          <a:ea typeface="宋体"/>
                        </a:rPr>
                        <a:t>6</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Aft>
                          <a:spcPts val="0"/>
                        </a:spcAft>
                      </a:pPr>
                      <a:r>
                        <a:rPr lang="zh-CN" sz="1400" kern="100">
                          <a:latin typeface="Times New Roman"/>
                          <a:ea typeface="宋体"/>
                        </a:rPr>
                        <a:t>电池的浮充电压或高或低</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Aft>
                          <a:spcPts val="0"/>
                        </a:spcAft>
                      </a:pPr>
                      <a:r>
                        <a:rPr lang="zh-CN" sz="1400" kern="100">
                          <a:latin typeface="Times New Roman"/>
                          <a:ea typeface="宋体"/>
                        </a:rPr>
                        <a:t>螺丝松动</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Aft>
                          <a:spcPts val="0"/>
                        </a:spcAft>
                      </a:pPr>
                      <a:r>
                        <a:rPr lang="zh-CN" sz="1400" kern="100">
                          <a:latin typeface="Times New Roman"/>
                          <a:ea typeface="宋体"/>
                        </a:rPr>
                        <a:t>拧紧螺丝</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2037">
                <a:tc>
                  <a:txBody>
                    <a:bodyPr/>
                    <a:lstStyle/>
                    <a:p>
                      <a:pPr algn="ctr">
                        <a:lnSpc>
                          <a:spcPct val="100000"/>
                        </a:lnSpc>
                        <a:spcBef>
                          <a:spcPts val="600"/>
                        </a:spcBef>
                        <a:spcAft>
                          <a:spcPts val="0"/>
                        </a:spcAft>
                      </a:pPr>
                      <a:r>
                        <a:rPr lang="en-US" sz="1400" kern="100">
                          <a:latin typeface="Times New Roman"/>
                          <a:ea typeface="宋体"/>
                        </a:rPr>
                        <a:t>7</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l">
                        <a:lnSpc>
                          <a:spcPct val="100000"/>
                        </a:lnSpc>
                        <a:spcBef>
                          <a:spcPts val="600"/>
                        </a:spcBef>
                        <a:spcAft>
                          <a:spcPts val="0"/>
                        </a:spcAft>
                      </a:pPr>
                      <a:r>
                        <a:rPr lang="zh-CN" sz="1400" kern="100">
                          <a:latin typeface="Times New Roman"/>
                          <a:ea typeface="宋体"/>
                        </a:rPr>
                        <a:t>电池组接地</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400" kern="100">
                          <a:latin typeface="Times New Roman"/>
                          <a:ea typeface="宋体"/>
                        </a:rPr>
                        <a:t>电池盖灰尘或电池漏液残留物导电</a:t>
                      </a:r>
                      <a:endParaRPr lang="zh-CN" sz="1400" kern="10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lnSpc>
                          <a:spcPct val="100000"/>
                        </a:lnSpc>
                        <a:spcAft>
                          <a:spcPts val="0"/>
                        </a:spcAft>
                      </a:pPr>
                      <a:r>
                        <a:rPr lang="zh-CN" sz="1400" kern="100" dirty="0">
                          <a:latin typeface="Times New Roman"/>
                          <a:ea typeface="宋体"/>
                        </a:rPr>
                        <a:t>清洁电池盖灰尘，更换漏液电池，加上绝缘垫片</a:t>
                      </a:r>
                      <a:endParaRPr lang="zh-CN" sz="1400" kern="100" dirty="0">
                        <a:latin typeface="Times New Roman"/>
                        <a:ea typeface="宋体"/>
                      </a:endParaRPr>
                    </a:p>
                  </a:txBody>
                  <a:tcPr marL="68580" marR="6858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7.4</a:t>
            </a:r>
            <a:r>
              <a:rPr kumimoji="1" lang="zh-CN" altLang="en-US" sz="3200" b="1" dirty="0" smtClean="0">
                <a:solidFill>
                  <a:srgbClr val="000066"/>
                </a:solidFill>
                <a:latin typeface="Times New Roman" pitchFamily="18" charset="0"/>
              </a:rPr>
              <a:t> 蓄电池维护</a:t>
            </a:r>
            <a:endParaRPr kumimoji="1" lang="zh-CN" altLang="en-US" sz="3200" b="1" dirty="0">
              <a:solidFill>
                <a:srgbClr val="000066"/>
              </a:solidFill>
              <a:latin typeface="Times New Roman" pitchFamily="18" charset="0"/>
            </a:endParaRPr>
          </a:p>
        </p:txBody>
      </p:sp>
      <p:sp>
        <p:nvSpPr>
          <p:cNvPr id="6" name="Text Box 3"/>
          <p:cNvSpPr txBox="1">
            <a:spLocks noChangeArrowheads="1"/>
          </p:cNvSpPr>
          <p:nvPr/>
        </p:nvSpPr>
        <p:spPr bwMode="auto">
          <a:xfrm>
            <a:off x="642910" y="1142990"/>
            <a:ext cx="2632452"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 </a:t>
            </a:r>
            <a:r>
              <a:rPr kumimoji="1" lang="en-US" altLang="zh-CN" sz="2000" b="1" dirty="0" smtClean="0">
                <a:solidFill>
                  <a:srgbClr val="000066"/>
                </a:solidFill>
                <a:latin typeface="Times New Roman" pitchFamily="18" charset="0"/>
              </a:rPr>
              <a:t>7.4.6</a:t>
            </a:r>
            <a:r>
              <a:rPr kumimoji="1" lang="zh-CN" altLang="en-US" sz="2000" b="1" dirty="0" smtClean="0">
                <a:solidFill>
                  <a:srgbClr val="000066"/>
                </a:solidFill>
                <a:latin typeface="Times New Roman" pitchFamily="18" charset="0"/>
              </a:rPr>
              <a:t> 异常情况处理：</a:t>
            </a:r>
            <a:endParaRPr kumimoji="1" lang="zh-CN" altLang="en-US" sz="2000" b="1" dirty="0">
              <a:solidFill>
                <a:srgbClr val="000066"/>
              </a:solidFill>
              <a:latin typeface="Times New Roman" pitchFamily="18" charset="0"/>
            </a:endParaRPr>
          </a:p>
        </p:txBody>
      </p:sp>
      <p:sp>
        <p:nvSpPr>
          <p:cNvPr id="7" name="矩形 6"/>
          <p:cNvSpPr/>
          <p:nvPr/>
        </p:nvSpPr>
        <p:spPr>
          <a:xfrm>
            <a:off x="2714612" y="1500180"/>
            <a:ext cx="2872902" cy="338554"/>
          </a:xfrm>
          <a:prstGeom prst="rect">
            <a:avLst/>
          </a:prstGeom>
        </p:spPr>
        <p:txBody>
          <a:bodyPr wrap="none">
            <a:spAutoFit/>
          </a:bodyPr>
          <a:lstStyle/>
          <a:p>
            <a:pPr eaLnBrk="1" hangingPunct="1">
              <a:spcBef>
                <a:spcPct val="50000"/>
              </a:spcBef>
            </a:pPr>
            <a:r>
              <a:rPr kumimoji="1" lang="zh-CN" altLang="en-US" sz="1600" dirty="0" smtClean="0">
                <a:solidFill>
                  <a:srgbClr val="000066"/>
                </a:solidFill>
                <a:latin typeface="Times New Roman" pitchFamily="18" charset="0"/>
              </a:rPr>
              <a:t>电池常见故障和处理方法见下</a:t>
            </a:r>
            <a:endParaRPr kumimoji="1" lang="zh-CN" altLang="en-US" sz="1600" dirty="0">
              <a:solidFill>
                <a:srgbClr val="000066"/>
              </a:solidFill>
              <a:latin typeface="Times New Roman" pitchFamily="18" charset="0"/>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 name="Text Box 2"/>
          <p:cNvSpPr txBox="1">
            <a:spLocks noChangeArrowheads="1"/>
          </p:cNvSpPr>
          <p:nvPr/>
        </p:nvSpPr>
        <p:spPr bwMode="auto">
          <a:xfrm>
            <a:off x="1530351" y="842962"/>
            <a:ext cx="1776413" cy="415498"/>
          </a:xfrm>
          <a:prstGeom prst="rect">
            <a:avLst/>
          </a:prstGeom>
          <a:noFill/>
          <a:ln w="9525">
            <a:noFill/>
            <a:miter lim="800000"/>
          </a:ln>
          <a:effectLst/>
        </p:spPr>
        <p:txBody>
          <a:bodyPr>
            <a:spAutoFit/>
          </a:bodyPr>
          <a:lstStyle/>
          <a:p>
            <a:pPr algn="ctr" defTabSz="762000">
              <a:spcBef>
                <a:spcPct val="50000"/>
              </a:spcBef>
            </a:pPr>
            <a:endParaRPr lang="zh-CN" altLang="en-US" sz="2100"/>
          </a:p>
        </p:txBody>
      </p:sp>
      <p:sp>
        <p:nvSpPr>
          <p:cNvPr id="3" name="Text Box 3"/>
          <p:cNvSpPr txBox="1">
            <a:spLocks noChangeArrowheads="1"/>
          </p:cNvSpPr>
          <p:nvPr/>
        </p:nvSpPr>
        <p:spPr bwMode="auto">
          <a:xfrm>
            <a:off x="685800" y="914400"/>
            <a:ext cx="7848600" cy="3046988"/>
          </a:xfrm>
          <a:prstGeom prst="rect">
            <a:avLst/>
          </a:prstGeom>
          <a:noFill/>
          <a:ln w="9525">
            <a:noFill/>
            <a:miter lim="800000"/>
          </a:ln>
          <a:effectLst/>
        </p:spPr>
        <p:txBody>
          <a:bodyPr>
            <a:spAutoFit/>
          </a:bodyPr>
          <a:lstStyle/>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第八部分</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a:solidFill>
                  <a:srgbClr val="0000CC"/>
                </a:solidFill>
                <a:effectLst>
                  <a:outerShdw blurRad="38100" dist="38100" dir="2700000" algn="tl">
                    <a:srgbClr val="C0C0C0"/>
                  </a:outerShdw>
                </a:effectLst>
                <a:ea typeface="隶书" pitchFamily="49" charset="-122"/>
              </a:rPr>
              <a:t>阀控式密封铅酸蓄电池</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硅能技术</a:t>
            </a:r>
            <a:endParaRPr lang="zh-CN" altLang="en-US" sz="4800" b="1" dirty="0">
              <a:solidFill>
                <a:srgbClr val="0000CC"/>
              </a:solidFill>
              <a:effectLst>
                <a:outerShdw blurRad="38100" dist="38100" dir="2700000" algn="tl">
                  <a:srgbClr val="C0C0C0"/>
                </a:outerShdw>
              </a:effectLst>
              <a:ea typeface="隶书" pitchFamily="49" charset="-122"/>
            </a:endParaRPr>
          </a:p>
        </p:txBody>
      </p:sp>
    </p:spTree>
  </p:cSld>
  <p:clrMapOvr>
    <a:overrideClrMapping bg1="lt1" tx1="dk1" bg2="lt2" tx2="dk2" accent1="accent1" accent2="accent2" accent3="accent3" accent4="accent4" accent5="accent5" accent6="accent6" hlink="hlink" folHlink="folHlink"/>
  </p:clrMapOvr>
</p:sld>
</file>

<file path=ppt/slides/slide1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1507" name="Rectangle 3"/>
          <p:cNvSpPr>
            <a:spLocks noGrp="1" noChangeArrowheads="1"/>
          </p:cNvSpPr>
          <p:nvPr>
            <p:ph type="body" sz="half" idx="4294967295"/>
          </p:nvPr>
        </p:nvSpPr>
        <p:spPr>
          <a:xfrm>
            <a:off x="762000" y="1420179"/>
            <a:ext cx="8001000" cy="3051572"/>
          </a:xfrm>
        </p:spPr>
        <p:txBody>
          <a:bodyPr>
            <a:normAutofit/>
          </a:bodyPr>
          <a:lstStyle/>
          <a:p>
            <a:pPr marL="0" indent="0" eaLnBrk="1" hangingPunct="1">
              <a:buNone/>
            </a:pPr>
            <a:r>
              <a:rPr lang="en-US" altLang="zh-CN" sz="1500" b="1" dirty="0" smtClean="0">
                <a:latin typeface="仿宋_GB2312" pitchFamily="49" charset="-122"/>
                <a:ea typeface="仿宋_GB2312" pitchFamily="49" charset="-122"/>
              </a:rPr>
              <a:t>  </a:t>
            </a:r>
            <a:r>
              <a:rPr lang="zh-CN" altLang="en-US" sz="1500" b="1" dirty="0" smtClean="0">
                <a:latin typeface="仿宋_GB2312" pitchFamily="49" charset="-122"/>
                <a:ea typeface="仿宋_GB2312" pitchFamily="49" charset="-122"/>
              </a:rPr>
              <a:t>硅能电池的电解液技术：</a:t>
            </a:r>
            <a:endParaRPr lang="zh-CN" altLang="en-US" sz="1500" b="1" dirty="0" smtClean="0">
              <a:latin typeface="仿宋_GB2312" pitchFamily="49" charset="-122"/>
              <a:ea typeface="仿宋_GB2312" pitchFamily="49" charset="-122"/>
            </a:endParaRPr>
          </a:p>
        </p:txBody>
      </p:sp>
      <p:graphicFrame>
        <p:nvGraphicFramePr>
          <p:cNvPr id="17413" name="Group 5"/>
          <p:cNvGraphicFramePr>
            <a:graphicFrameLocks noGrp="1"/>
          </p:cNvGraphicFramePr>
          <p:nvPr>
            <p:ph sz="half" idx="4294967295"/>
          </p:nvPr>
        </p:nvGraphicFramePr>
        <p:xfrm>
          <a:off x="941389" y="1785938"/>
          <a:ext cx="7261225" cy="2179775"/>
        </p:xfrm>
        <a:graphic>
          <a:graphicData uri="http://schemas.openxmlformats.org/drawingml/2006/table">
            <a:tbl>
              <a:tblPr>
                <a:tableStyleId>{74C1A8A3-306A-4EB7-A6B1-4F7E0EB9C5D6}</a:tableStyleId>
              </a:tblPr>
              <a:tblGrid>
                <a:gridCol w="2170429"/>
                <a:gridCol w="5090796"/>
              </a:tblGrid>
              <a:tr h="480184">
                <a:tc>
                  <a:txBody>
                    <a:bodyPr/>
                    <a:lstStyle/>
                    <a:p>
                      <a:pPr marL="469900" marR="0" lvl="0" indent="-469900" algn="ctr" defTabSz="914400" rtl="0" eaLnBrk="1" fontAlgn="b" latinLnBrk="0" hangingPunct="1">
                        <a:lnSpc>
                          <a:spcPct val="100000"/>
                        </a:lnSpc>
                        <a:spcBef>
                          <a:spcPct val="0"/>
                        </a:spcBef>
                        <a:spcAft>
                          <a:spcPct val="0"/>
                        </a:spcAft>
                        <a:buClr>
                          <a:schemeClr val="accent2"/>
                        </a:buClr>
                        <a:buSzTx/>
                        <a:buFont typeface="Wingdings" pitchFamily="2" charset="2"/>
                        <a:buNone/>
                      </a:pPr>
                      <a:r>
                        <a:rPr kumimoji="0" lang="zh-CN" sz="1400" u="none" strike="noStrike" cap="none" normalizeH="0" baseline="0" dirty="0" smtClean="0">
                          <a:ln>
                            <a:noFill/>
                          </a:ln>
                          <a:effectLst/>
                        </a:rPr>
                        <a:t>　</a:t>
                      </a:r>
                      <a:endParaRPr kumimoji="0" lang="zh-CN" sz="1400" b="1" i="0" u="none" strike="noStrike" cap="none" normalizeH="0" baseline="0" dirty="0" smtClean="0">
                        <a:ln>
                          <a:noFill/>
                        </a:ln>
                        <a:solidFill>
                          <a:schemeClr val="tx1"/>
                        </a:solidFill>
                        <a:effectLst/>
                        <a:latin typeface="Verdana" pitchFamily="34" charset="0"/>
                        <a:ea typeface="仿宋_GB2312" pitchFamily="49" charset="-122"/>
                      </a:endParaRPr>
                    </a:p>
                  </a:txBody>
                  <a:tcPr marT="34291" marB="34291" anchor="ctr" horzOverflow="overflow"/>
                </a:tc>
                <a:tc>
                  <a:txBody>
                    <a:bodyPr/>
                    <a:lstStyle/>
                    <a:p>
                      <a:pPr marL="469900" marR="0" lvl="0" indent="-469900" algn="ctr" defTabSz="914400" rtl="0" eaLnBrk="1" fontAlgn="b" latinLnBrk="0" hangingPunct="1">
                        <a:lnSpc>
                          <a:spcPct val="100000"/>
                        </a:lnSpc>
                        <a:spcBef>
                          <a:spcPct val="0"/>
                        </a:spcBef>
                        <a:spcAft>
                          <a:spcPct val="0"/>
                        </a:spcAft>
                        <a:buClr>
                          <a:schemeClr val="accent2"/>
                        </a:buClr>
                        <a:buSzTx/>
                        <a:buFont typeface="Wingdings" pitchFamily="2" charset="2"/>
                        <a:buNone/>
                      </a:pPr>
                      <a:r>
                        <a:rPr kumimoji="0" lang="zh-CN" sz="1400" u="none" strike="noStrike" cap="none" normalizeH="0" baseline="0" smtClean="0">
                          <a:ln>
                            <a:noFill/>
                          </a:ln>
                          <a:effectLst/>
                        </a:rPr>
                        <a:t>电解液</a:t>
                      </a:r>
                      <a:endParaRPr kumimoji="0" lang="zh-CN" sz="1400" b="1" i="0" u="none" strike="noStrike" cap="none" normalizeH="0" baseline="0" smtClean="0">
                        <a:ln>
                          <a:noFill/>
                        </a:ln>
                        <a:solidFill>
                          <a:schemeClr val="tx1"/>
                        </a:solidFill>
                        <a:effectLst/>
                        <a:latin typeface="Verdana" pitchFamily="34" charset="0"/>
                        <a:ea typeface="仿宋_GB2312" pitchFamily="49" charset="-122"/>
                      </a:endParaRPr>
                    </a:p>
                  </a:txBody>
                  <a:tcPr marT="34291" marB="34291" anchor="ctr" horzOverflow="overflow"/>
                </a:tc>
              </a:tr>
              <a:tr h="496957">
                <a:tc>
                  <a:txBody>
                    <a:bodyPr/>
                    <a:lstStyle/>
                    <a:p>
                      <a:pPr marL="469900" marR="0" lvl="0" indent="-469900" algn="ctr" defTabSz="914400" rtl="0" eaLnBrk="1" fontAlgn="b" latinLnBrk="0" hangingPunct="1">
                        <a:lnSpc>
                          <a:spcPct val="100000"/>
                        </a:lnSpc>
                        <a:spcBef>
                          <a:spcPct val="0"/>
                        </a:spcBef>
                        <a:spcAft>
                          <a:spcPct val="0"/>
                        </a:spcAft>
                        <a:buClr>
                          <a:schemeClr val="accent2"/>
                        </a:buClr>
                        <a:buSzTx/>
                        <a:buFont typeface="Wingdings" pitchFamily="2" charset="2"/>
                        <a:buNone/>
                      </a:pPr>
                      <a:r>
                        <a:rPr kumimoji="0" lang="zh-CN" sz="1400" u="none" strike="noStrike" cap="none" normalizeH="0" baseline="0" dirty="0" smtClean="0">
                          <a:ln>
                            <a:noFill/>
                          </a:ln>
                          <a:effectLst/>
                        </a:rPr>
                        <a:t>铅酸蓄电池</a:t>
                      </a:r>
                      <a:endParaRPr kumimoji="0" lang="zh-CN" sz="1400" b="1" i="0" u="none" strike="noStrike" cap="none" normalizeH="0" baseline="0" dirty="0" smtClean="0">
                        <a:ln>
                          <a:noFill/>
                        </a:ln>
                        <a:solidFill>
                          <a:schemeClr val="tx1"/>
                        </a:solidFill>
                        <a:effectLst/>
                        <a:latin typeface="Verdana" pitchFamily="34" charset="0"/>
                        <a:ea typeface="仿宋_GB2312" pitchFamily="49" charset="-122"/>
                      </a:endParaRPr>
                    </a:p>
                  </a:txBody>
                  <a:tcPr marT="34291" marB="34291" anchor="ctr" horzOverflow="overflow"/>
                </a:tc>
                <a:tc>
                  <a:txBody>
                    <a:bodyPr/>
                    <a:lstStyle/>
                    <a:p>
                      <a:pPr marL="469900" marR="0" lvl="0" indent="-469900" algn="ctr" defTabSz="914400" rtl="0" eaLnBrk="1" fontAlgn="b" latinLnBrk="0" hangingPunct="1">
                        <a:lnSpc>
                          <a:spcPct val="100000"/>
                        </a:lnSpc>
                        <a:spcBef>
                          <a:spcPct val="0"/>
                        </a:spcBef>
                        <a:spcAft>
                          <a:spcPct val="0"/>
                        </a:spcAft>
                        <a:buClr>
                          <a:schemeClr val="accent2"/>
                        </a:buClr>
                        <a:buSzTx/>
                        <a:buFont typeface="Wingdings" pitchFamily="2" charset="2"/>
                        <a:buNone/>
                      </a:pPr>
                      <a:r>
                        <a:rPr kumimoji="0" lang="zh-CN" sz="1400" u="none" strike="noStrike" cap="none" normalizeH="0" baseline="0" dirty="0" smtClean="0">
                          <a:ln>
                            <a:noFill/>
                          </a:ln>
                          <a:effectLst/>
                        </a:rPr>
                        <a:t>稀硫酸溶液</a:t>
                      </a:r>
                      <a:endParaRPr kumimoji="0" lang="zh-CN" sz="1400" b="1" i="0" u="none" strike="noStrike" cap="none" normalizeH="0" baseline="0" dirty="0" smtClean="0">
                        <a:ln>
                          <a:noFill/>
                        </a:ln>
                        <a:solidFill>
                          <a:schemeClr val="tx1"/>
                        </a:solidFill>
                        <a:effectLst/>
                        <a:latin typeface="Verdana" pitchFamily="34" charset="0"/>
                        <a:ea typeface="仿宋_GB2312" pitchFamily="49" charset="-122"/>
                      </a:endParaRPr>
                    </a:p>
                  </a:txBody>
                  <a:tcPr marT="34291" marB="34291" anchor="ctr" horzOverflow="overflow"/>
                </a:tc>
              </a:tr>
              <a:tr h="1202634">
                <a:tc>
                  <a:txBody>
                    <a:bodyPr/>
                    <a:lstStyle/>
                    <a:p>
                      <a:pPr marL="469900" marR="0" lvl="0" indent="-469900" algn="ctr" defTabSz="914400" rtl="0" eaLnBrk="1" fontAlgn="b" latinLnBrk="0" hangingPunct="1">
                        <a:lnSpc>
                          <a:spcPct val="100000"/>
                        </a:lnSpc>
                        <a:spcBef>
                          <a:spcPct val="0"/>
                        </a:spcBef>
                        <a:spcAft>
                          <a:spcPct val="0"/>
                        </a:spcAft>
                        <a:buClr>
                          <a:schemeClr val="accent2"/>
                        </a:buClr>
                        <a:buSzTx/>
                        <a:buFont typeface="Wingdings" pitchFamily="2" charset="2"/>
                        <a:buNone/>
                      </a:pPr>
                      <a:r>
                        <a:rPr kumimoji="0" lang="zh-CN" sz="1400" u="none" strike="noStrike" cap="none" normalizeH="0" baseline="0" smtClean="0">
                          <a:ln>
                            <a:noFill/>
                          </a:ln>
                          <a:effectLst/>
                        </a:rPr>
                        <a:t>硅能电池</a:t>
                      </a:r>
                      <a:endParaRPr kumimoji="0" lang="zh-CN" sz="1400" b="1" i="0" u="none" strike="noStrike" cap="none" normalizeH="0" baseline="0" smtClean="0">
                        <a:ln>
                          <a:noFill/>
                        </a:ln>
                        <a:solidFill>
                          <a:schemeClr val="tx1"/>
                        </a:solidFill>
                        <a:effectLst/>
                        <a:latin typeface="Verdana" pitchFamily="34" charset="0"/>
                        <a:ea typeface="仿宋_GB2312" pitchFamily="49" charset="-122"/>
                      </a:endParaRPr>
                    </a:p>
                  </a:txBody>
                  <a:tcPr marT="34291" marB="34291" anchor="ctr" horzOverflow="overflow"/>
                </a:tc>
                <a:tc>
                  <a:txBody>
                    <a:bodyPr/>
                    <a:lstStyle/>
                    <a:p>
                      <a:pPr marL="0" marR="0" lvl="0" indent="0" algn="l" defTabSz="914400" rtl="0" eaLnBrk="1" fontAlgn="b" latinLnBrk="0" hangingPunct="1">
                        <a:lnSpc>
                          <a:spcPct val="100000"/>
                        </a:lnSpc>
                        <a:spcBef>
                          <a:spcPct val="0"/>
                        </a:spcBef>
                        <a:spcAft>
                          <a:spcPct val="0"/>
                        </a:spcAft>
                        <a:buClr>
                          <a:schemeClr val="accent2"/>
                        </a:buClr>
                        <a:buSzTx/>
                        <a:buFont typeface="Wingdings" pitchFamily="2" charset="2"/>
                        <a:buNone/>
                      </a:pPr>
                      <a:r>
                        <a:rPr kumimoji="0" lang="zh-CN" sz="1400" u="none" strike="noStrike" cap="none" normalizeH="0" baseline="0" dirty="0" smtClean="0">
                          <a:ln>
                            <a:noFill/>
                          </a:ln>
                          <a:effectLst/>
                        </a:rPr>
                        <a:t>以有机化合物和多种添加剂制成的凝胶物，硅能电池电解液呈凝胶状态，酸和有机化合物形成有机酸，吸附于凝胶内。参加反应的是有机酸与正负极活性物质。</a:t>
                      </a:r>
                      <a:endParaRPr kumimoji="0" lang="zh-CN" sz="1400" b="1" i="0" u="none" strike="noStrike" cap="none" normalizeH="0" baseline="0" dirty="0" smtClean="0">
                        <a:ln>
                          <a:noFill/>
                        </a:ln>
                        <a:solidFill>
                          <a:schemeClr val="tx1"/>
                        </a:solidFill>
                        <a:effectLst/>
                        <a:latin typeface="Verdana" pitchFamily="34" charset="0"/>
                        <a:ea typeface="仿宋_GB2312" pitchFamily="49" charset="-122"/>
                      </a:endParaRPr>
                    </a:p>
                  </a:txBody>
                  <a:tcPr marT="34291" marB="34291" anchor="ctr" horzOverflow="overflow"/>
                </a:tc>
              </a:tr>
            </a:tbl>
          </a:graphicData>
        </a:graphic>
      </p:graphicFrame>
      <p:sp>
        <p:nvSpPr>
          <p:cNvPr id="9"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8" name="Text Box 2"/>
          <p:cNvSpPr txBox="1">
            <a:spLocks noChangeArrowheads="1"/>
          </p:cNvSpPr>
          <p:nvPr/>
        </p:nvSpPr>
        <p:spPr bwMode="auto">
          <a:xfrm>
            <a:off x="427323" y="675672"/>
            <a:ext cx="315598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技术研发：硅能技术原理</a:t>
            </a:r>
            <a:endParaRPr lang="zh-CN" altLang="en-US" sz="2100" b="1" dirty="0">
              <a:solidFill>
                <a:schemeClr val="tx1">
                  <a:lumMod val="65000"/>
                  <a:lumOff val="35000"/>
                </a:schemeClr>
              </a:solidFill>
              <a:ea typeface="微软雅黑" charset="0"/>
              <a:cs typeface="微软雅黑" charset="0"/>
            </a:endParaRPr>
          </a:p>
        </p:txBody>
      </p:sp>
    </p:spTree>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31" name="Rectangle 3"/>
          <p:cNvSpPr>
            <a:spLocks noGrp="1" noChangeArrowheads="1"/>
          </p:cNvSpPr>
          <p:nvPr>
            <p:ph type="body" sz="half" idx="4294967295"/>
          </p:nvPr>
        </p:nvSpPr>
        <p:spPr>
          <a:xfrm>
            <a:off x="602932" y="1283495"/>
            <a:ext cx="8001000" cy="3328511"/>
          </a:xfrm>
        </p:spPr>
        <p:txBody>
          <a:bodyPr>
            <a:normAutofit/>
          </a:bodyPr>
          <a:lstStyle/>
          <a:p>
            <a:pPr eaLnBrk="1" hangingPunct="1">
              <a:lnSpc>
                <a:spcPct val="150000"/>
              </a:lnSpc>
              <a:buFont typeface="Wingdings" pitchFamily="2" charset="2"/>
              <a:buNone/>
            </a:pPr>
            <a:r>
              <a:rPr lang="zh-CN" altLang="en-US" sz="1400" dirty="0" smtClean="0">
                <a:latin typeface="仿宋_GB2312" pitchFamily="49" charset="-122"/>
                <a:ea typeface="仿宋_GB2312" pitchFamily="49" charset="-122"/>
              </a:rPr>
              <a:t>硅能电池的化学反应原理：</a:t>
            </a:r>
            <a:endParaRPr lang="zh-CN" altLang="en-US" sz="1400" dirty="0" smtClean="0">
              <a:latin typeface="仿宋_GB2312" pitchFamily="49" charset="-122"/>
              <a:ea typeface="仿宋_GB2312" pitchFamily="49" charset="-122"/>
            </a:endParaRPr>
          </a:p>
          <a:p>
            <a:pPr eaLnBrk="1" hangingPunct="1">
              <a:lnSpc>
                <a:spcPct val="150000"/>
              </a:lnSpc>
              <a:buFont typeface="Wingdings" pitchFamily="2" charset="2"/>
              <a:buNone/>
            </a:pPr>
            <a:r>
              <a:rPr lang="zh-CN" altLang="en-US" sz="1400" dirty="0" smtClean="0">
                <a:latin typeface="仿宋_GB2312" pitchFamily="49" charset="-122"/>
                <a:ea typeface="仿宋_GB2312" pitchFamily="49" charset="-122"/>
              </a:rPr>
              <a:t>化学反应方程式：</a:t>
            </a:r>
            <a:endParaRPr lang="zh-CN" altLang="en-US" sz="1400" dirty="0" smtClean="0">
              <a:latin typeface="仿宋_GB2312" pitchFamily="49" charset="-122"/>
              <a:ea typeface="仿宋_GB2312" pitchFamily="49" charset="-122"/>
            </a:endParaRPr>
          </a:p>
          <a:p>
            <a:pPr eaLnBrk="1" hangingPunct="1">
              <a:lnSpc>
                <a:spcPct val="150000"/>
              </a:lnSpc>
              <a:buFont typeface="Wingdings" pitchFamily="2" charset="2"/>
              <a:buNone/>
            </a:pPr>
            <a:endParaRPr lang="zh-CN" altLang="en-US" sz="1400" dirty="0" smtClean="0">
              <a:latin typeface="仿宋_GB2312" pitchFamily="49" charset="-122"/>
              <a:ea typeface="仿宋_GB2312" pitchFamily="49" charset="-122"/>
            </a:endParaRPr>
          </a:p>
          <a:p>
            <a:pPr eaLnBrk="1" hangingPunct="1">
              <a:lnSpc>
                <a:spcPct val="150000"/>
              </a:lnSpc>
              <a:buFont typeface="Wingdings" pitchFamily="2" charset="2"/>
              <a:buNone/>
            </a:pPr>
            <a:endParaRPr lang="zh-CN" altLang="en-US" sz="1400" dirty="0" smtClean="0">
              <a:latin typeface="仿宋_GB2312" pitchFamily="49" charset="-122"/>
              <a:ea typeface="仿宋_GB2312" pitchFamily="49" charset="-122"/>
            </a:endParaRPr>
          </a:p>
          <a:p>
            <a:pPr eaLnBrk="1" hangingPunct="1">
              <a:lnSpc>
                <a:spcPct val="150000"/>
              </a:lnSpc>
              <a:buFont typeface="Wingdings" pitchFamily="2" charset="2"/>
              <a:buNone/>
            </a:pPr>
            <a:endParaRPr lang="zh-CN" altLang="en-US" sz="1400" dirty="0" smtClean="0">
              <a:latin typeface="仿宋_GB2312" pitchFamily="49" charset="-122"/>
              <a:ea typeface="仿宋_GB2312" pitchFamily="49" charset="-122"/>
            </a:endParaRPr>
          </a:p>
          <a:p>
            <a:pPr marL="0" indent="0">
              <a:lnSpc>
                <a:spcPct val="150000"/>
              </a:lnSpc>
              <a:buNone/>
            </a:pPr>
            <a:r>
              <a:rPr lang="zh-CN" altLang="en-US" sz="1400" dirty="0" smtClean="0">
                <a:latin typeface="仿宋_GB2312" pitchFamily="49" charset="-122"/>
                <a:ea typeface="仿宋_GB2312" pitchFamily="49" charset="-122"/>
              </a:rPr>
              <a:t>    硅能电池的电解液，是一种有机硅复合液，主要成分是 </a:t>
            </a:r>
            <a:r>
              <a:rPr lang="zh-CN" altLang="en-US" sz="1400" dirty="0" smtClean="0">
                <a:solidFill>
                  <a:srgbClr val="0000FF"/>
                </a:solidFill>
                <a:latin typeface="楷体" pitchFamily="49" charset="-122"/>
                <a:ea typeface="楷体" pitchFamily="49" charset="-122"/>
              </a:rPr>
              <a:t>H</a:t>
            </a:r>
            <a:r>
              <a:rPr lang="zh-CN" altLang="en-US" sz="1400" baseline="-25000" dirty="0" smtClean="0">
                <a:solidFill>
                  <a:srgbClr val="0000FF"/>
                </a:solidFill>
                <a:latin typeface="楷体" pitchFamily="49" charset="-122"/>
                <a:ea typeface="楷体" pitchFamily="49" charset="-122"/>
              </a:rPr>
              <a:t>2</a:t>
            </a:r>
            <a:r>
              <a:rPr lang="zh-CN" altLang="en-US" sz="1400" dirty="0" smtClean="0">
                <a:solidFill>
                  <a:srgbClr val="0000FF"/>
                </a:solidFill>
                <a:latin typeface="楷体" pitchFamily="49" charset="-122"/>
                <a:ea typeface="楷体" pitchFamily="49" charset="-122"/>
              </a:rPr>
              <a:t>R</a:t>
            </a:r>
            <a:r>
              <a:rPr lang="zh-CN" altLang="en-US" sz="1400" baseline="30000" dirty="0" smtClean="0">
                <a:solidFill>
                  <a:srgbClr val="0000FF"/>
                </a:solidFill>
                <a:latin typeface="楷体" pitchFamily="49" charset="-122"/>
                <a:ea typeface="楷体" pitchFamily="49" charset="-122"/>
              </a:rPr>
              <a:t>2</a:t>
            </a:r>
            <a:r>
              <a:rPr lang="zh-CN" altLang="en-US" sz="1500" baseline="30000" dirty="0" smtClean="0">
                <a:solidFill>
                  <a:srgbClr val="0000FF"/>
                </a:solidFill>
                <a:latin typeface="楷体" pitchFamily="49" charset="-122"/>
                <a:ea typeface="楷体" pitchFamily="49" charset="-122"/>
              </a:rPr>
              <a:t>+</a:t>
            </a:r>
            <a:r>
              <a:rPr lang="zh-CN" altLang="en-US" sz="1400" dirty="0" smtClean="0">
                <a:latin typeface="仿宋_GB2312" pitchFamily="49" charset="-122"/>
                <a:ea typeface="仿宋_GB2312" pitchFamily="49" charset="-122"/>
              </a:rPr>
              <a:t> </a:t>
            </a:r>
            <a:r>
              <a:rPr lang="en-US" altLang="zh-CN" sz="1400" dirty="0" smtClean="0">
                <a:latin typeface="仿宋_GB2312" pitchFamily="49" charset="-122"/>
                <a:ea typeface="仿宋_GB2312" pitchFamily="49" charset="-122"/>
              </a:rPr>
              <a:t>(</a:t>
            </a:r>
            <a:r>
              <a:rPr lang="zh-CN" altLang="en-US" sz="1400" dirty="0" smtClean="0">
                <a:latin typeface="仿宋_GB2312" pitchFamily="49" charset="-122"/>
                <a:ea typeface="仿宋_GB2312" pitchFamily="49" charset="-122"/>
              </a:rPr>
              <a:t>一种有机酸</a:t>
            </a:r>
            <a:r>
              <a:rPr lang="en-US" altLang="zh-CN" sz="1400" dirty="0" smtClean="0">
                <a:latin typeface="仿宋_GB2312" pitchFamily="49" charset="-122"/>
                <a:ea typeface="仿宋_GB2312" pitchFamily="49" charset="-122"/>
              </a:rPr>
              <a:t>)</a:t>
            </a:r>
            <a:r>
              <a:rPr lang="zh-CN" altLang="en-US" sz="1400" dirty="0" smtClean="0">
                <a:latin typeface="仿宋_GB2312" pitchFamily="49" charset="-122"/>
                <a:ea typeface="仿宋_GB2312" pitchFamily="49" charset="-122"/>
              </a:rPr>
              <a:t>，并非普通铅酸蓄电池的 </a:t>
            </a:r>
            <a:r>
              <a:rPr lang="zh-CN" altLang="en-US" sz="1400" dirty="0" smtClean="0">
                <a:solidFill>
                  <a:srgbClr val="0000FF"/>
                </a:solidFill>
                <a:latin typeface="楷体" pitchFamily="49" charset="-122"/>
                <a:ea typeface="楷体" pitchFamily="49" charset="-122"/>
              </a:rPr>
              <a:t>H</a:t>
            </a:r>
            <a:r>
              <a:rPr lang="zh-CN" altLang="en-US" sz="1500" baseline="30000" dirty="0" smtClean="0">
                <a:solidFill>
                  <a:srgbClr val="0000FF"/>
                </a:solidFill>
                <a:latin typeface="楷体" pitchFamily="49" charset="-122"/>
                <a:ea typeface="楷体" pitchFamily="49" charset="-122"/>
              </a:rPr>
              <a:t>+</a:t>
            </a:r>
            <a:r>
              <a:rPr lang="zh-CN" altLang="en-US" sz="1400" dirty="0" smtClean="0">
                <a:latin typeface="仿宋_GB2312" pitchFamily="49" charset="-122"/>
                <a:ea typeface="仿宋_GB2312" pitchFamily="49" charset="-122"/>
              </a:rPr>
              <a:t> ，并且 </a:t>
            </a:r>
            <a:r>
              <a:rPr lang="zh-CN" altLang="en-US" sz="1400" dirty="0" smtClean="0">
                <a:solidFill>
                  <a:srgbClr val="0000FF"/>
                </a:solidFill>
                <a:latin typeface="楷体" pitchFamily="49" charset="-122"/>
                <a:ea typeface="楷体" pitchFamily="49" charset="-122"/>
              </a:rPr>
              <a:t>H</a:t>
            </a:r>
            <a:r>
              <a:rPr lang="zh-CN" altLang="en-US" sz="1400" baseline="-25000" dirty="0" smtClean="0">
                <a:solidFill>
                  <a:srgbClr val="0000FF"/>
                </a:solidFill>
                <a:latin typeface="楷体" pitchFamily="49" charset="-122"/>
                <a:ea typeface="楷体" pitchFamily="49" charset="-122"/>
              </a:rPr>
              <a:t>2</a:t>
            </a:r>
            <a:r>
              <a:rPr lang="zh-CN" altLang="en-US" sz="1400" dirty="0" smtClean="0">
                <a:solidFill>
                  <a:srgbClr val="0000FF"/>
                </a:solidFill>
                <a:latin typeface="楷体" pitchFamily="49" charset="-122"/>
                <a:ea typeface="楷体" pitchFamily="49" charset="-122"/>
              </a:rPr>
              <a:t>R</a:t>
            </a:r>
            <a:r>
              <a:rPr lang="zh-CN" altLang="en-US" sz="1400" baseline="30000" dirty="0" smtClean="0">
                <a:solidFill>
                  <a:srgbClr val="0000FF"/>
                </a:solidFill>
                <a:latin typeface="楷体" pitchFamily="49" charset="-122"/>
                <a:ea typeface="楷体" pitchFamily="49" charset="-122"/>
              </a:rPr>
              <a:t>2+</a:t>
            </a:r>
            <a:r>
              <a:rPr lang="zh-CN" altLang="en-US" sz="1400" dirty="0" smtClean="0">
                <a:solidFill>
                  <a:srgbClr val="0000FF"/>
                </a:solidFill>
                <a:latin typeface="楷体" pitchFamily="49" charset="-122"/>
                <a:ea typeface="楷体" pitchFamily="49" charset="-122"/>
                <a:sym typeface="宋体" pitchFamily="2" charset="-122"/>
              </a:rPr>
              <a:t>·</a:t>
            </a:r>
            <a:r>
              <a:rPr lang="zh-CN" altLang="en-US" sz="1400" dirty="0" smtClean="0">
                <a:solidFill>
                  <a:srgbClr val="0000FF"/>
                </a:solidFill>
                <a:latin typeface="楷体" pitchFamily="49" charset="-122"/>
                <a:ea typeface="楷体" pitchFamily="49" charset="-122"/>
              </a:rPr>
              <a:t>SO</a:t>
            </a:r>
            <a:r>
              <a:rPr lang="zh-CN" altLang="en-US" sz="1400" baseline="-25000" dirty="0" smtClean="0">
                <a:solidFill>
                  <a:srgbClr val="0000FF"/>
                </a:solidFill>
                <a:latin typeface="楷体" pitchFamily="49" charset="-122"/>
                <a:ea typeface="楷体" pitchFamily="49" charset="-122"/>
              </a:rPr>
              <a:t>4</a:t>
            </a:r>
            <a:r>
              <a:rPr lang="zh-CN" altLang="en-US" sz="1400" baseline="30000" dirty="0" smtClean="0">
                <a:solidFill>
                  <a:srgbClr val="0000FF"/>
                </a:solidFill>
                <a:latin typeface="楷体" pitchFamily="49" charset="-122"/>
                <a:ea typeface="楷体" pitchFamily="49" charset="-122"/>
              </a:rPr>
              <a:t>2-</a:t>
            </a:r>
            <a:r>
              <a:rPr lang="zh-CN" altLang="en-US" sz="1400" dirty="0" smtClean="0">
                <a:latin typeface="仿宋_GB2312" pitchFamily="49" charset="-122"/>
                <a:ea typeface="仿宋_GB2312" pitchFamily="49" charset="-122"/>
              </a:rPr>
              <a:t> 在溶液中呈弱酸性，显著的降低了板栅的腐蚀和自放电，有效的延长了电池的使用寿命，极大的改善了电池的自放电性能。 </a:t>
            </a:r>
            <a:endParaRPr lang="zh-CN" altLang="en-US" sz="1400" dirty="0" smtClean="0">
              <a:latin typeface="仿宋_GB2312" pitchFamily="49" charset="-122"/>
              <a:ea typeface="仿宋_GB2312" pitchFamily="49" charset="-122"/>
            </a:endParaRPr>
          </a:p>
        </p:txBody>
      </p:sp>
      <p:pic>
        <p:nvPicPr>
          <p:cNvPr id="22532" name="Picture 10" descr="2KYX8_C2JNL$[R]E2$A8@$A"/>
          <p:cNvPicPr>
            <a:picLocks noChangeAspect="1" noChangeArrowheads="1"/>
          </p:cNvPicPr>
          <p:nvPr/>
        </p:nvPicPr>
        <p:blipFill>
          <a:blip r:embed="rId1"/>
          <a:srcRect/>
          <a:stretch>
            <a:fillRect/>
          </a:stretch>
        </p:blipFill>
        <p:spPr bwMode="auto">
          <a:xfrm>
            <a:off x="1303020" y="2014539"/>
            <a:ext cx="6553200" cy="1216819"/>
          </a:xfrm>
          <a:prstGeom prst="rect">
            <a:avLst/>
          </a:prstGeom>
          <a:noFill/>
          <a:ln w="9525">
            <a:noFill/>
            <a:miter lim="800000"/>
            <a:headEnd/>
            <a:tailEnd/>
          </a:ln>
        </p:spPr>
      </p:pic>
      <p:sp>
        <p:nvSpPr>
          <p:cNvPr id="11"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9" name="Text Box 2"/>
          <p:cNvSpPr txBox="1">
            <a:spLocks noChangeArrowheads="1"/>
          </p:cNvSpPr>
          <p:nvPr/>
        </p:nvSpPr>
        <p:spPr bwMode="auto">
          <a:xfrm>
            <a:off x="427323" y="675672"/>
            <a:ext cx="315598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技术研发：硅能技术原理</a:t>
            </a:r>
            <a:endParaRPr lang="zh-CN" altLang="en-US" sz="2100" b="1" dirty="0">
              <a:solidFill>
                <a:schemeClr val="tx1">
                  <a:lumMod val="65000"/>
                  <a:lumOff val="35000"/>
                </a:schemeClr>
              </a:solidFill>
              <a:ea typeface="微软雅黑" charset="0"/>
              <a:cs typeface="微软雅黑" charset="0"/>
            </a:endParaRPr>
          </a:p>
        </p:txBody>
      </p:sp>
    </p:spTree>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Content Placeholder 2"/>
          <p:cNvSpPr>
            <a:spLocks noGrp="1"/>
          </p:cNvSpPr>
          <p:nvPr>
            <p:ph idx="1"/>
          </p:nvPr>
        </p:nvSpPr>
        <p:spPr>
          <a:xfrm>
            <a:off x="560389" y="1377315"/>
            <a:ext cx="8023225" cy="2977515"/>
          </a:xfrm>
        </p:spPr>
        <p:txBody>
          <a:bodyPr>
            <a:normAutofit/>
          </a:bodyPr>
          <a:lstStyle/>
          <a:p>
            <a:pPr marL="0" indent="0">
              <a:lnSpc>
                <a:spcPct val="150000"/>
              </a:lnSpc>
              <a:buNone/>
            </a:pPr>
            <a:r>
              <a:rPr lang="zh-TW" altLang="en-US" sz="1400" dirty="0" smtClean="0">
                <a:latin typeface="仿宋_GB2312" pitchFamily="49" charset="-122"/>
                <a:ea typeface="仿宋_GB2312" pitchFamily="49" charset="-122"/>
              </a:rPr>
              <a:t>    硅能电解质是采用超微颗粒复合硅盐，与稀</a:t>
            </a:r>
            <a:r>
              <a:rPr lang="en-US" altLang="zh-TW" sz="1400" dirty="0" smtClean="0">
                <a:latin typeface="仿宋_GB2312" pitchFamily="49" charset="-122"/>
                <a:ea typeface="仿宋_GB2312" pitchFamily="49" charset="-122"/>
              </a:rPr>
              <a:t>H</a:t>
            </a:r>
            <a:r>
              <a:rPr lang="en-US" altLang="zh-TW" sz="1400" baseline="-25000" dirty="0" smtClean="0">
                <a:latin typeface="仿宋_GB2312" pitchFamily="49" charset="-122"/>
                <a:ea typeface="仿宋_GB2312" pitchFamily="49" charset="-122"/>
              </a:rPr>
              <a:t>2</a:t>
            </a:r>
            <a:r>
              <a:rPr lang="en-US" altLang="zh-TW" sz="1400" dirty="0" smtClean="0">
                <a:latin typeface="仿宋_GB2312" pitchFamily="49" charset="-122"/>
                <a:ea typeface="仿宋_GB2312" pitchFamily="49" charset="-122"/>
              </a:rPr>
              <a:t>SO</a:t>
            </a:r>
            <a:r>
              <a:rPr lang="en-US" altLang="zh-TW" sz="1400" baseline="-25000" dirty="0" smtClean="0">
                <a:latin typeface="仿宋_GB2312" pitchFamily="49" charset="-122"/>
                <a:ea typeface="仿宋_GB2312" pitchFamily="49" charset="-122"/>
              </a:rPr>
              <a:t>4</a:t>
            </a:r>
            <a:r>
              <a:rPr lang="zh-TW" altLang="en-US" sz="1400" dirty="0" smtClean="0">
                <a:latin typeface="仿宋_GB2312" pitchFamily="49" charset="-122"/>
                <a:ea typeface="仿宋_GB2312" pitchFamily="49" charset="-122"/>
              </a:rPr>
              <a:t>和去离子水复合而成的一种新型表面凝胶产物。此种电解质利用</a:t>
            </a:r>
            <a:r>
              <a:rPr lang="en-US" altLang="zh-TW" sz="1400" dirty="0" smtClean="0">
                <a:latin typeface="仿宋_GB2312" pitchFamily="49" charset="-122"/>
                <a:ea typeface="仿宋_GB2312" pitchFamily="49" charset="-122"/>
              </a:rPr>
              <a:t>Si</a:t>
            </a:r>
            <a:r>
              <a:rPr lang="zh-TW" altLang="en-US" sz="1400" dirty="0" smtClean="0">
                <a:latin typeface="仿宋_GB2312" pitchFamily="49" charset="-122"/>
                <a:ea typeface="仿宋_GB2312" pitchFamily="49" charset="-122"/>
              </a:rPr>
              <a:t>元素较强的电负性，使电解质中的稀</a:t>
            </a:r>
            <a:r>
              <a:rPr lang="en-US" altLang="zh-TW" sz="1400" dirty="0" smtClean="0">
                <a:latin typeface="仿宋_GB2312" pitchFamily="49" charset="-122"/>
                <a:ea typeface="仿宋_GB2312" pitchFamily="49" charset="-122"/>
              </a:rPr>
              <a:t>H</a:t>
            </a:r>
            <a:r>
              <a:rPr lang="en-US" altLang="zh-TW" sz="1400" baseline="-25000" dirty="0" smtClean="0">
                <a:latin typeface="仿宋_GB2312" pitchFamily="49" charset="-122"/>
                <a:ea typeface="仿宋_GB2312" pitchFamily="49" charset="-122"/>
              </a:rPr>
              <a:t>2</a:t>
            </a:r>
            <a:r>
              <a:rPr lang="en-US" altLang="zh-TW" sz="1400" dirty="0" smtClean="0">
                <a:latin typeface="仿宋_GB2312" pitchFamily="49" charset="-122"/>
                <a:ea typeface="仿宋_GB2312" pitchFamily="49" charset="-122"/>
              </a:rPr>
              <a:t>SO</a:t>
            </a:r>
            <a:r>
              <a:rPr lang="en-US" altLang="zh-TW" sz="1400" baseline="-25000" dirty="0" smtClean="0">
                <a:latin typeface="仿宋_GB2312" pitchFamily="49" charset="-122"/>
                <a:ea typeface="仿宋_GB2312" pitchFamily="49" charset="-122"/>
              </a:rPr>
              <a:t>4</a:t>
            </a:r>
            <a:r>
              <a:rPr lang="zh-TW" altLang="en-US" sz="1400" dirty="0" smtClean="0">
                <a:latin typeface="仿宋_GB2312" pitchFamily="49" charset="-122"/>
                <a:ea typeface="仿宋_GB2312" pitchFamily="49" charset="-122"/>
              </a:rPr>
              <a:t>电离后所产生的</a:t>
            </a:r>
            <a:r>
              <a:rPr lang="en-US" altLang="zh-TW" sz="1400" dirty="0" smtClean="0">
                <a:latin typeface="仿宋_GB2312" pitchFamily="49" charset="-122"/>
                <a:ea typeface="仿宋_GB2312" pitchFamily="49" charset="-122"/>
              </a:rPr>
              <a:t>H</a:t>
            </a:r>
            <a:r>
              <a:rPr lang="en-US" altLang="zh-TW" sz="1400" baseline="30000" dirty="0" smtClean="0">
                <a:latin typeface="仿宋_GB2312" pitchFamily="49" charset="-122"/>
                <a:ea typeface="仿宋_GB2312" pitchFamily="49" charset="-122"/>
              </a:rPr>
              <a:t>+</a:t>
            </a:r>
            <a:r>
              <a:rPr lang="zh-TW" altLang="en-US" sz="1400" dirty="0" smtClean="0">
                <a:latin typeface="仿宋_GB2312" pitchFamily="49" charset="-122"/>
                <a:ea typeface="仿宋_GB2312" pitchFamily="49" charset="-122"/>
              </a:rPr>
              <a:t>离子与溶液中已形成的</a:t>
            </a:r>
            <a:r>
              <a:rPr lang="en-US" altLang="zh-TW" sz="1400" dirty="0" smtClean="0">
                <a:latin typeface="仿宋_GB2312" pitchFamily="49" charset="-122"/>
                <a:ea typeface="仿宋_GB2312" pitchFamily="49" charset="-122"/>
              </a:rPr>
              <a:t>R</a:t>
            </a:r>
            <a:r>
              <a:rPr lang="en-US" altLang="zh-CN" sz="1400" dirty="0" smtClean="0">
                <a:latin typeface="仿宋_GB2312" pitchFamily="49" charset="-122"/>
                <a:ea typeface="仿宋_GB2312" pitchFamily="49" charset="-122"/>
              </a:rPr>
              <a:t>-</a:t>
            </a:r>
            <a:r>
              <a:rPr lang="en-US" altLang="zh-TW" sz="1400" dirty="0" err="1" smtClean="0">
                <a:latin typeface="仿宋_GB2312" pitchFamily="49" charset="-122"/>
                <a:ea typeface="仿宋_GB2312" pitchFamily="49" charset="-122"/>
              </a:rPr>
              <a:t>SiOH</a:t>
            </a:r>
            <a:r>
              <a:rPr lang="zh-TW" altLang="en-US" sz="1400" dirty="0" smtClean="0">
                <a:latin typeface="仿宋_GB2312" pitchFamily="49" charset="-122"/>
                <a:ea typeface="仿宋_GB2312" pitchFamily="49" charset="-122"/>
              </a:rPr>
              <a:t>网络分子基因结合</a:t>
            </a:r>
            <a:r>
              <a:rPr lang="en-US" altLang="zh-TW" sz="1400" dirty="0" smtClean="0">
                <a:latin typeface="仿宋_GB2312" pitchFamily="49" charset="-122"/>
                <a:ea typeface="仿宋_GB2312" pitchFamily="49" charset="-122"/>
              </a:rPr>
              <a:t>R</a:t>
            </a:r>
            <a:r>
              <a:rPr lang="en-US" altLang="zh-CN" sz="1400" dirty="0" smtClean="0">
                <a:latin typeface="仿宋_GB2312" pitchFamily="49" charset="-122"/>
                <a:ea typeface="仿宋_GB2312" pitchFamily="49" charset="-122"/>
              </a:rPr>
              <a:t>-</a:t>
            </a:r>
            <a:r>
              <a:rPr lang="en-US" altLang="zh-TW" sz="1400" dirty="0" err="1" smtClean="0">
                <a:latin typeface="仿宋_GB2312" pitchFamily="49" charset="-122"/>
                <a:ea typeface="仿宋_GB2312" pitchFamily="49" charset="-122"/>
              </a:rPr>
              <a:t>SiOH</a:t>
            </a:r>
            <a:r>
              <a:rPr lang="en-US" altLang="zh-TW" sz="1400" dirty="0" smtClean="0">
                <a:latin typeface="仿宋_GB2312" pitchFamily="49" charset="-122"/>
                <a:ea typeface="仿宋_GB2312" pitchFamily="49" charset="-122"/>
              </a:rPr>
              <a:t> + H</a:t>
            </a:r>
            <a:r>
              <a:rPr lang="en-US" altLang="zh-TW" sz="1400" baseline="30000" dirty="0" smtClean="0">
                <a:latin typeface="仿宋_GB2312" pitchFamily="49" charset="-122"/>
                <a:ea typeface="仿宋_GB2312" pitchFamily="49" charset="-122"/>
              </a:rPr>
              <a:t>+ </a:t>
            </a:r>
            <a:r>
              <a:rPr lang="en-US" altLang="zh-TW" sz="1400" dirty="0" smtClean="0">
                <a:latin typeface="仿宋_GB2312" pitchFamily="49" charset="-122"/>
                <a:ea typeface="仿宋_GB2312" pitchFamily="49" charset="-122"/>
              </a:rPr>
              <a:t>= R-SiOH</a:t>
            </a:r>
            <a:r>
              <a:rPr lang="en-US" altLang="zh-TW" sz="1400" baseline="-25000" dirty="0" smtClean="0">
                <a:latin typeface="仿宋_GB2312" pitchFamily="49" charset="-122"/>
                <a:ea typeface="仿宋_GB2312" pitchFamily="49" charset="-122"/>
              </a:rPr>
              <a:t>2</a:t>
            </a:r>
            <a:r>
              <a:rPr lang="en-US" altLang="zh-TW" sz="1400" baseline="30000" dirty="0" smtClean="0">
                <a:latin typeface="仿宋_GB2312" pitchFamily="49" charset="-122"/>
                <a:ea typeface="仿宋_GB2312" pitchFamily="49" charset="-122"/>
              </a:rPr>
              <a:t>+</a:t>
            </a:r>
            <a:r>
              <a:rPr lang="zh-TW" altLang="en-US" sz="1400" dirty="0" smtClean="0">
                <a:latin typeface="仿宋_GB2312" pitchFamily="49" charset="-122"/>
                <a:ea typeface="仿宋_GB2312" pitchFamily="49" charset="-122"/>
              </a:rPr>
              <a:t> 形成</a:t>
            </a:r>
            <a:r>
              <a:rPr lang="zh-CN" altLang="en-US" sz="1400" dirty="0" smtClean="0">
                <a:latin typeface="仿宋_GB2312" pitchFamily="49" charset="-122"/>
                <a:ea typeface="仿宋_GB2312" pitchFamily="49" charset="-122"/>
              </a:rPr>
              <a:t>有机</a:t>
            </a:r>
            <a:r>
              <a:rPr lang="zh-TW" altLang="en-US" sz="1400" dirty="0" smtClean="0">
                <a:latin typeface="仿宋_GB2312" pitchFamily="49" charset="-122"/>
                <a:ea typeface="仿宋_GB2312" pitchFamily="49" charset="-122"/>
              </a:rPr>
              <a:t>硅溶性电解质从而极大地降低了电解质的酸性，使得蓄电池内部的电极材料避免了硫酸强酸性的腐蚀，并降低了电解质的析</a:t>
            </a:r>
            <a:r>
              <a:rPr lang="en-US" altLang="zh-TW" sz="1400" dirty="0" smtClean="0">
                <a:latin typeface="仿宋_GB2312" pitchFamily="49" charset="-122"/>
                <a:ea typeface="仿宋_GB2312" pitchFamily="49" charset="-122"/>
              </a:rPr>
              <a:t>H</a:t>
            </a:r>
            <a:r>
              <a:rPr lang="en-US" altLang="zh-TW" sz="1400" baseline="-25000" dirty="0" smtClean="0">
                <a:latin typeface="仿宋_GB2312" pitchFamily="49" charset="-122"/>
                <a:ea typeface="仿宋_GB2312" pitchFamily="49" charset="-122"/>
              </a:rPr>
              <a:t>2</a:t>
            </a:r>
            <a:r>
              <a:rPr lang="zh-TW" altLang="en-US" sz="1400" dirty="0" smtClean="0">
                <a:latin typeface="仿宋_GB2312" pitchFamily="49" charset="-122"/>
                <a:ea typeface="仿宋_GB2312" pitchFamily="49" charset="-122"/>
              </a:rPr>
              <a:t>量。由于硅能电解质中的</a:t>
            </a:r>
            <a:r>
              <a:rPr lang="en-US" altLang="zh-TW" sz="1400" dirty="0" smtClean="0">
                <a:latin typeface="仿宋_GB2312" pitchFamily="49" charset="-122"/>
                <a:ea typeface="仿宋_GB2312" pitchFamily="49" charset="-122"/>
              </a:rPr>
              <a:t>R-Si</a:t>
            </a:r>
            <a:r>
              <a:rPr lang="zh-TW" altLang="en-US" sz="1400" dirty="0" smtClean="0">
                <a:latin typeface="仿宋_GB2312" pitchFamily="49" charset="-122"/>
                <a:ea typeface="仿宋_GB2312" pitchFamily="49" charset="-122"/>
              </a:rPr>
              <a:t>元素与</a:t>
            </a:r>
            <a:r>
              <a:rPr lang="en-US" altLang="zh-TW" sz="1400" dirty="0" smtClean="0">
                <a:latin typeface="仿宋_GB2312" pitchFamily="49" charset="-122"/>
                <a:ea typeface="仿宋_GB2312" pitchFamily="49" charset="-122"/>
              </a:rPr>
              <a:t>H</a:t>
            </a:r>
            <a:r>
              <a:rPr lang="en-US" altLang="zh-TW" sz="1400" baseline="-25000" dirty="0" smtClean="0">
                <a:latin typeface="仿宋_GB2312" pitchFamily="49" charset="-122"/>
                <a:ea typeface="仿宋_GB2312" pitchFamily="49" charset="-122"/>
              </a:rPr>
              <a:t>2</a:t>
            </a:r>
            <a:r>
              <a:rPr lang="en-US" altLang="zh-TW" sz="1400" dirty="0" smtClean="0">
                <a:latin typeface="仿宋_GB2312" pitchFamily="49" charset="-122"/>
                <a:ea typeface="仿宋_GB2312" pitchFamily="49" charset="-122"/>
              </a:rPr>
              <a:t>O</a:t>
            </a:r>
            <a:r>
              <a:rPr lang="zh-TW" altLang="en-US" sz="1400" dirty="0" smtClean="0">
                <a:latin typeface="仿宋_GB2312" pitchFamily="49" charset="-122"/>
                <a:ea typeface="仿宋_GB2312" pitchFamily="49" charset="-122"/>
              </a:rPr>
              <a:t>分子形成了硅溶性大网络分子基团，使得电解质的冰点得到了大大的降低，从而使硅能蓄电池获得了优越的超低温充放电特性，保证了硅能</a:t>
            </a:r>
            <a:r>
              <a:rPr lang="zh-CN" altLang="en-US" sz="1400" dirty="0" smtClean="0">
                <a:latin typeface="仿宋_GB2312" pitchFamily="49" charset="-122"/>
                <a:ea typeface="仿宋_GB2312" pitchFamily="49" charset="-122"/>
              </a:rPr>
              <a:t>蓄</a:t>
            </a:r>
            <a:r>
              <a:rPr lang="zh-TW" altLang="en-US" sz="1400" dirty="0" smtClean="0">
                <a:latin typeface="仿宋_GB2312" pitchFamily="49" charset="-122"/>
                <a:ea typeface="仿宋_GB2312" pitchFamily="49" charset="-122"/>
              </a:rPr>
              <a:t>电池在</a:t>
            </a:r>
            <a:r>
              <a:rPr lang="en-US" altLang="zh-TW" sz="1400" dirty="0" smtClean="0">
                <a:latin typeface="仿宋_GB2312" pitchFamily="49" charset="-122"/>
                <a:ea typeface="仿宋_GB2312" pitchFamily="49" charset="-122"/>
              </a:rPr>
              <a:t>-40℃</a:t>
            </a:r>
            <a:r>
              <a:rPr lang="zh-TW" altLang="en-US" sz="1400" dirty="0" smtClean="0">
                <a:latin typeface="仿宋_GB2312" pitchFamily="49" charset="-122"/>
                <a:ea typeface="仿宋_GB2312" pitchFamily="49" charset="-122"/>
              </a:rPr>
              <a:t>的条件下，</a:t>
            </a:r>
            <a:r>
              <a:rPr lang="en-US" altLang="zh-TW" sz="1400" dirty="0" smtClean="0">
                <a:latin typeface="仿宋_GB2312" pitchFamily="49" charset="-122"/>
                <a:ea typeface="仿宋_GB2312" pitchFamily="49" charset="-122"/>
              </a:rPr>
              <a:t>10hr</a:t>
            </a:r>
            <a:r>
              <a:rPr lang="zh-TW" altLang="en-US" sz="1400" dirty="0" smtClean="0">
                <a:latin typeface="仿宋_GB2312" pitchFamily="49" charset="-122"/>
                <a:ea typeface="仿宋_GB2312" pitchFamily="49" charset="-122"/>
              </a:rPr>
              <a:t>容量仍可保持在</a:t>
            </a:r>
            <a:r>
              <a:rPr lang="en-US" altLang="zh-TW" sz="1400" dirty="0" smtClean="0">
                <a:latin typeface="仿宋_GB2312" pitchFamily="49" charset="-122"/>
                <a:ea typeface="仿宋_GB2312" pitchFamily="49" charset="-122"/>
              </a:rPr>
              <a:t>40%</a:t>
            </a:r>
            <a:r>
              <a:rPr lang="zh-TW" altLang="en-US" sz="1400" dirty="0" smtClean="0">
                <a:latin typeface="仿宋_GB2312" pitchFamily="49" charset="-122"/>
                <a:ea typeface="仿宋_GB2312" pitchFamily="49" charset="-122"/>
              </a:rPr>
              <a:t>以上，电池充放电循环使用寿命达到</a:t>
            </a:r>
            <a:r>
              <a:rPr lang="en-US" altLang="zh-TW" sz="1400" dirty="0" smtClean="0">
                <a:latin typeface="仿宋_GB2312" pitchFamily="49" charset="-122"/>
                <a:ea typeface="仿宋_GB2312" pitchFamily="49" charset="-122"/>
              </a:rPr>
              <a:t>1200</a:t>
            </a:r>
            <a:r>
              <a:rPr lang="zh-TW" altLang="en-US" sz="1400" dirty="0" smtClean="0">
                <a:latin typeface="仿宋_GB2312" pitchFamily="49" charset="-122"/>
                <a:ea typeface="仿宋_GB2312" pitchFamily="49" charset="-122"/>
              </a:rPr>
              <a:t>次以上。</a:t>
            </a:r>
            <a:endParaRPr lang="zh-CN" altLang="en-US" sz="1400" dirty="0" smtClean="0">
              <a:latin typeface="仿宋_GB2312" pitchFamily="49" charset="-122"/>
              <a:ea typeface="仿宋_GB2312" pitchFamily="49" charset="-122"/>
            </a:endParaRPr>
          </a:p>
        </p:txBody>
      </p:sp>
      <p:sp>
        <p:nvSpPr>
          <p:cNvPr id="5"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8" name="Text Box 2"/>
          <p:cNvSpPr txBox="1">
            <a:spLocks noChangeArrowheads="1"/>
          </p:cNvSpPr>
          <p:nvPr/>
        </p:nvSpPr>
        <p:spPr bwMode="auto">
          <a:xfrm>
            <a:off x="427323" y="675672"/>
            <a:ext cx="315598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技术研发：硅能技术原理</a:t>
            </a:r>
            <a:endParaRPr lang="zh-CN" altLang="en-US" sz="2100" b="1" dirty="0">
              <a:solidFill>
                <a:schemeClr val="tx1">
                  <a:lumMod val="65000"/>
                  <a:lumOff val="35000"/>
                </a:schemeClr>
              </a:solidFill>
              <a:ea typeface="微软雅黑" charset="0"/>
              <a:cs typeface="微软雅黑" charset="0"/>
            </a:endParaRPr>
          </a:p>
        </p:txBody>
      </p:sp>
    </p:spTree>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6" name="Text Box 2"/>
          <p:cNvSpPr txBox="1">
            <a:spLocks noChangeArrowheads="1"/>
          </p:cNvSpPr>
          <p:nvPr/>
        </p:nvSpPr>
        <p:spPr bwMode="auto">
          <a:xfrm>
            <a:off x="427323" y="675672"/>
            <a:ext cx="315598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技术研发：硅能技术原理</a:t>
            </a:r>
            <a:endParaRPr lang="zh-CN" altLang="en-US" sz="2100" b="1" dirty="0">
              <a:solidFill>
                <a:schemeClr val="tx1">
                  <a:lumMod val="65000"/>
                  <a:lumOff val="35000"/>
                </a:schemeClr>
              </a:solidFill>
              <a:ea typeface="微软雅黑" charset="0"/>
              <a:cs typeface="微软雅黑" charset="0"/>
            </a:endParaRPr>
          </a:p>
        </p:txBody>
      </p:sp>
      <p:pic>
        <p:nvPicPr>
          <p:cNvPr id="8" name="图片 7" descr="…中的位图图形1.jpg"/>
          <p:cNvPicPr>
            <a:picLocks noChangeAspect="1"/>
          </p:cNvPicPr>
          <p:nvPr/>
        </p:nvPicPr>
        <p:blipFill>
          <a:blip r:embed="rId1"/>
          <a:stretch>
            <a:fillRect/>
          </a:stretch>
        </p:blipFill>
        <p:spPr>
          <a:xfrm>
            <a:off x="423010" y="1455387"/>
            <a:ext cx="8357616" cy="3127248"/>
          </a:xfrm>
          <a:prstGeom prst="rect">
            <a:avLst/>
          </a:prstGeom>
        </p:spPr>
      </p:pic>
    </p:spTree>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6" name="Text Box 2"/>
          <p:cNvSpPr txBox="1">
            <a:spLocks noChangeArrowheads="1"/>
          </p:cNvSpPr>
          <p:nvPr/>
        </p:nvSpPr>
        <p:spPr bwMode="auto">
          <a:xfrm>
            <a:off x="427323" y="675672"/>
            <a:ext cx="315598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技术研发：硅能技术原理</a:t>
            </a:r>
            <a:endParaRPr lang="zh-CN" altLang="en-US" sz="2100" b="1" dirty="0">
              <a:solidFill>
                <a:schemeClr val="tx1">
                  <a:lumMod val="65000"/>
                  <a:lumOff val="35000"/>
                </a:schemeClr>
              </a:solidFill>
              <a:ea typeface="微软雅黑" charset="0"/>
              <a:cs typeface="微软雅黑" charset="0"/>
            </a:endParaRPr>
          </a:p>
        </p:txBody>
      </p:sp>
      <p:pic>
        <p:nvPicPr>
          <p:cNvPr id="7" name="Content Placeholder 3" descr="20110617_101909.jpg"/>
          <p:cNvPicPr>
            <a:picLocks noGrp="1" noChangeAspect="1"/>
          </p:cNvPicPr>
          <p:nvPr>
            <p:ph sz="half" idx="4294967295"/>
          </p:nvPr>
        </p:nvPicPr>
        <p:blipFill>
          <a:blip r:embed="rId1"/>
          <a:srcRect l="20951" t="10759" r="21124" b="12229"/>
          <a:stretch>
            <a:fillRect/>
          </a:stretch>
        </p:blipFill>
        <p:spPr>
          <a:xfrm>
            <a:off x="2348865" y="1343025"/>
            <a:ext cx="4466273" cy="3294698"/>
          </a:xfrm>
          <a:prstGeom prst="rect">
            <a:avLst/>
          </a:prstGeom>
        </p:spPr>
      </p:pic>
    </p:spTree>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6" name="Text Box 2"/>
          <p:cNvSpPr txBox="1">
            <a:spLocks noChangeArrowheads="1"/>
          </p:cNvSpPr>
          <p:nvPr/>
        </p:nvSpPr>
        <p:spPr bwMode="auto">
          <a:xfrm>
            <a:off x="427323" y="675672"/>
            <a:ext cx="315598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技术研发：硅能技术原理</a:t>
            </a:r>
            <a:endParaRPr lang="zh-CN" altLang="en-US" sz="2100" b="1" dirty="0">
              <a:solidFill>
                <a:schemeClr val="tx1">
                  <a:lumMod val="65000"/>
                  <a:lumOff val="35000"/>
                </a:schemeClr>
              </a:solidFill>
              <a:ea typeface="微软雅黑" charset="0"/>
              <a:cs typeface="微软雅黑" charset="0"/>
            </a:endParaRPr>
          </a:p>
        </p:txBody>
      </p:sp>
      <p:pic>
        <p:nvPicPr>
          <p:cNvPr id="8" name="Content Placeholder 3" descr="20110617_101942.jpg"/>
          <p:cNvPicPr>
            <a:picLocks noGrp="1" noChangeAspect="1"/>
          </p:cNvPicPr>
          <p:nvPr>
            <p:ph sz="half" idx="4294967295"/>
          </p:nvPr>
        </p:nvPicPr>
        <p:blipFill>
          <a:blip r:embed="rId1"/>
          <a:srcRect l="20811" t="10759" r="20704" b="12535"/>
          <a:stretch>
            <a:fillRect/>
          </a:stretch>
        </p:blipFill>
        <p:spPr>
          <a:xfrm>
            <a:off x="2211705" y="1317307"/>
            <a:ext cx="4697730" cy="3311843"/>
          </a:xfrm>
          <a:prstGeom prst="rect">
            <a:avLst/>
          </a:prstGeom>
        </p:spPr>
      </p:pic>
    </p:spTree>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6" name="Text Box 2"/>
          <p:cNvSpPr txBox="1">
            <a:spLocks noChangeArrowheads="1"/>
          </p:cNvSpPr>
          <p:nvPr/>
        </p:nvSpPr>
        <p:spPr bwMode="auto">
          <a:xfrm>
            <a:off x="427323" y="675672"/>
            <a:ext cx="453068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技术研发：硅能技术特点</a:t>
            </a:r>
            <a:endParaRPr lang="zh-CN" altLang="en-US" sz="2100" b="1" dirty="0">
              <a:solidFill>
                <a:schemeClr val="tx1">
                  <a:lumMod val="65000"/>
                  <a:lumOff val="35000"/>
                </a:schemeClr>
              </a:solidFill>
              <a:ea typeface="微软雅黑" charset="0"/>
              <a:cs typeface="微软雅黑" charset="0"/>
            </a:endParaRPr>
          </a:p>
        </p:txBody>
      </p:sp>
      <p:sp>
        <p:nvSpPr>
          <p:cNvPr id="7" name="Rectangle 3"/>
          <p:cNvSpPr txBox="1">
            <a:spLocks noChangeArrowheads="1"/>
          </p:cNvSpPr>
          <p:nvPr/>
        </p:nvSpPr>
        <p:spPr>
          <a:xfrm>
            <a:off x="547687" y="1357312"/>
            <a:ext cx="8001000" cy="3200400"/>
          </a:xfrm>
          <a:prstGeom prst="rect">
            <a:avLst/>
          </a:prstGeom>
        </p:spPr>
        <p:txBody>
          <a:bodyPr vert="horz" lIns="68580" tIns="34290" rIns="68580" bIns="34290" rtlCol="0">
            <a:normAutofit fontScale="85000" lnSpcReduction="10000"/>
          </a:bodyPr>
          <a:lstStyle/>
          <a:p>
            <a:pPr marL="171450" indent="-171450">
              <a:lnSpc>
                <a:spcPct val="150000"/>
              </a:lnSpc>
              <a:spcBef>
                <a:spcPts val="750"/>
              </a:spcBef>
            </a:pPr>
            <a:r>
              <a:rPr lang="zh-CN" altLang="en-US" b="1" dirty="0" smtClean="0">
                <a:solidFill>
                  <a:srgbClr val="00B050"/>
                </a:solidFill>
                <a:latin typeface="+mn-ea"/>
                <a:cs typeface="微软雅黑"/>
              </a:rPr>
              <a:t>硅能电池特点之一：</a:t>
            </a:r>
            <a:r>
              <a:rPr lang="zh-CN" altLang="en-US" b="1" dirty="0" smtClean="0">
                <a:solidFill>
                  <a:srgbClr val="00B050"/>
                </a:solidFill>
                <a:latin typeface="+mn-ea"/>
              </a:rPr>
              <a:t>环保性</a:t>
            </a:r>
            <a:endParaRPr lang="zh-CN" altLang="en-US" b="1" dirty="0" smtClean="0">
              <a:solidFill>
                <a:srgbClr val="00B050"/>
              </a:solidFill>
              <a:latin typeface="+mn-ea"/>
            </a:endParaRPr>
          </a:p>
          <a:p>
            <a:pPr defTabSz="685800" fontAlgn="auto">
              <a:lnSpc>
                <a:spcPct val="150000"/>
              </a:lnSpc>
              <a:spcBef>
                <a:spcPts val="750"/>
              </a:spcBef>
              <a:spcAft>
                <a:spcPts val="0"/>
              </a:spcAft>
              <a:defRPr/>
            </a:pPr>
            <a:r>
              <a:rPr lang="zh-CN" altLang="en-US" dirty="0" smtClean="0">
                <a:latin typeface="仿宋_GB2312" pitchFamily="49" charset="-122"/>
                <a:ea typeface="仿宋_GB2312" pitchFamily="49" charset="-122"/>
              </a:rPr>
              <a:t>    硅能电池属新型环保电池，电池在使用过程中无任何危害，电池在破坏后，不会泄露对环境带来危害的物质。</a:t>
            </a:r>
            <a:endParaRPr lang="en-US" altLang="zh-CN" dirty="0" smtClean="0">
              <a:latin typeface="仿宋_GB2312" pitchFamily="49" charset="-122"/>
              <a:ea typeface="仿宋_GB2312" pitchFamily="49" charset="-122"/>
            </a:endParaRPr>
          </a:p>
          <a:p>
            <a:pPr defTabSz="685800" fontAlgn="auto">
              <a:lnSpc>
                <a:spcPct val="150000"/>
              </a:lnSpc>
              <a:spcBef>
                <a:spcPts val="750"/>
              </a:spcBef>
              <a:spcAft>
                <a:spcPts val="0"/>
              </a:spcAft>
              <a:defRPr/>
            </a:pP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生产过程环保：硅能电池采用新一代内化成技术，电池在化成过程中不产生酸雾，对生产环境和周边环境不产生任何危害，生产过程中产生的其他物质通过环保设备，污水处理系统等处理后，保证</a:t>
            </a:r>
            <a:r>
              <a:rPr lang="en-US" altLang="zh-CN" dirty="0" smtClean="0">
                <a:latin typeface="仿宋_GB2312" pitchFamily="49" charset="-122"/>
                <a:ea typeface="仿宋_GB2312" pitchFamily="49" charset="-122"/>
              </a:rPr>
              <a:t>0</a:t>
            </a:r>
            <a:r>
              <a:rPr lang="zh-CN" altLang="en-US" dirty="0" smtClean="0">
                <a:latin typeface="仿宋_GB2312" pitchFamily="49" charset="-122"/>
                <a:ea typeface="仿宋_GB2312" pitchFamily="49" charset="-122"/>
              </a:rPr>
              <a:t>排放。能真正做到生产环保。</a:t>
            </a:r>
            <a:endParaRPr lang="en-US" altLang="zh-CN" dirty="0" smtClean="0">
              <a:latin typeface="仿宋_GB2312" pitchFamily="49" charset="-122"/>
              <a:ea typeface="仿宋_GB2312" pitchFamily="49" charset="-122"/>
            </a:endParaRPr>
          </a:p>
          <a:p>
            <a:pPr>
              <a:lnSpc>
                <a:spcPct val="150000"/>
              </a:lnSpc>
              <a:spcBef>
                <a:spcPts val="750"/>
              </a:spcBef>
              <a:defRPr/>
            </a:pPr>
            <a:r>
              <a:rPr lang="en-US" altLang="zh-CN" dirty="0" smtClean="0">
                <a:latin typeface="仿宋_GB2312" pitchFamily="49" charset="-122"/>
                <a:ea typeface="仿宋_GB2312" pitchFamily="49" charset="-122"/>
              </a:rPr>
              <a:t>    ·</a:t>
            </a:r>
            <a:r>
              <a:rPr lang="zh-CN" altLang="en-US" dirty="0" smtClean="0">
                <a:latin typeface="仿宋_GB2312" pitchFamily="49" charset="-122"/>
                <a:ea typeface="仿宋_GB2312" pitchFamily="49" charset="-122"/>
              </a:rPr>
              <a:t>使用过程环保：硅能电池在使用过程中无酸雾、无漏液、且不腐蚀极板。报废时废弃物为弱酸性且极板可回收。解决了现有铅酸蓄电池严重的酸腐蚀和污染问题。</a:t>
            </a:r>
            <a:endParaRPr lang="zh-CN" altLang="en-US" dirty="0" smtClean="0">
              <a:latin typeface="仿宋_GB2312" pitchFamily="49" charset="-122"/>
              <a:ea typeface="仿宋_GB2312" pitchFamily="49" charset="-122"/>
            </a:endParaRPr>
          </a:p>
          <a:p>
            <a:pPr marL="171450" indent="-171450" defTabSz="685800" fontAlgn="auto">
              <a:lnSpc>
                <a:spcPct val="90000"/>
              </a:lnSpc>
              <a:spcBef>
                <a:spcPts val="750"/>
              </a:spcBef>
              <a:spcAft>
                <a:spcPts val="0"/>
              </a:spcAft>
              <a:buFont typeface="Arial" pitchFamily="34" charset="0"/>
              <a:buChar char="•"/>
              <a:defRPr/>
            </a:pPr>
            <a:endParaRPr lang="en-US" altLang="zh-CN" dirty="0" smtClean="0">
              <a:latin typeface="仿宋_GB2312" pitchFamily="49" charset="-122"/>
              <a:ea typeface="仿宋_GB2312" pitchFamily="49"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472" y="1285866"/>
            <a:ext cx="8143932" cy="2677656"/>
          </a:xfrm>
          <a:prstGeom prst="rect">
            <a:avLst/>
          </a:prstGeom>
        </p:spPr>
        <p:txBody>
          <a:bodyPr wrap="square">
            <a:spAutoFit/>
          </a:bodyPr>
          <a:lstStyle/>
          <a:p>
            <a:pPr marL="0" lvl="1">
              <a:lnSpc>
                <a:spcPct val="150000"/>
              </a:lnSpc>
            </a:pPr>
            <a:r>
              <a:rPr lang="zh-CN" altLang="en-US" sz="1600" dirty="0" smtClean="0"/>
              <a:t>       内阻（</a:t>
            </a:r>
            <a:r>
              <a:rPr lang="el-GR" altLang="zh-CN" sz="1600" dirty="0" smtClean="0"/>
              <a:t>Ω</a:t>
            </a:r>
            <a:r>
              <a:rPr lang="zh-CN" altLang="en-US" sz="1600" dirty="0" smtClean="0"/>
              <a:t>）</a:t>
            </a:r>
            <a:endParaRPr lang="zh-CN" altLang="en-US" sz="1600" dirty="0" smtClean="0"/>
          </a:p>
          <a:p>
            <a:pPr>
              <a:lnSpc>
                <a:spcPct val="150000"/>
              </a:lnSpc>
            </a:pPr>
            <a:r>
              <a:rPr lang="zh-CN" altLang="en-US" sz="1600" dirty="0" smtClean="0"/>
              <a:t>       电池内阻包括欧姆内阻和极化内阻，极化内阻又包括电化学极化与浓差极化。内阻的存在，使电池放电时的端电压低于电池电动势和开路电压，充电时端电压高于电动势和开路电压。电池的内阻不是常数，在充放电过程中随时间不断变化，因为活性物质的组成、电解液浓度和温度都在不断地改变。</a:t>
            </a:r>
            <a:endParaRPr lang="zh-CN" altLang="en-US" sz="1600" dirty="0" smtClean="0"/>
          </a:p>
          <a:p>
            <a:pPr>
              <a:lnSpc>
                <a:spcPct val="150000"/>
              </a:lnSpc>
            </a:pPr>
            <a:r>
              <a:rPr lang="zh-CN" altLang="en-US" sz="1600" dirty="0" smtClean="0"/>
              <a:t>        欧姆电阻遵守欧姆定律；极化电阻随电流密度增加而增大，但不是线性关系，常随电流密度的对数增大而线性增大。</a:t>
            </a:r>
            <a:endParaRPr lang="zh-CN" altLang="en-US" sz="1600" dirty="0"/>
          </a:p>
        </p:txBody>
      </p:sp>
      <p:sp>
        <p:nvSpPr>
          <p:cNvPr id="3"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2.1 </a:t>
            </a:r>
            <a:r>
              <a:rPr kumimoji="1" lang="zh-CN" altLang="en-US" sz="3200" b="1" dirty="0" smtClean="0">
                <a:solidFill>
                  <a:srgbClr val="000066"/>
                </a:solidFill>
                <a:latin typeface="Times New Roman" pitchFamily="18" charset="0"/>
              </a:rPr>
              <a:t>铅酸蓄电池基本单位</a:t>
            </a:r>
            <a:endParaRPr kumimoji="1" lang="zh-CN" altLang="en-US" sz="32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5" name="五角星 4"/>
          <p:cNvSpPr/>
          <p:nvPr/>
        </p:nvSpPr>
        <p:spPr>
          <a:xfrm>
            <a:off x="714348" y="1428742"/>
            <a:ext cx="214314" cy="214314"/>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35848" name="矩形 2"/>
          <p:cNvSpPr>
            <a:spLocks noChangeArrowheads="1"/>
          </p:cNvSpPr>
          <p:nvPr/>
        </p:nvSpPr>
        <p:spPr bwMode="auto">
          <a:xfrm>
            <a:off x="790576" y="1485663"/>
            <a:ext cx="7781924" cy="2596865"/>
          </a:xfrm>
          <a:prstGeom prst="rect">
            <a:avLst/>
          </a:prstGeom>
          <a:noFill/>
          <a:ln w="9525">
            <a:noFill/>
            <a:miter lim="800000"/>
          </a:ln>
        </p:spPr>
        <p:txBody>
          <a:bodyPr wrap="square" lIns="68580" tIns="34290" rIns="68580" bIns="34290">
            <a:spAutoFit/>
          </a:bodyPr>
          <a:lstStyle/>
          <a:p>
            <a:pPr marL="342900" indent="-342900">
              <a:lnSpc>
                <a:spcPct val="150000"/>
              </a:lnSpc>
            </a:pPr>
            <a:r>
              <a:rPr lang="zh-CN" altLang="en-US" sz="1600" b="1" dirty="0" smtClean="0">
                <a:solidFill>
                  <a:srgbClr val="00B050"/>
                </a:solidFill>
                <a:latin typeface="+mn-ea"/>
                <a:cs typeface="微软雅黑"/>
              </a:rPr>
              <a:t>硅能电池特点之二：电阻小、可大电流充放电</a:t>
            </a:r>
            <a:endParaRPr lang="en-US" altLang="zh-CN" sz="1600" b="1" dirty="0" smtClean="0">
              <a:solidFill>
                <a:srgbClr val="00B050"/>
              </a:solidFill>
              <a:latin typeface="+mn-ea"/>
              <a:cs typeface="微软雅黑"/>
            </a:endParaRPr>
          </a:p>
          <a:p>
            <a:pPr>
              <a:lnSpc>
                <a:spcPct val="150000"/>
              </a:lnSpc>
            </a:pPr>
            <a:r>
              <a:rPr lang="zh-CN" altLang="en-US" sz="1600" dirty="0" smtClean="0">
                <a:latin typeface="仿宋_GB2312" pitchFamily="49" charset="-122"/>
                <a:ea typeface="仿宋_GB2312" pitchFamily="49" charset="-122"/>
              </a:rPr>
              <a:t>    硅</a:t>
            </a:r>
            <a:r>
              <a:rPr lang="zh-CN" altLang="en-US" sz="1600" dirty="0">
                <a:latin typeface="仿宋_GB2312" pitchFamily="49" charset="-122"/>
                <a:ea typeface="仿宋_GB2312" pitchFamily="49" charset="-122"/>
              </a:rPr>
              <a:t>能蓄电池内阻比</a:t>
            </a:r>
            <a:r>
              <a:rPr lang="zh-CN" altLang="en-US" sz="1600" dirty="0" smtClean="0">
                <a:latin typeface="仿宋_GB2312" pitchFamily="49" charset="-122"/>
                <a:ea typeface="仿宋_GB2312" pitchFamily="49" charset="-122"/>
              </a:rPr>
              <a:t>铅酸蓄电池小</a:t>
            </a:r>
            <a:r>
              <a:rPr lang="en-US" altLang="zh-CN" sz="1600" dirty="0" smtClean="0">
                <a:latin typeface="仿宋_GB2312" pitchFamily="49" charset="-122"/>
                <a:ea typeface="仿宋_GB2312" pitchFamily="49" charset="-122"/>
              </a:rPr>
              <a:t>30%</a:t>
            </a:r>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50%</a:t>
            </a:r>
            <a:r>
              <a:rPr lang="zh-CN" altLang="en-US" sz="1600" dirty="0" smtClean="0">
                <a:latin typeface="仿宋_GB2312" pitchFamily="49" charset="-122"/>
                <a:ea typeface="仿宋_GB2312" pitchFamily="49" charset="-122"/>
              </a:rPr>
              <a:t>。</a:t>
            </a:r>
            <a:r>
              <a:rPr lang="zh-CN" altLang="en-US" sz="1600" dirty="0">
                <a:latin typeface="仿宋_GB2312" pitchFamily="49" charset="-122"/>
                <a:ea typeface="仿宋_GB2312" pitchFamily="49" charset="-122"/>
              </a:rPr>
              <a:t>极小的内阻使得硅能蓄电池系列产品的大电流</a:t>
            </a:r>
            <a:r>
              <a:rPr lang="zh-CN" altLang="en-US" sz="1600" dirty="0" smtClean="0">
                <a:latin typeface="仿宋_GB2312" pitchFamily="49" charset="-122"/>
                <a:ea typeface="仿宋_GB2312" pitchFamily="49" charset="-122"/>
              </a:rPr>
              <a:t>充放电性能</a:t>
            </a:r>
            <a:r>
              <a:rPr lang="zh-CN" altLang="en-US" sz="1600" dirty="0">
                <a:latin typeface="仿宋_GB2312" pitchFamily="49" charset="-122"/>
                <a:ea typeface="仿宋_GB2312" pitchFamily="49" charset="-122"/>
              </a:rPr>
              <a:t>、自放电性能、抗衰减性能、浮充性能、使用寿命</a:t>
            </a:r>
            <a:r>
              <a:rPr lang="zh-CN" altLang="en-US" sz="1600" dirty="0" smtClean="0">
                <a:latin typeface="仿宋_GB2312" pitchFamily="49" charset="-122"/>
                <a:ea typeface="仿宋_GB2312" pitchFamily="49" charset="-122"/>
              </a:rPr>
              <a:t>、安全性</a:t>
            </a:r>
            <a:r>
              <a:rPr lang="zh-CN" altLang="en-US" sz="1600" dirty="0">
                <a:latin typeface="仿宋_GB2312" pitchFamily="49" charset="-122"/>
                <a:ea typeface="仿宋_GB2312" pitchFamily="49" charset="-122"/>
              </a:rPr>
              <a:t>能均优于目前正在使用的国内外铅酸蓄电池和胶体蓄电池。内阻小，大电流充放电时电池升温小，不影响电池使用寿命。可</a:t>
            </a:r>
            <a:r>
              <a:rPr lang="en-US" altLang="zh-CN" sz="1600" dirty="0" smtClean="0">
                <a:latin typeface="仿宋_GB2312" pitchFamily="49" charset="-122"/>
                <a:ea typeface="仿宋_GB2312" pitchFamily="49" charset="-122"/>
              </a:rPr>
              <a:t>0.3</a:t>
            </a:r>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3C</a:t>
            </a:r>
            <a:r>
              <a:rPr lang="zh-CN" altLang="en-US" sz="1600" dirty="0">
                <a:latin typeface="仿宋_GB2312" pitchFamily="49" charset="-122"/>
                <a:ea typeface="仿宋_GB2312" pitchFamily="49" charset="-122"/>
              </a:rPr>
              <a:t>充电，</a:t>
            </a:r>
            <a:r>
              <a:rPr lang="zh-CN" altLang="en-US" sz="1600" dirty="0" smtClean="0">
                <a:latin typeface="仿宋_GB2312" pitchFamily="49" charset="-122"/>
                <a:ea typeface="仿宋_GB2312" pitchFamily="49" charset="-122"/>
              </a:rPr>
              <a:t>可</a:t>
            </a:r>
            <a:r>
              <a:rPr lang="en-US" altLang="zh-CN" sz="1600" dirty="0" smtClean="0">
                <a:latin typeface="仿宋_GB2312" pitchFamily="49" charset="-122"/>
                <a:ea typeface="仿宋_GB2312" pitchFamily="49" charset="-122"/>
              </a:rPr>
              <a:t>8</a:t>
            </a:r>
            <a:r>
              <a:rPr lang="zh-CN" altLang="en-US" sz="1600" dirty="0" smtClean="0">
                <a:latin typeface="仿宋_GB2312" pitchFamily="49" charset="-122"/>
                <a:ea typeface="仿宋_GB2312" pitchFamily="49" charset="-122"/>
              </a:rPr>
              <a:t>～</a:t>
            </a:r>
            <a:r>
              <a:rPr lang="en-US" altLang="zh-CN" sz="1600" dirty="0" smtClean="0">
                <a:latin typeface="仿宋_GB2312" pitchFamily="49" charset="-122"/>
                <a:ea typeface="仿宋_GB2312" pitchFamily="49" charset="-122"/>
              </a:rPr>
              <a:t>10C</a:t>
            </a:r>
            <a:r>
              <a:rPr lang="zh-CN" altLang="en-US" sz="1600" dirty="0">
                <a:latin typeface="仿宋_GB2312" pitchFamily="49" charset="-122"/>
                <a:ea typeface="仿宋_GB2312" pitchFamily="49" charset="-122"/>
              </a:rPr>
              <a:t>放电，</a:t>
            </a:r>
            <a:r>
              <a:rPr lang="en-US" altLang="zh-CN" sz="1600" dirty="0">
                <a:latin typeface="仿宋_GB2312" pitchFamily="49" charset="-122"/>
                <a:ea typeface="仿宋_GB2312" pitchFamily="49" charset="-122"/>
              </a:rPr>
              <a:t>8s</a:t>
            </a:r>
            <a:r>
              <a:rPr lang="zh-CN" altLang="en-US" sz="1600" dirty="0" smtClean="0">
                <a:latin typeface="仿宋_GB2312" pitchFamily="49" charset="-122"/>
                <a:ea typeface="仿宋_GB2312" pitchFamily="49" charset="-122"/>
              </a:rPr>
              <a:t>内</a:t>
            </a:r>
            <a:r>
              <a:rPr lang="en-US" altLang="zh-CN" sz="1600" dirty="0" smtClean="0">
                <a:latin typeface="仿宋_GB2312" pitchFamily="49" charset="-122"/>
                <a:ea typeface="仿宋_GB2312" pitchFamily="49" charset="-122"/>
              </a:rPr>
              <a:t>10C</a:t>
            </a:r>
            <a:r>
              <a:rPr lang="zh-CN" altLang="en-US" sz="1600" dirty="0">
                <a:latin typeface="仿宋_GB2312" pitchFamily="49" charset="-122"/>
                <a:ea typeface="仿宋_GB2312" pitchFamily="49" charset="-122"/>
              </a:rPr>
              <a:t>放电电池不损伤</a:t>
            </a:r>
            <a:r>
              <a:rPr lang="zh-CN" altLang="en-US" sz="1600" dirty="0" smtClean="0">
                <a:latin typeface="仿宋_GB2312" pitchFamily="49" charset="-122"/>
                <a:ea typeface="仿宋_GB2312" pitchFamily="49" charset="-122"/>
              </a:rPr>
              <a:t>。</a:t>
            </a:r>
            <a:endParaRPr lang="en-US" altLang="zh-CN" sz="1600" dirty="0" smtClean="0">
              <a:latin typeface="仿宋_GB2312" pitchFamily="49" charset="-122"/>
              <a:ea typeface="仿宋_GB2312" pitchFamily="49" charset="-122"/>
            </a:endParaRPr>
          </a:p>
          <a:p>
            <a:pPr>
              <a:lnSpc>
                <a:spcPct val="150000"/>
              </a:lnSpc>
            </a:pPr>
            <a:r>
              <a:rPr lang="en-US" altLang="zh-CN" sz="1600" dirty="0" smtClean="0">
                <a:latin typeface="仿宋_GB2312" pitchFamily="49" charset="-122"/>
                <a:ea typeface="仿宋_GB2312" pitchFamily="49" charset="-122"/>
              </a:rPr>
              <a:t>    </a:t>
            </a:r>
            <a:r>
              <a:rPr lang="zh-CN" altLang="en-US" sz="1600" dirty="0" smtClean="0">
                <a:latin typeface="仿宋_GB2312" pitchFamily="49" charset="-122"/>
                <a:ea typeface="仿宋_GB2312" pitchFamily="49" charset="-122"/>
              </a:rPr>
              <a:t>如：硅能电池用恒压</a:t>
            </a:r>
            <a:r>
              <a:rPr lang="en-US" altLang="zh-CN" sz="1600" dirty="0" smtClean="0">
                <a:latin typeface="仿宋_GB2312" pitchFamily="49" charset="-122"/>
                <a:ea typeface="仿宋_GB2312" pitchFamily="49" charset="-122"/>
              </a:rPr>
              <a:t>2.4V/cell,1.0C</a:t>
            </a:r>
            <a:r>
              <a:rPr lang="zh-CN" altLang="en-US" sz="1600" dirty="0" smtClean="0">
                <a:latin typeface="仿宋_GB2312" pitchFamily="49" charset="-122"/>
                <a:ea typeface="仿宋_GB2312" pitchFamily="49" charset="-122"/>
              </a:rPr>
              <a:t>电流充电</a:t>
            </a:r>
            <a:r>
              <a:rPr lang="en-US" altLang="zh-CN" sz="1600" dirty="0" smtClean="0">
                <a:latin typeface="仿宋_GB2312" pitchFamily="49" charset="-122"/>
                <a:ea typeface="仿宋_GB2312" pitchFamily="49" charset="-122"/>
              </a:rPr>
              <a:t>1h</a:t>
            </a:r>
            <a:r>
              <a:rPr lang="zh-CN" altLang="en-US" sz="1600" dirty="0" smtClean="0">
                <a:latin typeface="仿宋_GB2312" pitchFamily="49" charset="-122"/>
                <a:ea typeface="仿宋_GB2312" pitchFamily="49" charset="-122"/>
              </a:rPr>
              <a:t>，可充入电量</a:t>
            </a:r>
            <a:r>
              <a:rPr lang="en-US" altLang="zh-CN" sz="1600" dirty="0" smtClean="0">
                <a:latin typeface="仿宋_GB2312" pitchFamily="49" charset="-122"/>
                <a:ea typeface="仿宋_GB2312" pitchFamily="49" charset="-122"/>
              </a:rPr>
              <a:t>85%</a:t>
            </a:r>
            <a:r>
              <a:rPr lang="zh-CN" altLang="en-US" sz="1600" dirty="0" smtClean="0">
                <a:latin typeface="仿宋_GB2312" pitchFamily="49" charset="-122"/>
                <a:ea typeface="仿宋_GB2312" pitchFamily="49" charset="-122"/>
              </a:rPr>
              <a:t>以上。</a:t>
            </a:r>
            <a:endParaRPr lang="en-US" altLang="zh-CN" sz="1600" dirty="0" smtClean="0">
              <a:latin typeface="仿宋_GB2312" pitchFamily="49" charset="-122"/>
              <a:ea typeface="仿宋_GB2312" pitchFamily="49" charset="-122"/>
            </a:endParaRPr>
          </a:p>
        </p:txBody>
      </p:sp>
      <p:sp>
        <p:nvSpPr>
          <p:cNvPr id="9" name="Text Box 2"/>
          <p:cNvSpPr txBox="1">
            <a:spLocks noChangeArrowheads="1"/>
          </p:cNvSpPr>
          <p:nvPr/>
        </p:nvSpPr>
        <p:spPr bwMode="auto">
          <a:xfrm>
            <a:off x="427323" y="675672"/>
            <a:ext cx="504193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产品介绍：硅能电池产品特点</a:t>
            </a:r>
            <a:endParaRPr lang="zh-CN" altLang="en-US" sz="2100" b="1" dirty="0">
              <a:solidFill>
                <a:schemeClr val="tx1">
                  <a:lumMod val="65000"/>
                  <a:lumOff val="35000"/>
                </a:schemeClr>
              </a:solidFill>
              <a:ea typeface="微软雅黑" charset="0"/>
              <a:cs typeface="微软雅黑" charset="0"/>
            </a:endParaRPr>
          </a:p>
        </p:txBody>
      </p:sp>
    </p:spTree>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36869" name="矩形 1"/>
          <p:cNvSpPr>
            <a:spLocks noChangeArrowheads="1"/>
          </p:cNvSpPr>
          <p:nvPr/>
        </p:nvSpPr>
        <p:spPr bwMode="auto">
          <a:xfrm>
            <a:off x="428596" y="1285866"/>
            <a:ext cx="4000528" cy="2008242"/>
          </a:xfrm>
          <a:prstGeom prst="rect">
            <a:avLst/>
          </a:prstGeom>
          <a:noFill/>
          <a:ln w="9525">
            <a:noFill/>
            <a:miter lim="800000"/>
          </a:ln>
        </p:spPr>
        <p:txBody>
          <a:bodyPr wrap="square" lIns="68580" tIns="34290" rIns="68580" bIns="34290">
            <a:spAutoFit/>
          </a:bodyPr>
          <a:lstStyle/>
          <a:p>
            <a:pPr>
              <a:lnSpc>
                <a:spcPct val="150000"/>
              </a:lnSpc>
            </a:pPr>
            <a:r>
              <a:rPr lang="zh-CN" altLang="en-US" sz="1400" b="1" dirty="0" smtClean="0">
                <a:solidFill>
                  <a:srgbClr val="00B050"/>
                </a:solidFill>
                <a:latin typeface="+mn-ea"/>
                <a:cs typeface="微软雅黑"/>
              </a:rPr>
              <a:t>硅能技术特点之三：环境适应性好，低温性能优</a:t>
            </a:r>
            <a:endParaRPr lang="en-US" altLang="zh-CN" sz="1400" b="1" dirty="0" smtClean="0">
              <a:solidFill>
                <a:srgbClr val="00B050"/>
              </a:solidFill>
              <a:latin typeface="+mn-ea"/>
              <a:cs typeface="微软雅黑"/>
            </a:endParaRPr>
          </a:p>
          <a:p>
            <a:pPr>
              <a:lnSpc>
                <a:spcPct val="150000"/>
              </a:lnSpc>
            </a:pPr>
            <a:r>
              <a:rPr lang="zh-CN" altLang="en-US" sz="1400" dirty="0" smtClean="0">
                <a:latin typeface="仿宋_GB2312" pitchFamily="49" charset="-122"/>
                <a:ea typeface="仿宋_GB2312" pitchFamily="49" charset="-122"/>
              </a:rPr>
              <a:t>    硅</a:t>
            </a:r>
            <a:r>
              <a:rPr lang="zh-CN" altLang="en-US" sz="1400" dirty="0">
                <a:latin typeface="仿宋_GB2312" pitchFamily="49" charset="-122"/>
                <a:ea typeface="仿宋_GB2312" pitchFamily="49" charset="-122"/>
              </a:rPr>
              <a:t>能蓄电池对气温环境和地域环境具有极强的适应能力，可于海底</a:t>
            </a:r>
            <a:r>
              <a:rPr lang="en-US" altLang="zh-CN" sz="1400" dirty="0">
                <a:latin typeface="仿宋_GB2312" pitchFamily="49" charset="-122"/>
                <a:ea typeface="仿宋_GB2312" pitchFamily="49" charset="-122"/>
              </a:rPr>
              <a:t>6000</a:t>
            </a:r>
            <a:r>
              <a:rPr lang="zh-CN" altLang="en-US" sz="1400" dirty="0">
                <a:latin typeface="仿宋_GB2312" pitchFamily="49" charset="-122"/>
                <a:ea typeface="仿宋_GB2312" pitchFamily="49" charset="-122"/>
              </a:rPr>
              <a:t>米以上和海拔</a:t>
            </a:r>
            <a:r>
              <a:rPr lang="en-US" altLang="zh-CN" sz="1400" dirty="0">
                <a:latin typeface="仿宋_GB2312" pitchFamily="49" charset="-122"/>
                <a:ea typeface="仿宋_GB2312" pitchFamily="49" charset="-122"/>
              </a:rPr>
              <a:t>4000</a:t>
            </a:r>
            <a:r>
              <a:rPr lang="zh-CN" altLang="en-US" sz="1400" dirty="0">
                <a:latin typeface="仿宋_GB2312" pitchFamily="49" charset="-122"/>
                <a:ea typeface="仿宋_GB2312" pitchFamily="49" charset="-122"/>
              </a:rPr>
              <a:t>米以下环境使用；</a:t>
            </a:r>
            <a:r>
              <a:rPr lang="zh-CN" altLang="en-US" sz="1400" dirty="0" smtClean="0">
                <a:latin typeface="仿宋_GB2312" pitchFamily="49" charset="-122"/>
                <a:ea typeface="仿宋_GB2312" pitchFamily="49" charset="-122"/>
              </a:rPr>
              <a:t>在</a:t>
            </a:r>
            <a:r>
              <a:rPr lang="en-US" altLang="zh-CN" sz="1400" dirty="0" smtClean="0">
                <a:latin typeface="仿宋_GB2312" pitchFamily="49" charset="-122"/>
                <a:ea typeface="仿宋_GB2312" pitchFamily="49" charset="-122"/>
              </a:rPr>
              <a:t>-40</a:t>
            </a:r>
            <a:r>
              <a:rPr lang="zh-CN" altLang="en-US" sz="1400" dirty="0" smtClean="0">
                <a:latin typeface="仿宋_GB2312" pitchFamily="49" charset="-122"/>
                <a:ea typeface="仿宋_GB2312" pitchFamily="49" charset="-122"/>
              </a:rPr>
              <a:t>℃～</a:t>
            </a:r>
            <a:r>
              <a:rPr lang="en-US" altLang="zh-CN" sz="1400" dirty="0" smtClean="0">
                <a:latin typeface="仿宋_GB2312" pitchFamily="49" charset="-122"/>
                <a:ea typeface="仿宋_GB2312" pitchFamily="49" charset="-122"/>
              </a:rPr>
              <a:t>70</a:t>
            </a:r>
            <a:r>
              <a:rPr lang="zh-CN" altLang="en-US" sz="1400" dirty="0" smtClean="0">
                <a:latin typeface="仿宋_GB2312" pitchFamily="49" charset="-122"/>
                <a:ea typeface="仿宋_GB2312" pitchFamily="49" charset="-122"/>
              </a:rPr>
              <a:t>℃范围</a:t>
            </a:r>
            <a:r>
              <a:rPr lang="zh-CN" altLang="en-US" sz="1400" dirty="0">
                <a:latin typeface="仿宋_GB2312" pitchFamily="49" charset="-122"/>
                <a:ea typeface="仿宋_GB2312" pitchFamily="49" charset="-122"/>
              </a:rPr>
              <a:t>内仍可正常工作；在环境温度</a:t>
            </a:r>
            <a:r>
              <a:rPr lang="en-US" altLang="zh-CN" sz="1400" dirty="0">
                <a:latin typeface="仿宋_GB2312" pitchFamily="49" charset="-122"/>
                <a:ea typeface="仿宋_GB2312" pitchFamily="49" charset="-122"/>
              </a:rPr>
              <a:t>-</a:t>
            </a:r>
            <a:r>
              <a:rPr lang="en-US" altLang="zh-CN" sz="1400" dirty="0" smtClean="0">
                <a:latin typeface="仿宋_GB2312" pitchFamily="49" charset="-122"/>
                <a:ea typeface="仿宋_GB2312" pitchFamily="49" charset="-122"/>
              </a:rPr>
              <a:t>40</a:t>
            </a:r>
            <a:r>
              <a:rPr lang="zh-CN" altLang="en-US" sz="1400" dirty="0" smtClean="0">
                <a:latin typeface="仿宋_GB2312" pitchFamily="49" charset="-122"/>
                <a:ea typeface="仿宋_GB2312" pitchFamily="49" charset="-122"/>
              </a:rPr>
              <a:t>℃条件</a:t>
            </a:r>
            <a:r>
              <a:rPr lang="zh-CN" altLang="en-US" sz="1400" dirty="0">
                <a:latin typeface="仿宋_GB2312" pitchFamily="49" charset="-122"/>
                <a:ea typeface="仿宋_GB2312" pitchFamily="49" charset="-122"/>
              </a:rPr>
              <a:t>下，容量仍可保持</a:t>
            </a:r>
            <a:r>
              <a:rPr lang="zh-CN" altLang="en-US" sz="1400" dirty="0" smtClean="0">
                <a:latin typeface="仿宋_GB2312" pitchFamily="49" charset="-122"/>
                <a:ea typeface="仿宋_GB2312" pitchFamily="49" charset="-122"/>
              </a:rPr>
              <a:t>在</a:t>
            </a:r>
            <a:r>
              <a:rPr lang="en-US" altLang="zh-CN" sz="1400" dirty="0" smtClean="0">
                <a:latin typeface="仿宋_GB2312" pitchFamily="49" charset="-122"/>
                <a:ea typeface="仿宋_GB2312" pitchFamily="49" charset="-122"/>
              </a:rPr>
              <a:t>40</a:t>
            </a:r>
            <a:r>
              <a:rPr lang="zh-CN" altLang="en-US" sz="1400" dirty="0">
                <a:latin typeface="仿宋_GB2312" pitchFamily="49" charset="-122"/>
                <a:ea typeface="仿宋_GB2312" pitchFamily="49" charset="-122"/>
              </a:rPr>
              <a:t>％以上。</a:t>
            </a:r>
            <a:endParaRPr lang="zh-CN" altLang="en-US" sz="1400" dirty="0">
              <a:latin typeface="仿宋_GB2312" pitchFamily="49" charset="-122"/>
              <a:ea typeface="仿宋_GB2312" pitchFamily="49" charset="-122"/>
            </a:endParaRPr>
          </a:p>
        </p:txBody>
      </p:sp>
      <p:sp>
        <p:nvSpPr>
          <p:cNvPr id="11" name="Text Box 2"/>
          <p:cNvSpPr txBox="1">
            <a:spLocks noChangeArrowheads="1"/>
          </p:cNvSpPr>
          <p:nvPr/>
        </p:nvSpPr>
        <p:spPr bwMode="auto">
          <a:xfrm>
            <a:off x="427323" y="675672"/>
            <a:ext cx="504193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产品介绍：硅能电池产品特点</a:t>
            </a:r>
            <a:endParaRPr lang="zh-CN" altLang="en-US" sz="2100" b="1" dirty="0">
              <a:solidFill>
                <a:schemeClr val="tx1">
                  <a:lumMod val="65000"/>
                  <a:lumOff val="35000"/>
                </a:schemeClr>
              </a:solidFill>
              <a:ea typeface="微软雅黑" charset="0"/>
              <a:cs typeface="微软雅黑" charset="0"/>
            </a:endParaRPr>
          </a:p>
        </p:txBody>
      </p:sp>
      <p:sp>
        <p:nvSpPr>
          <p:cNvPr id="13" name="Text Box 6"/>
          <p:cNvSpPr txBox="1">
            <a:spLocks noChangeArrowheads="1"/>
          </p:cNvSpPr>
          <p:nvPr/>
        </p:nvSpPr>
        <p:spPr bwMode="auto">
          <a:xfrm>
            <a:off x="4530805" y="1504474"/>
            <a:ext cx="173124" cy="3370153"/>
          </a:xfrm>
          <a:prstGeom prst="rect">
            <a:avLst/>
          </a:prstGeom>
          <a:noFill/>
          <a:ln w="9525">
            <a:noFill/>
            <a:miter lim="800000"/>
          </a:ln>
        </p:spPr>
        <p:txBody>
          <a:bodyPr wrap="none" lIns="0" tIns="0" rIns="0" bIns="0">
            <a:spAutoFit/>
          </a:bodyPr>
          <a:lstStyle/>
          <a:p>
            <a:pPr algn="ctr"/>
            <a:r>
              <a:rPr lang="en-US" sz="900" b="1" dirty="0">
                <a:solidFill>
                  <a:srgbClr val="B94B07"/>
                </a:solidFill>
                <a:latin typeface="黑体" pitchFamily="49" charset="-122"/>
                <a:ea typeface="黑体" pitchFamily="49" charset="-122"/>
              </a:rPr>
              <a:t>70</a:t>
            </a:r>
            <a:endParaRPr lang="en-US" sz="900" b="1" dirty="0">
              <a:solidFill>
                <a:srgbClr val="B94B07"/>
              </a:solidFill>
              <a:latin typeface="黑体" pitchFamily="49" charset="-122"/>
              <a:ea typeface="黑体" pitchFamily="49" charset="-122"/>
            </a:endParaRPr>
          </a:p>
          <a:p>
            <a:pPr algn="ctr"/>
            <a:endParaRPr lang="en-US" sz="900" b="1" dirty="0">
              <a:solidFill>
                <a:srgbClr val="B94B07"/>
              </a:solidFill>
              <a:latin typeface="黑体" pitchFamily="49" charset="-122"/>
              <a:ea typeface="黑体" pitchFamily="49" charset="-122"/>
            </a:endParaRPr>
          </a:p>
          <a:p>
            <a:pPr algn="ctr"/>
            <a:r>
              <a:rPr lang="en-US" sz="900" b="1" dirty="0">
                <a:solidFill>
                  <a:srgbClr val="B94B07"/>
                </a:solidFill>
                <a:latin typeface="黑体" pitchFamily="49" charset="-122"/>
                <a:ea typeface="黑体" pitchFamily="49" charset="-122"/>
              </a:rPr>
              <a:t>60</a:t>
            </a:r>
            <a:endParaRPr lang="en-US" sz="900" b="1" dirty="0">
              <a:solidFill>
                <a:srgbClr val="B94B07"/>
              </a:solidFill>
              <a:latin typeface="黑体" pitchFamily="49" charset="-122"/>
              <a:ea typeface="黑体" pitchFamily="49" charset="-122"/>
            </a:endParaRPr>
          </a:p>
          <a:p>
            <a:pPr algn="ctr"/>
            <a:endParaRPr lang="en-US" sz="900" b="1" dirty="0">
              <a:solidFill>
                <a:srgbClr val="B94B07"/>
              </a:solidFill>
              <a:latin typeface="黑体" pitchFamily="49" charset="-122"/>
              <a:ea typeface="黑体" pitchFamily="49" charset="-122"/>
            </a:endParaRPr>
          </a:p>
          <a:p>
            <a:pPr algn="ctr"/>
            <a:r>
              <a:rPr lang="en-US" sz="900" b="1" dirty="0">
                <a:solidFill>
                  <a:srgbClr val="B94B07"/>
                </a:solidFill>
                <a:latin typeface="黑体" pitchFamily="49" charset="-122"/>
                <a:ea typeface="黑体" pitchFamily="49" charset="-122"/>
              </a:rPr>
              <a:t>50</a:t>
            </a:r>
            <a:endParaRPr lang="en-US" sz="900" b="1" dirty="0">
              <a:solidFill>
                <a:srgbClr val="B94B07"/>
              </a:solidFill>
              <a:latin typeface="黑体" pitchFamily="49" charset="-122"/>
              <a:ea typeface="黑体" pitchFamily="49" charset="-122"/>
            </a:endParaRPr>
          </a:p>
          <a:p>
            <a:pPr algn="ctr"/>
            <a:endParaRPr lang="en-US" sz="900" b="1" dirty="0">
              <a:solidFill>
                <a:srgbClr val="B94B07"/>
              </a:solidFill>
              <a:latin typeface="黑体" pitchFamily="49" charset="-122"/>
              <a:ea typeface="黑体" pitchFamily="49" charset="-122"/>
            </a:endParaRPr>
          </a:p>
          <a:p>
            <a:pPr algn="ctr"/>
            <a:r>
              <a:rPr lang="en-US" sz="900" b="1" dirty="0">
                <a:solidFill>
                  <a:srgbClr val="B94B07"/>
                </a:solidFill>
                <a:latin typeface="黑体" pitchFamily="49" charset="-122"/>
                <a:ea typeface="黑体" pitchFamily="49" charset="-122"/>
              </a:rPr>
              <a:t>40</a:t>
            </a:r>
            <a:endParaRPr lang="en-US" sz="900" b="1" dirty="0">
              <a:solidFill>
                <a:srgbClr val="B94B07"/>
              </a:solidFill>
              <a:latin typeface="黑体" pitchFamily="49" charset="-122"/>
              <a:ea typeface="黑体" pitchFamily="49" charset="-122"/>
            </a:endParaRPr>
          </a:p>
          <a:p>
            <a:pPr algn="ctr"/>
            <a:endParaRPr lang="en-US" sz="900" b="1" dirty="0">
              <a:solidFill>
                <a:srgbClr val="B94B07"/>
              </a:solidFill>
              <a:latin typeface="黑体" pitchFamily="49" charset="-122"/>
              <a:ea typeface="黑体" pitchFamily="49" charset="-122"/>
            </a:endParaRPr>
          </a:p>
          <a:p>
            <a:pPr algn="ctr"/>
            <a:r>
              <a:rPr lang="en-US" sz="900" b="1" dirty="0">
                <a:solidFill>
                  <a:srgbClr val="B94B07"/>
                </a:solidFill>
                <a:latin typeface="黑体" pitchFamily="49" charset="-122"/>
                <a:ea typeface="黑体" pitchFamily="49" charset="-122"/>
              </a:rPr>
              <a:t>30</a:t>
            </a:r>
            <a:endParaRPr lang="en-US" sz="900" b="1" dirty="0">
              <a:solidFill>
                <a:srgbClr val="B94B07"/>
              </a:solidFill>
              <a:latin typeface="黑体" pitchFamily="49" charset="-122"/>
              <a:ea typeface="黑体" pitchFamily="49" charset="-122"/>
            </a:endParaRPr>
          </a:p>
          <a:p>
            <a:pPr algn="ctr"/>
            <a:endParaRPr lang="en-US" sz="900" b="1" dirty="0">
              <a:solidFill>
                <a:srgbClr val="B94B07"/>
              </a:solidFill>
              <a:latin typeface="黑体" pitchFamily="49" charset="-122"/>
              <a:ea typeface="黑体" pitchFamily="49" charset="-122"/>
            </a:endParaRPr>
          </a:p>
          <a:p>
            <a:pPr algn="ctr"/>
            <a:r>
              <a:rPr lang="en-US" sz="900" b="1" dirty="0">
                <a:solidFill>
                  <a:srgbClr val="B94B07"/>
                </a:solidFill>
                <a:latin typeface="黑体" pitchFamily="49" charset="-122"/>
                <a:ea typeface="黑体" pitchFamily="49" charset="-122"/>
              </a:rPr>
              <a:t>20</a:t>
            </a:r>
            <a:endParaRPr lang="en-US" sz="900" b="1" dirty="0">
              <a:solidFill>
                <a:srgbClr val="B94B07"/>
              </a:solidFill>
              <a:latin typeface="黑体" pitchFamily="49" charset="-122"/>
              <a:ea typeface="黑体" pitchFamily="49" charset="-122"/>
            </a:endParaRPr>
          </a:p>
          <a:p>
            <a:pPr algn="ctr"/>
            <a:endParaRPr lang="en-US" sz="900" b="1" dirty="0">
              <a:solidFill>
                <a:srgbClr val="B94B07"/>
              </a:solidFill>
              <a:latin typeface="黑体" pitchFamily="49" charset="-122"/>
              <a:ea typeface="黑体" pitchFamily="49" charset="-122"/>
            </a:endParaRPr>
          </a:p>
          <a:p>
            <a:pPr algn="ctr"/>
            <a:r>
              <a:rPr lang="en-US" sz="900" b="1" dirty="0">
                <a:solidFill>
                  <a:srgbClr val="B94B07"/>
                </a:solidFill>
                <a:latin typeface="黑体" pitchFamily="49" charset="-122"/>
                <a:ea typeface="黑体" pitchFamily="49" charset="-122"/>
              </a:rPr>
              <a:t>10</a:t>
            </a:r>
            <a:endParaRPr lang="en-US" sz="900" b="1" dirty="0">
              <a:solidFill>
                <a:srgbClr val="B94B07"/>
              </a:solidFill>
              <a:latin typeface="黑体" pitchFamily="49" charset="-122"/>
              <a:ea typeface="黑体" pitchFamily="49" charset="-122"/>
            </a:endParaRPr>
          </a:p>
          <a:p>
            <a:pPr algn="ctr"/>
            <a:endParaRPr lang="en-US" sz="900" b="1" dirty="0">
              <a:solidFill>
                <a:schemeClr val="accent2"/>
              </a:solidFill>
              <a:latin typeface="黑体" pitchFamily="49" charset="-122"/>
              <a:ea typeface="黑体" pitchFamily="49" charset="-122"/>
            </a:endParaRPr>
          </a:p>
          <a:p>
            <a:pPr algn="ctr"/>
            <a:r>
              <a:rPr lang="en-US" sz="900" b="1" dirty="0">
                <a:solidFill>
                  <a:schemeClr val="accent2"/>
                </a:solidFill>
                <a:latin typeface="黑体" pitchFamily="49" charset="-122"/>
                <a:ea typeface="黑体" pitchFamily="49" charset="-122"/>
              </a:rPr>
              <a:t>0</a:t>
            </a:r>
            <a:endParaRPr lang="en-US" sz="900" b="1" dirty="0">
              <a:solidFill>
                <a:schemeClr val="accent2"/>
              </a:solidFill>
              <a:latin typeface="黑体" pitchFamily="49" charset="-122"/>
              <a:ea typeface="黑体" pitchFamily="49" charset="-122"/>
            </a:endParaRPr>
          </a:p>
          <a:p>
            <a:pPr algn="ctr"/>
            <a:endParaRPr lang="en-US" sz="900" b="1" dirty="0">
              <a:solidFill>
                <a:schemeClr val="accent2"/>
              </a:solidFill>
              <a:latin typeface="黑体" pitchFamily="49" charset="-122"/>
              <a:ea typeface="黑体" pitchFamily="49" charset="-122"/>
            </a:endParaRPr>
          </a:p>
          <a:p>
            <a:pPr algn="ctr"/>
            <a:r>
              <a:rPr lang="en-US" sz="900" b="1" dirty="0">
                <a:solidFill>
                  <a:schemeClr val="accent2"/>
                </a:solidFill>
                <a:latin typeface="黑体" pitchFamily="49" charset="-122"/>
                <a:ea typeface="黑体" pitchFamily="49" charset="-122"/>
              </a:rPr>
              <a:t>-10</a:t>
            </a:r>
            <a:endParaRPr lang="en-US" sz="900" b="1" dirty="0">
              <a:solidFill>
                <a:schemeClr val="accent2"/>
              </a:solidFill>
              <a:latin typeface="黑体" pitchFamily="49" charset="-122"/>
              <a:ea typeface="黑体" pitchFamily="49" charset="-122"/>
            </a:endParaRPr>
          </a:p>
          <a:p>
            <a:pPr algn="ctr"/>
            <a:endParaRPr lang="en-US" sz="900" b="1" dirty="0">
              <a:solidFill>
                <a:schemeClr val="accent2"/>
              </a:solidFill>
              <a:latin typeface="黑体" pitchFamily="49" charset="-122"/>
              <a:ea typeface="黑体" pitchFamily="49" charset="-122"/>
            </a:endParaRPr>
          </a:p>
          <a:p>
            <a:pPr algn="ctr"/>
            <a:r>
              <a:rPr lang="en-US" sz="900" b="1" dirty="0">
                <a:solidFill>
                  <a:schemeClr val="accent2"/>
                </a:solidFill>
                <a:latin typeface="黑体" pitchFamily="49" charset="-122"/>
                <a:ea typeface="黑体" pitchFamily="49" charset="-122"/>
              </a:rPr>
              <a:t>-20</a:t>
            </a:r>
            <a:endParaRPr lang="en-US" sz="900" b="1" dirty="0">
              <a:solidFill>
                <a:schemeClr val="accent2"/>
              </a:solidFill>
              <a:latin typeface="黑体" pitchFamily="49" charset="-122"/>
              <a:ea typeface="黑体" pitchFamily="49" charset="-122"/>
            </a:endParaRPr>
          </a:p>
          <a:p>
            <a:pPr algn="ctr"/>
            <a:endParaRPr lang="en-US" sz="900" b="1" dirty="0">
              <a:solidFill>
                <a:schemeClr val="accent2"/>
              </a:solidFill>
              <a:latin typeface="黑体" pitchFamily="49" charset="-122"/>
              <a:ea typeface="黑体" pitchFamily="49" charset="-122"/>
            </a:endParaRPr>
          </a:p>
          <a:p>
            <a:pPr algn="ctr"/>
            <a:r>
              <a:rPr lang="en-US" sz="900" b="1" dirty="0">
                <a:solidFill>
                  <a:schemeClr val="accent2"/>
                </a:solidFill>
                <a:latin typeface="黑体" pitchFamily="49" charset="-122"/>
                <a:ea typeface="黑体" pitchFamily="49" charset="-122"/>
              </a:rPr>
              <a:t>-30</a:t>
            </a:r>
            <a:endParaRPr lang="en-US" sz="900" b="1" dirty="0">
              <a:solidFill>
                <a:schemeClr val="accent2"/>
              </a:solidFill>
              <a:latin typeface="黑体" pitchFamily="49" charset="-122"/>
              <a:ea typeface="黑体" pitchFamily="49" charset="-122"/>
            </a:endParaRPr>
          </a:p>
          <a:p>
            <a:pPr algn="ctr"/>
            <a:endParaRPr lang="en-US" sz="900" b="1" dirty="0">
              <a:solidFill>
                <a:schemeClr val="accent2"/>
              </a:solidFill>
              <a:latin typeface="黑体" pitchFamily="49" charset="-122"/>
              <a:ea typeface="黑体" pitchFamily="49" charset="-122"/>
            </a:endParaRPr>
          </a:p>
          <a:p>
            <a:pPr algn="ctr"/>
            <a:r>
              <a:rPr lang="en-US" sz="900" b="1" dirty="0">
                <a:solidFill>
                  <a:schemeClr val="accent2"/>
                </a:solidFill>
                <a:latin typeface="黑体" pitchFamily="49" charset="-122"/>
                <a:ea typeface="黑体" pitchFamily="49" charset="-122"/>
              </a:rPr>
              <a:t>-40</a:t>
            </a:r>
            <a:endParaRPr lang="en-US" sz="900" b="1" dirty="0">
              <a:solidFill>
                <a:schemeClr val="accent2"/>
              </a:solidFill>
              <a:latin typeface="黑体" pitchFamily="49" charset="-122"/>
              <a:ea typeface="黑体" pitchFamily="49" charset="-122"/>
            </a:endParaRPr>
          </a:p>
          <a:p>
            <a:pPr algn="ctr"/>
            <a:endParaRPr lang="en-US" sz="900" dirty="0">
              <a:latin typeface="黑体" pitchFamily="49" charset="-122"/>
              <a:ea typeface="黑体" pitchFamily="49" charset="-122"/>
            </a:endParaRPr>
          </a:p>
        </p:txBody>
      </p:sp>
      <p:sp>
        <p:nvSpPr>
          <p:cNvPr id="14" name="Rectangle 7"/>
          <p:cNvSpPr>
            <a:spLocks noChangeArrowheads="1"/>
          </p:cNvSpPr>
          <p:nvPr/>
        </p:nvSpPr>
        <p:spPr bwMode="auto">
          <a:xfrm>
            <a:off x="5005864" y="1585913"/>
            <a:ext cx="3686651" cy="3033951"/>
          </a:xfrm>
          <a:prstGeom prst="rect">
            <a:avLst/>
          </a:prstGeom>
          <a:solidFill>
            <a:srgbClr val="00FFFF"/>
          </a:solidFill>
          <a:ln w="3175" cmpd="sng">
            <a:solidFill>
              <a:schemeClr val="tx1"/>
            </a:solidFill>
            <a:miter lim="800000"/>
          </a:ln>
        </p:spPr>
        <p:txBody>
          <a:bodyPr wrap="none" lIns="0" tIns="0" rIns="0" bIns="0" anchor="ctr"/>
          <a:lstStyle/>
          <a:p>
            <a:pPr algn="ctr"/>
            <a:endParaRPr lang="zh-CN" altLang="en-US">
              <a:latin typeface="黑体" pitchFamily="49" charset="-122"/>
              <a:ea typeface="黑体" pitchFamily="49" charset="-122"/>
            </a:endParaRPr>
          </a:p>
        </p:txBody>
      </p:sp>
      <p:sp>
        <p:nvSpPr>
          <p:cNvPr id="15" name="Rectangle 8"/>
          <p:cNvSpPr>
            <a:spLocks noChangeArrowheads="1"/>
          </p:cNvSpPr>
          <p:nvPr/>
        </p:nvSpPr>
        <p:spPr bwMode="auto">
          <a:xfrm>
            <a:off x="5005864" y="2134553"/>
            <a:ext cx="3035141" cy="2074544"/>
          </a:xfrm>
          <a:prstGeom prst="rect">
            <a:avLst/>
          </a:prstGeom>
          <a:solidFill>
            <a:srgbClr val="FF6600"/>
          </a:solidFill>
          <a:ln w="3175" cmpd="sng">
            <a:solidFill>
              <a:schemeClr val="tx1"/>
            </a:solidFill>
            <a:miter lim="800000"/>
          </a:ln>
        </p:spPr>
        <p:txBody>
          <a:bodyPr wrap="none" lIns="0" tIns="0" rIns="0" bIns="0" anchor="ctr"/>
          <a:lstStyle/>
          <a:p>
            <a:pPr algn="ctr"/>
            <a:endParaRPr lang="zh-CN" altLang="en-US">
              <a:latin typeface="黑体" pitchFamily="49" charset="-122"/>
              <a:ea typeface="黑体" pitchFamily="49" charset="-122"/>
            </a:endParaRPr>
          </a:p>
        </p:txBody>
      </p:sp>
      <p:sp>
        <p:nvSpPr>
          <p:cNvPr id="16" name="Rectangle 9"/>
          <p:cNvSpPr>
            <a:spLocks noChangeArrowheads="1"/>
          </p:cNvSpPr>
          <p:nvPr/>
        </p:nvSpPr>
        <p:spPr bwMode="auto">
          <a:xfrm>
            <a:off x="5005864" y="2134552"/>
            <a:ext cx="2289334" cy="1674495"/>
          </a:xfrm>
          <a:prstGeom prst="rect">
            <a:avLst/>
          </a:prstGeom>
          <a:solidFill>
            <a:srgbClr val="993300"/>
          </a:solidFill>
          <a:ln w="3175" cmpd="sng">
            <a:solidFill>
              <a:schemeClr val="tx1"/>
            </a:solidFill>
            <a:miter lim="800000"/>
          </a:ln>
        </p:spPr>
        <p:txBody>
          <a:bodyPr wrap="none" lIns="0" tIns="0" rIns="0" bIns="0" anchor="ctr"/>
          <a:lstStyle/>
          <a:p>
            <a:pPr algn="ctr"/>
            <a:endParaRPr lang="zh-CN" altLang="en-US">
              <a:latin typeface="黑体" pitchFamily="49" charset="-122"/>
              <a:ea typeface="黑体" pitchFamily="49" charset="-122"/>
            </a:endParaRPr>
          </a:p>
        </p:txBody>
      </p:sp>
      <p:sp>
        <p:nvSpPr>
          <p:cNvPr id="17" name="Rectangle 10"/>
          <p:cNvSpPr>
            <a:spLocks noChangeArrowheads="1"/>
          </p:cNvSpPr>
          <p:nvPr/>
        </p:nvSpPr>
        <p:spPr bwMode="auto">
          <a:xfrm>
            <a:off x="5005864" y="2400300"/>
            <a:ext cx="1440656" cy="1405890"/>
          </a:xfrm>
          <a:prstGeom prst="rect">
            <a:avLst/>
          </a:prstGeom>
          <a:solidFill>
            <a:srgbClr val="FFFF00"/>
          </a:solidFill>
          <a:ln w="3175" cmpd="sng">
            <a:solidFill>
              <a:schemeClr val="tx1"/>
            </a:solidFill>
            <a:miter lim="800000"/>
          </a:ln>
        </p:spPr>
        <p:txBody>
          <a:bodyPr wrap="none" lIns="0" tIns="0" rIns="0" bIns="0" anchor="ctr"/>
          <a:lstStyle/>
          <a:p>
            <a:pPr algn="ctr"/>
            <a:r>
              <a:rPr lang="zh-CN" altLang="en-US">
                <a:solidFill>
                  <a:schemeClr val="folHlink"/>
                </a:solidFill>
                <a:latin typeface="黑体" pitchFamily="49" charset="-122"/>
                <a:ea typeface="黑体" pitchFamily="49" charset="-122"/>
              </a:rPr>
              <a:t>铅酸</a:t>
            </a:r>
            <a:endParaRPr lang="en-US">
              <a:solidFill>
                <a:schemeClr val="folHlink"/>
              </a:solidFill>
              <a:latin typeface="黑体" pitchFamily="49" charset="-122"/>
              <a:ea typeface="黑体" pitchFamily="49" charset="-122"/>
            </a:endParaRPr>
          </a:p>
          <a:p>
            <a:pPr algn="ctr"/>
            <a:r>
              <a:rPr lang="zh-CN" altLang="en-US">
                <a:solidFill>
                  <a:schemeClr val="folHlink"/>
                </a:solidFill>
                <a:latin typeface="黑体" pitchFamily="49" charset="-122"/>
                <a:ea typeface="黑体" pitchFamily="49" charset="-122"/>
              </a:rPr>
              <a:t>蓄电池</a:t>
            </a:r>
            <a:endParaRPr lang="zh-CN" altLang="en-US">
              <a:solidFill>
                <a:schemeClr val="folHlink"/>
              </a:solidFill>
              <a:latin typeface="黑体" pitchFamily="49" charset="-122"/>
              <a:ea typeface="黑体" pitchFamily="49" charset="-122"/>
            </a:endParaRPr>
          </a:p>
        </p:txBody>
      </p:sp>
      <p:sp>
        <p:nvSpPr>
          <p:cNvPr id="18" name="Text Box 11"/>
          <p:cNvSpPr txBox="1">
            <a:spLocks noChangeArrowheads="1"/>
          </p:cNvSpPr>
          <p:nvPr/>
        </p:nvSpPr>
        <p:spPr bwMode="auto">
          <a:xfrm>
            <a:off x="6686313" y="2735104"/>
            <a:ext cx="461666" cy="830997"/>
          </a:xfrm>
          <a:prstGeom prst="rect">
            <a:avLst/>
          </a:prstGeom>
          <a:noFill/>
          <a:ln w="9525">
            <a:noFill/>
            <a:miter lim="800000"/>
          </a:ln>
        </p:spPr>
        <p:txBody>
          <a:bodyPr wrap="none" lIns="0" tIns="0" rIns="0" bIns="0">
            <a:spAutoFit/>
          </a:bodyPr>
          <a:lstStyle/>
          <a:p>
            <a:pPr algn="ctr"/>
            <a:r>
              <a:rPr lang="zh-CN" altLang="en-US" dirty="0">
                <a:latin typeface="黑体" pitchFamily="49" charset="-122"/>
                <a:ea typeface="黑体" pitchFamily="49" charset="-122"/>
              </a:rPr>
              <a:t>磷酸</a:t>
            </a:r>
            <a:endParaRPr lang="zh-CN" altLang="en-US" dirty="0">
              <a:latin typeface="黑体" pitchFamily="49" charset="-122"/>
              <a:ea typeface="黑体" pitchFamily="49" charset="-122"/>
            </a:endParaRPr>
          </a:p>
          <a:p>
            <a:pPr algn="ctr"/>
            <a:r>
              <a:rPr lang="zh-CN" altLang="en-US" dirty="0">
                <a:latin typeface="黑体" pitchFamily="49" charset="-122"/>
                <a:ea typeface="黑体" pitchFamily="49" charset="-122"/>
              </a:rPr>
              <a:t>铁锂</a:t>
            </a:r>
            <a:endParaRPr lang="zh-CN" altLang="en-US" dirty="0">
              <a:latin typeface="黑体" pitchFamily="49" charset="-122"/>
              <a:ea typeface="黑体" pitchFamily="49" charset="-122"/>
            </a:endParaRPr>
          </a:p>
          <a:p>
            <a:pPr algn="ctr"/>
            <a:r>
              <a:rPr lang="zh-CN" altLang="en-US" dirty="0" smtClean="0">
                <a:latin typeface="黑体" pitchFamily="49" charset="-122"/>
                <a:ea typeface="黑体" pitchFamily="49" charset="-122"/>
              </a:rPr>
              <a:t>电池</a:t>
            </a:r>
            <a:endParaRPr lang="zh-CN" altLang="en-US" dirty="0">
              <a:latin typeface="黑体" pitchFamily="49" charset="-122"/>
              <a:ea typeface="黑体" pitchFamily="49" charset="-122"/>
            </a:endParaRPr>
          </a:p>
        </p:txBody>
      </p:sp>
      <p:sp>
        <p:nvSpPr>
          <p:cNvPr id="19" name="Text Box 12"/>
          <p:cNvSpPr txBox="1">
            <a:spLocks noChangeArrowheads="1"/>
          </p:cNvSpPr>
          <p:nvPr/>
        </p:nvSpPr>
        <p:spPr bwMode="auto">
          <a:xfrm>
            <a:off x="5000628" y="1214428"/>
            <a:ext cx="785818" cy="276999"/>
          </a:xfrm>
          <a:prstGeom prst="rect">
            <a:avLst/>
          </a:prstGeom>
          <a:noFill/>
          <a:ln w="9525">
            <a:noFill/>
            <a:miter lim="800000"/>
          </a:ln>
        </p:spPr>
        <p:txBody>
          <a:bodyPr wrap="square" lIns="0" tIns="0" rIns="0" bIns="0">
            <a:spAutoFit/>
          </a:bodyPr>
          <a:lstStyle/>
          <a:p>
            <a:pPr algn="ctr"/>
            <a:r>
              <a:rPr lang="zh-CN" altLang="en-US" b="1" dirty="0">
                <a:solidFill>
                  <a:schemeClr val="folHlink"/>
                </a:solidFill>
                <a:latin typeface="黑体" pitchFamily="49" charset="-122"/>
                <a:ea typeface="黑体" pitchFamily="49" charset="-122"/>
              </a:rPr>
              <a:t>温度</a:t>
            </a:r>
            <a:r>
              <a:rPr lang="zh-CN" altLang="en-US" dirty="0">
                <a:latin typeface="黑体" pitchFamily="49" charset="-122"/>
                <a:ea typeface="黑体" pitchFamily="49" charset="-122"/>
              </a:rPr>
              <a:t> </a:t>
            </a:r>
            <a:endParaRPr lang="zh-CN" altLang="en-US" dirty="0">
              <a:latin typeface="黑体" pitchFamily="49" charset="-122"/>
              <a:ea typeface="黑体" pitchFamily="49" charset="-122"/>
            </a:endParaRPr>
          </a:p>
        </p:txBody>
      </p:sp>
      <p:sp>
        <p:nvSpPr>
          <p:cNvPr id="20" name="Text Box 13"/>
          <p:cNvSpPr txBox="1">
            <a:spLocks noChangeArrowheads="1"/>
          </p:cNvSpPr>
          <p:nvPr/>
        </p:nvSpPr>
        <p:spPr bwMode="auto">
          <a:xfrm>
            <a:off x="5608320" y="4744879"/>
            <a:ext cx="1627048" cy="276999"/>
          </a:xfrm>
          <a:prstGeom prst="rect">
            <a:avLst/>
          </a:prstGeom>
          <a:noFill/>
          <a:ln w="9525">
            <a:noFill/>
            <a:miter lim="800000"/>
          </a:ln>
        </p:spPr>
        <p:txBody>
          <a:bodyPr wrap="none" lIns="0" tIns="0" rIns="0" bIns="0">
            <a:spAutoFit/>
          </a:bodyPr>
          <a:lstStyle/>
          <a:p>
            <a:pPr algn="ctr"/>
            <a:r>
              <a:rPr lang="zh-CN" altLang="en-US" b="1">
                <a:solidFill>
                  <a:schemeClr val="folHlink"/>
                </a:solidFill>
                <a:latin typeface="黑体" pitchFamily="49" charset="-122"/>
                <a:ea typeface="黑体" pitchFamily="49" charset="-122"/>
              </a:rPr>
              <a:t>适宜温度的范围</a:t>
            </a:r>
            <a:endParaRPr lang="zh-CN" altLang="en-US" b="1">
              <a:solidFill>
                <a:schemeClr val="folHlink"/>
              </a:solidFill>
              <a:latin typeface="黑体" pitchFamily="49" charset="-122"/>
              <a:ea typeface="黑体" pitchFamily="49" charset="-122"/>
            </a:endParaRPr>
          </a:p>
        </p:txBody>
      </p:sp>
      <p:sp>
        <p:nvSpPr>
          <p:cNvPr id="21" name="Text Box 14"/>
          <p:cNvSpPr txBox="1">
            <a:spLocks noChangeArrowheads="1"/>
          </p:cNvSpPr>
          <p:nvPr/>
        </p:nvSpPr>
        <p:spPr bwMode="auto">
          <a:xfrm>
            <a:off x="7501652" y="2835355"/>
            <a:ext cx="461666" cy="553998"/>
          </a:xfrm>
          <a:prstGeom prst="rect">
            <a:avLst/>
          </a:prstGeom>
          <a:noFill/>
          <a:ln w="9525">
            <a:noFill/>
            <a:miter lim="800000"/>
          </a:ln>
        </p:spPr>
        <p:txBody>
          <a:bodyPr wrap="none" lIns="0" tIns="0" rIns="0" bIns="0">
            <a:spAutoFit/>
          </a:bodyPr>
          <a:lstStyle/>
          <a:p>
            <a:pPr algn="ctr"/>
            <a:r>
              <a:rPr lang="zh-CN" altLang="en-US" dirty="0" smtClean="0">
                <a:latin typeface="黑体" pitchFamily="49" charset="-122"/>
                <a:ea typeface="黑体" pitchFamily="49" charset="-122"/>
              </a:rPr>
              <a:t>胶体</a:t>
            </a:r>
            <a:endParaRPr lang="zh-CN" altLang="en-US" dirty="0">
              <a:latin typeface="黑体" pitchFamily="49" charset="-122"/>
              <a:ea typeface="黑体" pitchFamily="49" charset="-122"/>
            </a:endParaRPr>
          </a:p>
          <a:p>
            <a:pPr algn="ctr"/>
            <a:r>
              <a:rPr lang="zh-CN" altLang="en-US" dirty="0" smtClean="0">
                <a:latin typeface="黑体" pitchFamily="49" charset="-122"/>
                <a:ea typeface="黑体" pitchFamily="49" charset="-122"/>
              </a:rPr>
              <a:t>电池</a:t>
            </a:r>
            <a:endParaRPr lang="zh-CN" altLang="en-US" dirty="0">
              <a:latin typeface="黑体" pitchFamily="49" charset="-122"/>
              <a:ea typeface="黑体" pitchFamily="49" charset="-122"/>
            </a:endParaRPr>
          </a:p>
        </p:txBody>
      </p:sp>
      <p:sp>
        <p:nvSpPr>
          <p:cNvPr id="22" name="Text Box 15"/>
          <p:cNvSpPr txBox="1">
            <a:spLocks noChangeArrowheads="1"/>
          </p:cNvSpPr>
          <p:nvPr/>
        </p:nvSpPr>
        <p:spPr bwMode="auto">
          <a:xfrm>
            <a:off x="8132683" y="2857738"/>
            <a:ext cx="517922" cy="553998"/>
          </a:xfrm>
          <a:prstGeom prst="rect">
            <a:avLst/>
          </a:prstGeom>
          <a:noFill/>
          <a:ln w="9525">
            <a:noFill/>
            <a:miter lim="800000"/>
          </a:ln>
        </p:spPr>
        <p:txBody>
          <a:bodyPr lIns="0" tIns="0" rIns="0" bIns="0">
            <a:spAutoFit/>
          </a:bodyPr>
          <a:lstStyle/>
          <a:p>
            <a:pPr algn="ctr"/>
            <a:r>
              <a:rPr lang="zh-CN" altLang="en-US" b="1" dirty="0" smtClean="0">
                <a:solidFill>
                  <a:schemeClr val="folHlink"/>
                </a:solidFill>
                <a:latin typeface="黑体" pitchFamily="49" charset="-122"/>
                <a:ea typeface="黑体" pitchFamily="49" charset="-122"/>
              </a:rPr>
              <a:t>硅能电池</a:t>
            </a:r>
            <a:endParaRPr lang="zh-CN" altLang="en-US" b="1" dirty="0">
              <a:solidFill>
                <a:schemeClr val="folHlink"/>
              </a:solidFill>
              <a:latin typeface="黑体" pitchFamily="49" charset="-122"/>
              <a:ea typeface="黑体" pitchFamily="49" charset="-122"/>
            </a:endParaRPr>
          </a:p>
        </p:txBody>
      </p:sp>
      <p:cxnSp>
        <p:nvCxnSpPr>
          <p:cNvPr id="23" name="直线箭头连接符 2"/>
          <p:cNvCxnSpPr>
            <a:cxnSpLocks noChangeShapeType="1"/>
          </p:cNvCxnSpPr>
          <p:nvPr/>
        </p:nvCxnSpPr>
        <p:spPr bwMode="auto">
          <a:xfrm>
            <a:off x="4897517" y="1325404"/>
            <a:ext cx="0" cy="3509963"/>
          </a:xfrm>
          <a:prstGeom prst="straightConnector1">
            <a:avLst/>
          </a:prstGeom>
          <a:noFill/>
          <a:ln w="38100" cmpd="sng">
            <a:solidFill>
              <a:srgbClr val="FF0000"/>
            </a:solidFill>
            <a:round/>
            <a:headEnd type="arrow" w="med" len="med"/>
            <a:tailEnd type="arrow" w="med" len="med"/>
          </a:ln>
        </p:spPr>
      </p:cxnSp>
      <p:cxnSp>
        <p:nvCxnSpPr>
          <p:cNvPr id="25" name="直线连接符 11"/>
          <p:cNvCxnSpPr>
            <a:cxnSpLocks noChangeShapeType="1"/>
          </p:cNvCxnSpPr>
          <p:nvPr/>
        </p:nvCxnSpPr>
        <p:spPr bwMode="auto">
          <a:xfrm flipH="1">
            <a:off x="4755833" y="1595676"/>
            <a:ext cx="141685" cy="0"/>
          </a:xfrm>
          <a:prstGeom prst="line">
            <a:avLst/>
          </a:prstGeom>
          <a:noFill/>
          <a:ln w="9525" cmpd="sng">
            <a:solidFill>
              <a:srgbClr val="7D7D7D"/>
            </a:solidFill>
            <a:round/>
            <a:tailEnd type="triangle" w="med" len="med"/>
          </a:ln>
        </p:spPr>
      </p:cxnSp>
      <p:cxnSp>
        <p:nvCxnSpPr>
          <p:cNvPr id="26" name="直线连接符 28"/>
          <p:cNvCxnSpPr>
            <a:cxnSpLocks noChangeShapeType="1"/>
          </p:cNvCxnSpPr>
          <p:nvPr/>
        </p:nvCxnSpPr>
        <p:spPr bwMode="auto">
          <a:xfrm flipH="1">
            <a:off x="4755833" y="1865947"/>
            <a:ext cx="141685" cy="0"/>
          </a:xfrm>
          <a:prstGeom prst="line">
            <a:avLst/>
          </a:prstGeom>
          <a:noFill/>
          <a:ln w="9525" cmpd="sng">
            <a:solidFill>
              <a:srgbClr val="7D7D7D"/>
            </a:solidFill>
            <a:round/>
            <a:tailEnd type="triangle" w="med" len="med"/>
          </a:ln>
        </p:spPr>
      </p:cxnSp>
      <p:cxnSp>
        <p:nvCxnSpPr>
          <p:cNvPr id="27" name="直线连接符 29"/>
          <p:cNvCxnSpPr>
            <a:cxnSpLocks noChangeShapeType="1"/>
          </p:cNvCxnSpPr>
          <p:nvPr/>
        </p:nvCxnSpPr>
        <p:spPr bwMode="auto">
          <a:xfrm flipH="1">
            <a:off x="4735592" y="2135029"/>
            <a:ext cx="141684" cy="0"/>
          </a:xfrm>
          <a:prstGeom prst="line">
            <a:avLst/>
          </a:prstGeom>
          <a:noFill/>
          <a:ln w="9525" cmpd="sng">
            <a:solidFill>
              <a:srgbClr val="7D7D7D"/>
            </a:solidFill>
            <a:round/>
            <a:tailEnd type="triangle" w="med" len="med"/>
          </a:ln>
        </p:spPr>
      </p:cxnSp>
      <p:cxnSp>
        <p:nvCxnSpPr>
          <p:cNvPr id="28" name="直线连接符 30"/>
          <p:cNvCxnSpPr>
            <a:cxnSpLocks noChangeShapeType="1"/>
          </p:cNvCxnSpPr>
          <p:nvPr/>
        </p:nvCxnSpPr>
        <p:spPr bwMode="auto">
          <a:xfrm flipH="1">
            <a:off x="4735592" y="2405301"/>
            <a:ext cx="141684" cy="0"/>
          </a:xfrm>
          <a:prstGeom prst="line">
            <a:avLst/>
          </a:prstGeom>
          <a:noFill/>
          <a:ln w="9525" cmpd="sng">
            <a:solidFill>
              <a:srgbClr val="7D7D7D"/>
            </a:solidFill>
            <a:round/>
            <a:tailEnd type="triangle" w="med" len="med"/>
          </a:ln>
        </p:spPr>
      </p:cxnSp>
      <p:cxnSp>
        <p:nvCxnSpPr>
          <p:cNvPr id="29" name="直线连接符 31"/>
          <p:cNvCxnSpPr>
            <a:cxnSpLocks noChangeShapeType="1"/>
          </p:cNvCxnSpPr>
          <p:nvPr/>
        </p:nvCxnSpPr>
        <p:spPr bwMode="auto">
          <a:xfrm flipH="1">
            <a:off x="4735592" y="2675573"/>
            <a:ext cx="141684" cy="0"/>
          </a:xfrm>
          <a:prstGeom prst="line">
            <a:avLst/>
          </a:prstGeom>
          <a:noFill/>
          <a:ln w="9525" cmpd="sng">
            <a:solidFill>
              <a:srgbClr val="7D7D7D"/>
            </a:solidFill>
            <a:round/>
            <a:tailEnd type="triangle" w="med" len="med"/>
          </a:ln>
        </p:spPr>
      </p:cxnSp>
      <p:cxnSp>
        <p:nvCxnSpPr>
          <p:cNvPr id="30" name="直线连接符 32"/>
          <p:cNvCxnSpPr>
            <a:cxnSpLocks noChangeShapeType="1"/>
          </p:cNvCxnSpPr>
          <p:nvPr/>
        </p:nvCxnSpPr>
        <p:spPr bwMode="auto">
          <a:xfrm flipH="1">
            <a:off x="4735593" y="2945845"/>
            <a:ext cx="140494" cy="0"/>
          </a:xfrm>
          <a:prstGeom prst="line">
            <a:avLst/>
          </a:prstGeom>
          <a:noFill/>
          <a:ln w="9525" cmpd="sng">
            <a:solidFill>
              <a:srgbClr val="7D7D7D"/>
            </a:solidFill>
            <a:round/>
            <a:tailEnd type="triangle" w="med" len="med"/>
          </a:ln>
        </p:spPr>
      </p:cxnSp>
      <p:cxnSp>
        <p:nvCxnSpPr>
          <p:cNvPr id="31" name="直线连接符 33"/>
          <p:cNvCxnSpPr>
            <a:cxnSpLocks noChangeShapeType="1"/>
          </p:cNvCxnSpPr>
          <p:nvPr/>
        </p:nvCxnSpPr>
        <p:spPr bwMode="auto">
          <a:xfrm flipH="1">
            <a:off x="4735593" y="3216116"/>
            <a:ext cx="140494" cy="0"/>
          </a:xfrm>
          <a:prstGeom prst="line">
            <a:avLst/>
          </a:prstGeom>
          <a:noFill/>
          <a:ln w="9525" cmpd="sng">
            <a:solidFill>
              <a:srgbClr val="7D7D7D"/>
            </a:solidFill>
            <a:round/>
            <a:tailEnd type="triangle" w="med" len="med"/>
          </a:ln>
        </p:spPr>
      </p:cxnSp>
      <p:cxnSp>
        <p:nvCxnSpPr>
          <p:cNvPr id="32" name="直线连接符 34"/>
          <p:cNvCxnSpPr>
            <a:cxnSpLocks noChangeShapeType="1"/>
          </p:cNvCxnSpPr>
          <p:nvPr/>
        </p:nvCxnSpPr>
        <p:spPr bwMode="auto">
          <a:xfrm flipH="1">
            <a:off x="4735593" y="3492341"/>
            <a:ext cx="140494" cy="0"/>
          </a:xfrm>
          <a:prstGeom prst="line">
            <a:avLst/>
          </a:prstGeom>
          <a:noFill/>
          <a:ln w="9525" cmpd="sng">
            <a:solidFill>
              <a:srgbClr val="7D7D7D"/>
            </a:solidFill>
            <a:round/>
            <a:tailEnd type="triangle" w="med" len="med"/>
          </a:ln>
        </p:spPr>
      </p:cxnSp>
      <p:cxnSp>
        <p:nvCxnSpPr>
          <p:cNvPr id="33" name="直线连接符 35"/>
          <p:cNvCxnSpPr>
            <a:cxnSpLocks noChangeShapeType="1"/>
          </p:cNvCxnSpPr>
          <p:nvPr/>
        </p:nvCxnSpPr>
        <p:spPr bwMode="auto">
          <a:xfrm flipH="1">
            <a:off x="4735592" y="3783330"/>
            <a:ext cx="141684" cy="0"/>
          </a:xfrm>
          <a:prstGeom prst="line">
            <a:avLst/>
          </a:prstGeom>
          <a:noFill/>
          <a:ln w="9525" cmpd="sng">
            <a:solidFill>
              <a:srgbClr val="7D7D7D"/>
            </a:solidFill>
            <a:round/>
            <a:tailEnd type="triangle" w="med" len="med"/>
          </a:ln>
        </p:spPr>
      </p:cxnSp>
      <p:cxnSp>
        <p:nvCxnSpPr>
          <p:cNvPr id="34" name="直线连接符 36"/>
          <p:cNvCxnSpPr>
            <a:cxnSpLocks noChangeShapeType="1"/>
          </p:cNvCxnSpPr>
          <p:nvPr/>
        </p:nvCxnSpPr>
        <p:spPr bwMode="auto">
          <a:xfrm flipH="1">
            <a:off x="4735592" y="4053602"/>
            <a:ext cx="141684" cy="0"/>
          </a:xfrm>
          <a:prstGeom prst="line">
            <a:avLst/>
          </a:prstGeom>
          <a:noFill/>
          <a:ln w="9525" cmpd="sng">
            <a:solidFill>
              <a:srgbClr val="7D7D7D"/>
            </a:solidFill>
            <a:round/>
            <a:tailEnd type="triangle" w="med" len="med"/>
          </a:ln>
        </p:spPr>
      </p:cxnSp>
      <p:cxnSp>
        <p:nvCxnSpPr>
          <p:cNvPr id="35" name="直线连接符 37"/>
          <p:cNvCxnSpPr>
            <a:cxnSpLocks noChangeShapeType="1"/>
          </p:cNvCxnSpPr>
          <p:nvPr/>
        </p:nvCxnSpPr>
        <p:spPr bwMode="auto">
          <a:xfrm flipH="1">
            <a:off x="4735593" y="4332446"/>
            <a:ext cx="140494" cy="0"/>
          </a:xfrm>
          <a:prstGeom prst="line">
            <a:avLst/>
          </a:prstGeom>
          <a:noFill/>
          <a:ln w="9525" cmpd="sng">
            <a:solidFill>
              <a:srgbClr val="7D7D7D"/>
            </a:solidFill>
            <a:round/>
            <a:tailEnd type="triangle" w="med" len="med"/>
          </a:ln>
        </p:spPr>
      </p:cxnSp>
      <p:cxnSp>
        <p:nvCxnSpPr>
          <p:cNvPr id="36" name="直线连接符 38"/>
          <p:cNvCxnSpPr>
            <a:cxnSpLocks noChangeShapeType="1"/>
          </p:cNvCxnSpPr>
          <p:nvPr/>
        </p:nvCxnSpPr>
        <p:spPr bwMode="auto">
          <a:xfrm flipH="1">
            <a:off x="4738688" y="4602719"/>
            <a:ext cx="141685" cy="0"/>
          </a:xfrm>
          <a:prstGeom prst="line">
            <a:avLst/>
          </a:prstGeom>
          <a:noFill/>
          <a:ln w="9525" cmpd="sng">
            <a:solidFill>
              <a:srgbClr val="7D7D7D"/>
            </a:solidFill>
            <a:round/>
            <a:tailEnd type="triangle" w="med" len="med"/>
          </a:ln>
        </p:spPr>
      </p:cxnSp>
      <p:pic>
        <p:nvPicPr>
          <p:cNvPr id="37" name="图片 36" descr="IMG20140714115301.jpg"/>
          <p:cNvPicPr>
            <a:picLocks noChangeAspect="1"/>
          </p:cNvPicPr>
          <p:nvPr/>
        </p:nvPicPr>
        <p:blipFill>
          <a:blip r:embed="rId1" cstate="print"/>
          <a:stretch>
            <a:fillRect/>
          </a:stretch>
        </p:blipFill>
        <p:spPr>
          <a:xfrm>
            <a:off x="2000232" y="3047986"/>
            <a:ext cx="1571636" cy="2095514"/>
          </a:xfrm>
          <a:prstGeom prst="rect">
            <a:avLst/>
          </a:prstGeom>
        </p:spPr>
      </p:pic>
    </p:spTree>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36872" name="矩形 2"/>
          <p:cNvSpPr>
            <a:spLocks noChangeArrowheads="1"/>
          </p:cNvSpPr>
          <p:nvPr/>
        </p:nvSpPr>
        <p:spPr bwMode="auto">
          <a:xfrm>
            <a:off x="683895" y="1560074"/>
            <a:ext cx="7696200" cy="988284"/>
          </a:xfrm>
          <a:prstGeom prst="rect">
            <a:avLst/>
          </a:prstGeom>
          <a:noFill/>
          <a:ln w="9525">
            <a:noFill/>
            <a:miter lim="800000"/>
          </a:ln>
        </p:spPr>
        <p:txBody>
          <a:bodyPr lIns="68580" tIns="34290" rIns="68580" bIns="34290">
            <a:spAutoFit/>
          </a:bodyPr>
          <a:lstStyle/>
          <a:p>
            <a:pPr>
              <a:lnSpc>
                <a:spcPct val="150000"/>
              </a:lnSpc>
            </a:pPr>
            <a:r>
              <a:rPr lang="zh-CN" altLang="en-US" sz="1400" b="1" dirty="0" smtClean="0">
                <a:solidFill>
                  <a:srgbClr val="00B050"/>
                </a:solidFill>
                <a:latin typeface="+mn-ea"/>
                <a:cs typeface="微软雅黑"/>
              </a:rPr>
              <a:t>硅能技术特点之四：小电流充电能力强</a:t>
            </a:r>
            <a:endParaRPr lang="zh-CN" altLang="en-US" sz="1400" dirty="0" smtClean="0">
              <a:latin typeface="仿宋_GB2312" pitchFamily="49" charset="-122"/>
              <a:ea typeface="仿宋_GB2312" pitchFamily="49" charset="-122"/>
            </a:endParaRPr>
          </a:p>
          <a:p>
            <a:pPr>
              <a:lnSpc>
                <a:spcPct val="150000"/>
              </a:lnSpc>
            </a:pPr>
            <a:r>
              <a:rPr lang="zh-CN" altLang="en-US" sz="1400" dirty="0" smtClean="0">
                <a:latin typeface="仿宋_GB2312" pitchFamily="49" charset="-122"/>
                <a:ea typeface="仿宋_GB2312" pitchFamily="49" charset="-122"/>
              </a:rPr>
              <a:t>    浮</a:t>
            </a:r>
            <a:r>
              <a:rPr lang="zh-CN" altLang="en-US" sz="1400" dirty="0">
                <a:latin typeface="仿宋_GB2312" pitchFamily="49" charset="-122"/>
                <a:ea typeface="仿宋_GB2312" pitchFamily="49" charset="-122"/>
              </a:rPr>
              <a:t>充性能强，极小的</a:t>
            </a:r>
            <a:r>
              <a:rPr lang="zh-CN" altLang="en-US" sz="1400" dirty="0" smtClean="0">
                <a:latin typeface="仿宋_GB2312" pitchFamily="49" charset="-122"/>
                <a:ea typeface="仿宋_GB2312" pitchFamily="49" charset="-122"/>
              </a:rPr>
              <a:t>电流如</a:t>
            </a:r>
            <a:r>
              <a:rPr lang="en-US" altLang="zh-CN" sz="1400" dirty="0" smtClean="0">
                <a:latin typeface="仿宋_GB2312" pitchFamily="49" charset="-122"/>
                <a:ea typeface="仿宋_GB2312" pitchFamily="49" charset="-122"/>
              </a:rPr>
              <a:t>0.01C</a:t>
            </a:r>
            <a:r>
              <a:rPr lang="zh-CN" altLang="en-US" sz="1400" dirty="0" smtClean="0">
                <a:latin typeface="仿宋_GB2312" pitchFamily="49" charset="-122"/>
                <a:ea typeface="仿宋_GB2312" pitchFamily="49" charset="-122"/>
              </a:rPr>
              <a:t>，电池</a:t>
            </a:r>
            <a:r>
              <a:rPr lang="zh-CN" altLang="en-US" sz="1400" dirty="0">
                <a:latin typeface="仿宋_GB2312" pitchFamily="49" charset="-122"/>
                <a:ea typeface="仿宋_GB2312" pitchFamily="49" charset="-122"/>
              </a:rPr>
              <a:t>也会将其蓄存起来，只有对微小</a:t>
            </a:r>
            <a:r>
              <a:rPr lang="zh-CN" altLang="en-US" sz="1400" dirty="0" smtClean="0">
                <a:latin typeface="仿宋_GB2312" pitchFamily="49" charset="-122"/>
                <a:ea typeface="仿宋_GB2312" pitchFamily="49" charset="-122"/>
              </a:rPr>
              <a:t>电流敏感</a:t>
            </a:r>
            <a:r>
              <a:rPr lang="zh-CN" altLang="en-US" sz="1400" dirty="0">
                <a:latin typeface="仿宋_GB2312" pitchFamily="49" charset="-122"/>
                <a:ea typeface="仿宋_GB2312" pitchFamily="49" charset="-122"/>
              </a:rPr>
              <a:t>的电池才能经常保持着满电荷量，满足用户持续供电的需求。</a:t>
            </a:r>
            <a:endParaRPr lang="zh-CN" altLang="en-US" sz="1400" dirty="0">
              <a:latin typeface="仿宋_GB2312" pitchFamily="49" charset="-122"/>
              <a:ea typeface="仿宋_GB2312" pitchFamily="49" charset="-122"/>
            </a:endParaRPr>
          </a:p>
        </p:txBody>
      </p:sp>
      <p:sp>
        <p:nvSpPr>
          <p:cNvPr id="11" name="Text Box 2"/>
          <p:cNvSpPr txBox="1">
            <a:spLocks noChangeArrowheads="1"/>
          </p:cNvSpPr>
          <p:nvPr/>
        </p:nvSpPr>
        <p:spPr bwMode="auto">
          <a:xfrm>
            <a:off x="427323" y="675672"/>
            <a:ext cx="504193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产品介绍：硅能电池产品特点</a:t>
            </a:r>
            <a:endParaRPr lang="zh-CN" altLang="en-US" sz="2100" b="1" dirty="0">
              <a:solidFill>
                <a:schemeClr val="tx1">
                  <a:lumMod val="65000"/>
                  <a:lumOff val="35000"/>
                </a:schemeClr>
              </a:solidFill>
              <a:ea typeface="微软雅黑" charset="0"/>
              <a:cs typeface="微软雅黑" charset="0"/>
            </a:endParaRPr>
          </a:p>
        </p:txBody>
      </p:sp>
    </p:spTree>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37893" name="矩形 1"/>
          <p:cNvSpPr>
            <a:spLocks noChangeArrowheads="1"/>
          </p:cNvSpPr>
          <p:nvPr/>
        </p:nvSpPr>
        <p:spPr bwMode="auto">
          <a:xfrm>
            <a:off x="761047" y="1524000"/>
            <a:ext cx="7696200" cy="1311449"/>
          </a:xfrm>
          <a:prstGeom prst="rect">
            <a:avLst/>
          </a:prstGeom>
          <a:noFill/>
          <a:ln w="9525">
            <a:noFill/>
            <a:miter lim="800000"/>
          </a:ln>
        </p:spPr>
        <p:txBody>
          <a:bodyPr lIns="68580" tIns="34290" rIns="68580" bIns="34290">
            <a:spAutoFit/>
          </a:bodyPr>
          <a:lstStyle/>
          <a:p>
            <a:pPr>
              <a:lnSpc>
                <a:spcPct val="150000"/>
              </a:lnSpc>
            </a:pPr>
            <a:r>
              <a:rPr lang="zh-CN" altLang="en-US" sz="1400" b="1" dirty="0" smtClean="0">
                <a:solidFill>
                  <a:srgbClr val="00B050"/>
                </a:solidFill>
                <a:latin typeface="+mn-ea"/>
                <a:cs typeface="微软雅黑"/>
              </a:rPr>
              <a:t>硅能技术特点之五：自放电小、存储时间长、循环寿命长</a:t>
            </a:r>
            <a:endParaRPr lang="zh-CN" altLang="en-US" sz="1400" b="1" dirty="0" smtClean="0">
              <a:solidFill>
                <a:srgbClr val="00B050"/>
              </a:solidFill>
              <a:latin typeface="+mn-ea"/>
              <a:cs typeface="微软雅黑"/>
            </a:endParaRPr>
          </a:p>
          <a:p>
            <a:pPr>
              <a:lnSpc>
                <a:spcPct val="150000"/>
              </a:lnSpc>
            </a:pPr>
            <a:r>
              <a:rPr lang="zh-CN" altLang="en-US" sz="1400" dirty="0" smtClean="0">
                <a:latin typeface="仿宋_GB2312" pitchFamily="49" charset="-122"/>
                <a:ea typeface="仿宋_GB2312" pitchFamily="49" charset="-122"/>
              </a:rPr>
              <a:t>    自放电</a:t>
            </a:r>
            <a:r>
              <a:rPr lang="zh-CN" altLang="en-US" sz="1400" dirty="0">
                <a:latin typeface="仿宋_GB2312" pitchFamily="49" charset="-122"/>
                <a:ea typeface="仿宋_GB2312" pitchFamily="49" charset="-122"/>
              </a:rPr>
              <a:t>小，完全充电后，常温存放</a:t>
            </a:r>
            <a:r>
              <a:rPr lang="en-US" altLang="zh-CN" sz="1400" dirty="0">
                <a:latin typeface="仿宋_GB2312" pitchFamily="49" charset="-122"/>
                <a:ea typeface="仿宋_GB2312" pitchFamily="49" charset="-122"/>
              </a:rPr>
              <a:t>2</a:t>
            </a:r>
            <a:r>
              <a:rPr lang="zh-CN" altLang="en-US" sz="1400" dirty="0">
                <a:latin typeface="仿宋_GB2312" pitchFamily="49" charset="-122"/>
                <a:ea typeface="仿宋_GB2312" pitchFamily="49" charset="-122"/>
              </a:rPr>
              <a:t>年仍可正常使用</a:t>
            </a:r>
            <a:r>
              <a:rPr lang="zh-CN" altLang="en-US" sz="1400" dirty="0" smtClean="0">
                <a:latin typeface="仿宋_GB2312" pitchFamily="49" charset="-122"/>
                <a:ea typeface="仿宋_GB2312" pitchFamily="49" charset="-122"/>
              </a:rPr>
              <a:t>；在</a:t>
            </a:r>
            <a:r>
              <a:rPr lang="zh-CN" altLang="en-US" sz="1400" dirty="0">
                <a:latin typeface="仿宋_GB2312" pitchFamily="49" charset="-122"/>
                <a:ea typeface="仿宋_GB2312" pitchFamily="49" charset="-122"/>
              </a:rPr>
              <a:t>正常使用情况下，浮充运行可达</a:t>
            </a:r>
            <a:r>
              <a:rPr lang="en-US" altLang="zh-CN" sz="1400" dirty="0">
                <a:latin typeface="仿宋_GB2312" pitchFamily="49" charset="-122"/>
                <a:ea typeface="仿宋_GB2312" pitchFamily="49" charset="-122"/>
              </a:rPr>
              <a:t>10</a:t>
            </a:r>
            <a:r>
              <a:rPr lang="zh-CN" altLang="en-US" sz="1400" dirty="0">
                <a:latin typeface="仿宋_GB2312" pitchFamily="49" charset="-122"/>
                <a:ea typeface="仿宋_GB2312" pitchFamily="49" charset="-122"/>
              </a:rPr>
              <a:t>年以上</a:t>
            </a:r>
            <a:r>
              <a:rPr lang="zh-CN" altLang="en-US" sz="1400" dirty="0" smtClean="0">
                <a:latin typeface="仿宋_GB2312" pitchFamily="49" charset="-122"/>
                <a:ea typeface="仿宋_GB2312" pitchFamily="49" charset="-122"/>
              </a:rPr>
              <a:t>，动力系列</a:t>
            </a:r>
            <a:r>
              <a:rPr lang="zh-CN" altLang="en-US" sz="1400" dirty="0">
                <a:latin typeface="仿宋_GB2312" pitchFamily="49" charset="-122"/>
                <a:ea typeface="仿宋_GB2312" pitchFamily="49" charset="-122"/>
              </a:rPr>
              <a:t>循环充电次数大于</a:t>
            </a:r>
            <a:r>
              <a:rPr lang="en-US" altLang="zh-CN" sz="1400" dirty="0">
                <a:latin typeface="仿宋_GB2312" pitchFamily="49" charset="-122"/>
                <a:ea typeface="仿宋_GB2312" pitchFamily="49" charset="-122"/>
              </a:rPr>
              <a:t>400</a:t>
            </a:r>
            <a:r>
              <a:rPr lang="zh-CN" altLang="en-US" sz="1400" dirty="0">
                <a:latin typeface="仿宋_GB2312" pitchFamily="49" charset="-122"/>
                <a:ea typeface="仿宋_GB2312" pitchFamily="49" charset="-122"/>
              </a:rPr>
              <a:t>充次，军供蓄电池按维护方案循环充电次数可达</a:t>
            </a:r>
            <a:r>
              <a:rPr lang="en-US" altLang="zh-CN" sz="1400" dirty="0">
                <a:latin typeface="仿宋_GB2312" pitchFamily="49" charset="-122"/>
                <a:ea typeface="仿宋_GB2312" pitchFamily="49" charset="-122"/>
              </a:rPr>
              <a:t>700</a:t>
            </a:r>
            <a:r>
              <a:rPr lang="zh-CN" altLang="en-US" sz="1400" dirty="0">
                <a:latin typeface="仿宋_GB2312" pitchFamily="49" charset="-122"/>
                <a:ea typeface="仿宋_GB2312" pitchFamily="49" charset="-122"/>
              </a:rPr>
              <a:t>充次以上。贮存期和使用寿命为现有蓄电池的两倍以上。</a:t>
            </a:r>
            <a:endParaRPr lang="zh-CN" altLang="en-US" sz="1400" dirty="0">
              <a:latin typeface="仿宋_GB2312" pitchFamily="49" charset="-122"/>
              <a:ea typeface="仿宋_GB2312" pitchFamily="49" charset="-122"/>
            </a:endParaRPr>
          </a:p>
        </p:txBody>
      </p:sp>
      <p:sp>
        <p:nvSpPr>
          <p:cNvPr id="9" name="Text Box 2"/>
          <p:cNvSpPr txBox="1">
            <a:spLocks noChangeArrowheads="1"/>
          </p:cNvSpPr>
          <p:nvPr/>
        </p:nvSpPr>
        <p:spPr bwMode="auto">
          <a:xfrm>
            <a:off x="427323" y="675672"/>
            <a:ext cx="504193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产品介绍：硅能电池产品特点</a:t>
            </a:r>
            <a:endParaRPr lang="zh-CN" altLang="en-US" sz="2100" b="1" dirty="0">
              <a:solidFill>
                <a:schemeClr val="tx1">
                  <a:lumMod val="65000"/>
                  <a:lumOff val="35000"/>
                </a:schemeClr>
              </a:solidFill>
              <a:ea typeface="微软雅黑" charset="0"/>
              <a:cs typeface="微软雅黑" charset="0"/>
            </a:endParaRPr>
          </a:p>
        </p:txBody>
      </p:sp>
    </p:spTree>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37896" name="矩形 2"/>
          <p:cNvSpPr>
            <a:spLocks noChangeArrowheads="1"/>
          </p:cNvSpPr>
          <p:nvPr/>
        </p:nvSpPr>
        <p:spPr bwMode="auto">
          <a:xfrm>
            <a:off x="709612" y="1760220"/>
            <a:ext cx="7696200" cy="988284"/>
          </a:xfrm>
          <a:prstGeom prst="rect">
            <a:avLst/>
          </a:prstGeom>
          <a:noFill/>
          <a:ln w="9525">
            <a:noFill/>
            <a:miter lim="800000"/>
          </a:ln>
        </p:spPr>
        <p:txBody>
          <a:bodyPr lIns="68580" tIns="34290" rIns="68580" bIns="34290">
            <a:spAutoFit/>
          </a:bodyPr>
          <a:lstStyle/>
          <a:p>
            <a:pPr marL="342900" indent="-342900">
              <a:lnSpc>
                <a:spcPct val="150000"/>
              </a:lnSpc>
            </a:pPr>
            <a:r>
              <a:rPr lang="zh-CN" altLang="en-US" sz="1400" b="1" dirty="0" smtClean="0">
                <a:solidFill>
                  <a:srgbClr val="00B050"/>
                </a:solidFill>
                <a:latin typeface="+mn-ea"/>
                <a:cs typeface="微软雅黑"/>
              </a:rPr>
              <a:t>硅能技术特点之六：优异的深放电性能</a:t>
            </a:r>
            <a:endParaRPr lang="en-US" altLang="zh-CN" sz="1400" b="1" dirty="0" smtClean="0">
              <a:solidFill>
                <a:srgbClr val="00B050"/>
              </a:solidFill>
              <a:latin typeface="+mn-ea"/>
              <a:cs typeface="微软雅黑"/>
            </a:endParaRPr>
          </a:p>
          <a:p>
            <a:pPr>
              <a:lnSpc>
                <a:spcPct val="150000"/>
              </a:lnSpc>
            </a:pPr>
            <a:r>
              <a:rPr lang="zh-CN" altLang="en-US" sz="1400" dirty="0" smtClean="0">
                <a:latin typeface="仿宋_GB2312" pitchFamily="49" charset="-122"/>
                <a:ea typeface="仿宋_GB2312" pitchFamily="49" charset="-122"/>
              </a:rPr>
              <a:t>    硅</a:t>
            </a:r>
            <a:r>
              <a:rPr lang="zh-CN" altLang="en-US" sz="1400" dirty="0">
                <a:latin typeface="仿宋_GB2312" pitchFamily="49" charset="-122"/>
                <a:ea typeface="仿宋_GB2312" pitchFamily="49" charset="-122"/>
              </a:rPr>
              <a:t>能蓄电池的蓄电活性物质具有极好的活性和</a:t>
            </a:r>
            <a:r>
              <a:rPr lang="zh-CN" altLang="en-US" sz="1400" dirty="0" smtClean="0">
                <a:latin typeface="仿宋_GB2312" pitchFamily="49" charset="-122"/>
                <a:ea typeface="仿宋_GB2312" pitchFamily="49" charset="-122"/>
              </a:rPr>
              <a:t>抗软化性</a:t>
            </a:r>
            <a:r>
              <a:rPr lang="zh-CN" altLang="en-US" sz="1400" dirty="0">
                <a:latin typeface="仿宋_GB2312" pitchFamily="49" charset="-122"/>
                <a:ea typeface="仿宋_GB2312" pitchFamily="49" charset="-122"/>
              </a:rPr>
              <a:t>，它</a:t>
            </a:r>
            <a:r>
              <a:rPr lang="zh-CN" altLang="en-US" sz="1400" dirty="0" smtClean="0">
                <a:latin typeface="仿宋_GB2312" pitchFamily="49" charset="-122"/>
                <a:ea typeface="仿宋_GB2312" pitchFamily="49" charset="-122"/>
              </a:rPr>
              <a:t>具有深度放电功能</a:t>
            </a:r>
            <a:r>
              <a:rPr lang="zh-CN" altLang="en-US" sz="1400" dirty="0">
                <a:latin typeface="仿宋_GB2312" pitchFamily="49" charset="-122"/>
                <a:ea typeface="仿宋_GB2312" pitchFamily="49" charset="-122"/>
              </a:rPr>
              <a:t>，且充放电无记忆性，无最低放电电压的刚性限制；可在</a:t>
            </a:r>
            <a:r>
              <a:rPr lang="zh-CN" altLang="en-US" sz="1400" dirty="0" smtClean="0">
                <a:latin typeface="仿宋_GB2312" pitchFamily="49" charset="-122"/>
                <a:ea typeface="仿宋_GB2312" pitchFamily="49" charset="-122"/>
              </a:rPr>
              <a:t>任何时间</a:t>
            </a:r>
            <a:r>
              <a:rPr lang="zh-CN" altLang="en-US" sz="1400" dirty="0">
                <a:latin typeface="仿宋_GB2312" pitchFamily="49" charset="-122"/>
                <a:ea typeface="仿宋_GB2312" pitchFamily="49" charset="-122"/>
              </a:rPr>
              <a:t>充电，充电前无需先</a:t>
            </a:r>
            <a:r>
              <a:rPr lang="zh-CN" altLang="en-US" sz="1400" dirty="0" smtClean="0">
                <a:latin typeface="仿宋_GB2312" pitchFamily="49" charset="-122"/>
                <a:ea typeface="仿宋_GB2312" pitchFamily="49" charset="-122"/>
              </a:rPr>
              <a:t>放电。  </a:t>
            </a:r>
            <a:endParaRPr lang="zh-CN" altLang="en-US" sz="1400" dirty="0">
              <a:latin typeface="仿宋_GB2312" pitchFamily="49" charset="-122"/>
              <a:ea typeface="仿宋_GB2312" pitchFamily="49" charset="-122"/>
            </a:endParaRPr>
          </a:p>
        </p:txBody>
      </p:sp>
      <p:sp>
        <p:nvSpPr>
          <p:cNvPr id="9" name="Text Box 2"/>
          <p:cNvSpPr txBox="1">
            <a:spLocks noChangeArrowheads="1"/>
          </p:cNvSpPr>
          <p:nvPr/>
        </p:nvSpPr>
        <p:spPr bwMode="auto">
          <a:xfrm>
            <a:off x="427323" y="675672"/>
            <a:ext cx="504193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产品介绍：硅能电池产品特点</a:t>
            </a:r>
            <a:endParaRPr lang="zh-CN" altLang="en-US" sz="2100" b="1" dirty="0">
              <a:solidFill>
                <a:schemeClr val="tx1">
                  <a:lumMod val="65000"/>
                  <a:lumOff val="35000"/>
                </a:schemeClr>
              </a:solidFill>
              <a:ea typeface="微软雅黑" charset="0"/>
              <a:cs typeface="微软雅黑" charset="0"/>
            </a:endParaRPr>
          </a:p>
        </p:txBody>
      </p:sp>
    </p:spTree>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8436" name="Rectangle 3"/>
          <p:cNvSpPr>
            <a:spLocks noGrp="1" noChangeArrowheads="1"/>
          </p:cNvSpPr>
          <p:nvPr>
            <p:ph type="body" idx="4294967295"/>
          </p:nvPr>
        </p:nvSpPr>
        <p:spPr>
          <a:xfrm>
            <a:off x="726758" y="1314450"/>
            <a:ext cx="7851775" cy="3200400"/>
          </a:xfrm>
        </p:spPr>
        <p:txBody>
          <a:bodyPr rtlCol="0">
            <a:normAutofit/>
          </a:bodyPr>
          <a:lstStyle/>
          <a:p>
            <a:pPr>
              <a:lnSpc>
                <a:spcPct val="160000"/>
              </a:lnSpc>
              <a:buNone/>
              <a:defRPr/>
            </a:pPr>
            <a:r>
              <a:rPr lang="zh-CN" altLang="en-US" sz="1400" b="1" dirty="0" smtClean="0">
                <a:solidFill>
                  <a:srgbClr val="00B050"/>
                </a:solidFill>
                <a:latin typeface="+mn-ea"/>
                <a:cs typeface="微软雅黑"/>
              </a:rPr>
              <a:t>硅能技术特点之七：环保回收</a:t>
            </a:r>
            <a:endParaRPr lang="en-US" altLang="zh-CN" sz="1400" b="1" dirty="0" smtClean="0">
              <a:solidFill>
                <a:srgbClr val="00B050"/>
              </a:solidFill>
              <a:latin typeface="+mn-ea"/>
              <a:cs typeface="微软雅黑"/>
            </a:endParaRPr>
          </a:p>
          <a:p>
            <a:pPr eaLnBrk="1" fontAlgn="auto" hangingPunct="1">
              <a:lnSpc>
                <a:spcPct val="160000"/>
              </a:lnSpc>
              <a:spcAft>
                <a:spcPts val="0"/>
              </a:spcAft>
              <a:buNone/>
              <a:defRPr/>
            </a:pPr>
            <a:r>
              <a:rPr lang="zh-CN" altLang="en-US" sz="1400" dirty="0" smtClean="0">
                <a:latin typeface="仿宋_GB2312" pitchFamily="49" charset="-122"/>
                <a:ea typeface="仿宋_GB2312" pitchFamily="49" charset="-122"/>
              </a:rPr>
              <a:t>    资源是有限的，新技术的发展要以资源可再生为前提。</a:t>
            </a:r>
            <a:endParaRPr lang="zh-CN" altLang="en-US" sz="1400" dirty="0" smtClean="0">
              <a:latin typeface="仿宋_GB2312" pitchFamily="49" charset="-122"/>
              <a:ea typeface="仿宋_GB2312" pitchFamily="49" charset="-122"/>
            </a:endParaRPr>
          </a:p>
          <a:p>
            <a:pPr marL="0" indent="0" eaLnBrk="1" fontAlgn="auto" hangingPunct="1">
              <a:lnSpc>
                <a:spcPct val="160000"/>
              </a:lnSpc>
              <a:spcAft>
                <a:spcPts val="0"/>
              </a:spcAft>
              <a:buNone/>
              <a:defRPr/>
            </a:pPr>
            <a:r>
              <a:rPr lang="zh-CN" altLang="en-US" sz="1400" dirty="0" smtClean="0">
                <a:latin typeface="仿宋_GB2312" pitchFamily="49" charset="-122"/>
                <a:ea typeface="仿宋_GB2312" pitchFamily="49" charset="-122"/>
              </a:rPr>
              <a:t>    锂资源有限，锂离子废旧电池目前基本无法回收，即使回收，成本太高，如果锂离子电池不解决回收问题，将会严重污染环境。</a:t>
            </a:r>
            <a:endParaRPr lang="zh-CN" altLang="en-US" sz="1400" dirty="0" smtClean="0">
              <a:latin typeface="仿宋_GB2312" pitchFamily="49" charset="-122"/>
              <a:ea typeface="仿宋_GB2312" pitchFamily="49" charset="-122"/>
            </a:endParaRPr>
          </a:p>
          <a:p>
            <a:pPr marL="0" indent="0" eaLnBrk="1" fontAlgn="auto" hangingPunct="1">
              <a:lnSpc>
                <a:spcPct val="160000"/>
              </a:lnSpc>
              <a:spcAft>
                <a:spcPts val="0"/>
              </a:spcAft>
              <a:buNone/>
              <a:defRPr/>
            </a:pPr>
            <a:r>
              <a:rPr lang="zh-CN" altLang="en-US" sz="1400" dirty="0" smtClean="0">
                <a:latin typeface="仿宋_GB2312" pitchFamily="49" charset="-122"/>
                <a:ea typeface="仿宋_GB2312" pitchFamily="49" charset="-122"/>
              </a:rPr>
              <a:t>    硅能电池主要材料铅回收率超过</a:t>
            </a:r>
            <a:r>
              <a:rPr lang="en-US" altLang="zh-CN" sz="1400" dirty="0" smtClean="0">
                <a:latin typeface="仿宋_GB2312" pitchFamily="49" charset="-122"/>
                <a:ea typeface="仿宋_GB2312" pitchFamily="49" charset="-122"/>
              </a:rPr>
              <a:t>99%</a:t>
            </a:r>
            <a:r>
              <a:rPr lang="zh-CN" altLang="en-US" sz="1400" dirty="0" smtClean="0">
                <a:latin typeface="仿宋_GB2312" pitchFamily="49" charset="-122"/>
                <a:ea typeface="仿宋_GB2312" pitchFamily="49" charset="-122"/>
              </a:rPr>
              <a:t>，是世界上回收率最高的电池，随着技术的发展和国家环保的要求，回收率有望接近</a:t>
            </a:r>
            <a:r>
              <a:rPr lang="en-US" altLang="zh-CN" sz="1400" dirty="0" smtClean="0">
                <a:latin typeface="仿宋_GB2312" pitchFamily="49" charset="-122"/>
                <a:ea typeface="仿宋_GB2312" pitchFamily="49" charset="-122"/>
              </a:rPr>
              <a:t>99.9%</a:t>
            </a:r>
            <a:r>
              <a:rPr lang="zh-CN" altLang="en-US" sz="1400" dirty="0" smtClean="0">
                <a:latin typeface="仿宋_GB2312" pitchFamily="49" charset="-122"/>
                <a:ea typeface="仿宋_GB2312" pitchFamily="49" charset="-122"/>
              </a:rPr>
              <a:t>。</a:t>
            </a:r>
            <a:endParaRPr lang="zh-CN" altLang="en-US" sz="1400" dirty="0" smtClean="0">
              <a:latin typeface="仿宋_GB2312" pitchFamily="49" charset="-122"/>
              <a:ea typeface="仿宋_GB2312" pitchFamily="49" charset="-122"/>
            </a:endParaRPr>
          </a:p>
          <a:p>
            <a:pPr eaLnBrk="1" fontAlgn="auto" hangingPunct="1">
              <a:spcAft>
                <a:spcPts val="0"/>
              </a:spcAft>
              <a:buFont typeface="Arial" pitchFamily="34" charset="0"/>
              <a:buChar char="•"/>
              <a:defRPr/>
            </a:pPr>
            <a:endParaRPr lang="en-US" altLang="zh-CN" sz="1400" dirty="0" smtClean="0">
              <a:latin typeface="仿宋_GB2312" pitchFamily="49" charset="-122"/>
              <a:ea typeface="仿宋_GB2312" pitchFamily="49" charset="-122"/>
            </a:endParaRPr>
          </a:p>
        </p:txBody>
      </p:sp>
      <p:sp>
        <p:nvSpPr>
          <p:cNvPr id="8"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6" name="Text Box 2"/>
          <p:cNvSpPr txBox="1">
            <a:spLocks noChangeArrowheads="1"/>
          </p:cNvSpPr>
          <p:nvPr/>
        </p:nvSpPr>
        <p:spPr bwMode="auto">
          <a:xfrm>
            <a:off x="427323" y="675672"/>
            <a:ext cx="453068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技术研发：硅能技术特点</a:t>
            </a:r>
            <a:endParaRPr lang="zh-CN" altLang="en-US" sz="2100" b="1" dirty="0">
              <a:solidFill>
                <a:schemeClr val="tx1">
                  <a:lumMod val="65000"/>
                  <a:lumOff val="35000"/>
                </a:schemeClr>
              </a:solidFill>
              <a:ea typeface="微软雅黑" charset="0"/>
              <a:cs typeface="微软雅黑" charset="0"/>
            </a:endParaRPr>
          </a:p>
        </p:txBody>
      </p:sp>
    </p:spTree>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Shape 778"/>
          <p:cNvSpPr/>
          <p:nvPr/>
        </p:nvSpPr>
        <p:spPr>
          <a:xfrm>
            <a:off x="0" y="1139428"/>
            <a:ext cx="9144000" cy="33338"/>
          </a:xfrm>
          <a:prstGeom prst="rect">
            <a:avLst/>
          </a:prstGeom>
          <a:solidFill>
            <a:srgbClr val="5B9BD5">
              <a:lumMod val="50000"/>
            </a:srgbClr>
          </a:solidFill>
          <a:ln>
            <a:noFill/>
          </a:ln>
        </p:spPr>
        <p:txBody>
          <a:bodyPr lIns="68569" tIns="68569" rIns="68569" bIns="68569" anchor="ctr"/>
          <a:lstStyle/>
          <a:p>
            <a:pPr fontAlgn="auto">
              <a:spcBef>
                <a:spcPts val="0"/>
              </a:spcBef>
              <a:spcAft>
                <a:spcPts val="0"/>
              </a:spcAft>
              <a:defRPr/>
            </a:pPr>
            <a:endParaRPr sz="1400" kern="0" dirty="0">
              <a:solidFill>
                <a:sysClr val="windowText" lastClr="000000"/>
              </a:solidFill>
            </a:endParaRPr>
          </a:p>
        </p:txBody>
      </p:sp>
      <p:sp>
        <p:nvSpPr>
          <p:cNvPr id="38920" name="矩形 2"/>
          <p:cNvSpPr>
            <a:spLocks noChangeArrowheads="1"/>
          </p:cNvSpPr>
          <p:nvPr/>
        </p:nvSpPr>
        <p:spPr bwMode="auto">
          <a:xfrm>
            <a:off x="750253" y="1543050"/>
            <a:ext cx="7696200" cy="1311449"/>
          </a:xfrm>
          <a:prstGeom prst="rect">
            <a:avLst/>
          </a:prstGeom>
          <a:noFill/>
          <a:ln w="9525">
            <a:noFill/>
            <a:miter lim="800000"/>
          </a:ln>
        </p:spPr>
        <p:txBody>
          <a:bodyPr lIns="68580" tIns="34290" rIns="68580" bIns="34290">
            <a:spAutoFit/>
          </a:bodyPr>
          <a:lstStyle/>
          <a:p>
            <a:pPr>
              <a:lnSpc>
                <a:spcPct val="150000"/>
              </a:lnSpc>
            </a:pPr>
            <a:r>
              <a:rPr lang="zh-CN" altLang="en-US" sz="1400" b="1" dirty="0" smtClean="0">
                <a:solidFill>
                  <a:srgbClr val="00B050"/>
                </a:solidFill>
                <a:latin typeface="+mn-ea"/>
                <a:cs typeface="微软雅黑"/>
              </a:rPr>
              <a:t>硅能技术特点之八：卓越的性价比</a:t>
            </a:r>
            <a:endParaRPr lang="zh-CN" altLang="en-US" sz="1400" b="1" dirty="0" smtClean="0">
              <a:solidFill>
                <a:srgbClr val="00B050"/>
              </a:solidFill>
              <a:latin typeface="+mn-ea"/>
              <a:cs typeface="微软雅黑"/>
            </a:endParaRPr>
          </a:p>
          <a:p>
            <a:pPr>
              <a:lnSpc>
                <a:spcPct val="150000"/>
              </a:lnSpc>
            </a:pPr>
            <a:r>
              <a:rPr lang="zh-CN" altLang="en-US" sz="1400" dirty="0" smtClean="0">
                <a:latin typeface="仿宋_GB2312" pitchFamily="49" charset="-122"/>
                <a:ea typeface="仿宋_GB2312" pitchFamily="49" charset="-122"/>
              </a:rPr>
              <a:t>    密封</a:t>
            </a:r>
            <a:r>
              <a:rPr lang="zh-CN" altLang="en-US" sz="1400" dirty="0">
                <a:latin typeface="仿宋_GB2312" pitchFamily="49" charset="-122"/>
                <a:ea typeface="仿宋_GB2312" pitchFamily="49" charset="-122"/>
              </a:rPr>
              <a:t>、免维护、极大地减少了蓄电池维护工作量和维护费用，减少了因维护不良造成的蓄电池损坏。荷电状态出厂与贮存，启动时无需添加电解液，初充电准备时间是现有蓄电池的</a:t>
            </a:r>
            <a:r>
              <a:rPr lang="en-US" altLang="zh-CN" sz="1400" dirty="0">
                <a:latin typeface="仿宋_GB2312" pitchFamily="49" charset="-122"/>
                <a:ea typeface="仿宋_GB2312" pitchFamily="49" charset="-122"/>
              </a:rPr>
              <a:t>1/20,</a:t>
            </a:r>
            <a:r>
              <a:rPr lang="zh-CN" altLang="en-US" sz="1400" dirty="0">
                <a:latin typeface="仿宋_GB2312" pitchFamily="49" charset="-122"/>
                <a:ea typeface="仿宋_GB2312" pitchFamily="49" charset="-122"/>
              </a:rPr>
              <a:t>安装方便，即装即用。</a:t>
            </a:r>
            <a:endParaRPr lang="zh-CN" altLang="en-US" sz="1400" dirty="0">
              <a:latin typeface="仿宋_GB2312" pitchFamily="49" charset="-122"/>
              <a:ea typeface="仿宋_GB2312" pitchFamily="49" charset="-122"/>
            </a:endParaRPr>
          </a:p>
        </p:txBody>
      </p:sp>
      <p:sp>
        <p:nvSpPr>
          <p:cNvPr id="9" name="Text Box 2"/>
          <p:cNvSpPr txBox="1">
            <a:spLocks noChangeArrowheads="1"/>
          </p:cNvSpPr>
          <p:nvPr/>
        </p:nvSpPr>
        <p:spPr bwMode="auto">
          <a:xfrm>
            <a:off x="418750" y="752825"/>
            <a:ext cx="5041933" cy="392415"/>
          </a:xfrm>
          <a:prstGeom prst="rect">
            <a:avLst/>
          </a:prstGeom>
          <a:noFill/>
          <a:ln>
            <a:noFill/>
          </a:ln>
          <a:effectLst/>
        </p:spPr>
        <p:txBody>
          <a:bodyPr wrap="square" lIns="68580" tIns="34290" rIns="68580" bIns="34290">
            <a:spAutoFit/>
          </a:bodyPr>
          <a:lstStyle>
            <a:lvl1pPr>
              <a:defRPr sz="3200">
                <a:solidFill>
                  <a:schemeClr val="tx1"/>
                </a:solidFill>
                <a:latin typeface="Arial" charset="0"/>
                <a:ea typeface="宋体" charset="0"/>
                <a:cs typeface="宋体" charset="0"/>
              </a:defRPr>
            </a:lvl1pPr>
            <a:lvl2pPr>
              <a:defRPr sz="2800">
                <a:solidFill>
                  <a:schemeClr val="tx1"/>
                </a:solidFill>
                <a:latin typeface="Arial" charset="0"/>
                <a:ea typeface="宋体" charset="0"/>
              </a:defRPr>
            </a:lvl2pPr>
            <a:lvl3pPr>
              <a:defRPr sz="2400">
                <a:solidFill>
                  <a:schemeClr val="tx1"/>
                </a:solidFill>
                <a:latin typeface="Arial" charset="0"/>
                <a:ea typeface="宋体" charset="0"/>
              </a:defRPr>
            </a:lvl3pPr>
            <a:lvl4pPr>
              <a:defRPr sz="2000">
                <a:solidFill>
                  <a:schemeClr val="tx1"/>
                </a:solidFill>
                <a:latin typeface="Arial" charset="0"/>
                <a:ea typeface="宋体" charset="0"/>
              </a:defRPr>
            </a:lvl4pPr>
            <a:lvl5pPr>
              <a:defRPr sz="2000">
                <a:solidFill>
                  <a:schemeClr val="tx1"/>
                </a:solidFill>
                <a:latin typeface="Arial" charset="0"/>
                <a:ea typeface="宋体" charset="0"/>
              </a:defRPr>
            </a:lvl5pPr>
            <a:lvl6pPr eaLnBrk="0" fontAlgn="base" hangingPunct="0">
              <a:spcBef>
                <a:spcPct val="20000"/>
              </a:spcBef>
              <a:spcAft>
                <a:spcPct val="0"/>
              </a:spcAft>
              <a:buChar char="»"/>
              <a:defRPr sz="2000">
                <a:solidFill>
                  <a:schemeClr val="tx1"/>
                </a:solidFill>
                <a:latin typeface="Arial" charset="0"/>
                <a:ea typeface="宋体" charset="0"/>
              </a:defRPr>
            </a:lvl6pPr>
            <a:lvl7pPr eaLnBrk="0" fontAlgn="base" hangingPunct="0">
              <a:spcBef>
                <a:spcPct val="20000"/>
              </a:spcBef>
              <a:spcAft>
                <a:spcPct val="0"/>
              </a:spcAft>
              <a:buChar char="»"/>
              <a:defRPr sz="2000">
                <a:solidFill>
                  <a:schemeClr val="tx1"/>
                </a:solidFill>
                <a:latin typeface="Arial" charset="0"/>
                <a:ea typeface="宋体" charset="0"/>
              </a:defRPr>
            </a:lvl7pPr>
            <a:lvl8pPr eaLnBrk="0" fontAlgn="base" hangingPunct="0">
              <a:spcBef>
                <a:spcPct val="20000"/>
              </a:spcBef>
              <a:spcAft>
                <a:spcPct val="0"/>
              </a:spcAft>
              <a:buChar char="»"/>
              <a:defRPr sz="2000">
                <a:solidFill>
                  <a:schemeClr val="tx1"/>
                </a:solidFill>
                <a:latin typeface="Arial" charset="0"/>
                <a:ea typeface="宋体" charset="0"/>
              </a:defRPr>
            </a:lvl8pPr>
            <a:lvl9pPr eaLnBrk="0" fontAlgn="base" hangingPunct="0">
              <a:spcBef>
                <a:spcPct val="20000"/>
              </a:spcBef>
              <a:spcAft>
                <a:spcPct val="0"/>
              </a:spcAft>
              <a:buChar char="»"/>
              <a:defRPr sz="2000">
                <a:solidFill>
                  <a:schemeClr val="tx1"/>
                </a:solidFill>
                <a:latin typeface="Arial" charset="0"/>
                <a:ea typeface="宋体" charset="0"/>
              </a:defRPr>
            </a:lvl9pPr>
          </a:lstStyle>
          <a:p>
            <a:r>
              <a:rPr lang="zh-CN" altLang="en-US" sz="2100" b="1" dirty="0" smtClean="0">
                <a:solidFill>
                  <a:schemeClr val="accent1">
                    <a:lumMod val="50000"/>
                  </a:schemeClr>
                </a:solidFill>
                <a:latin typeface="微软雅黑"/>
                <a:ea typeface="微软雅黑"/>
                <a:cs typeface="微软雅黑"/>
              </a:rPr>
              <a:t>产品介绍：硅能电池产品特点</a:t>
            </a:r>
            <a:endParaRPr lang="zh-CN" altLang="en-US" sz="2100" b="1" dirty="0">
              <a:solidFill>
                <a:schemeClr val="tx1">
                  <a:lumMod val="65000"/>
                  <a:lumOff val="35000"/>
                </a:schemeClr>
              </a:solidFill>
              <a:ea typeface="微软雅黑" charset="0"/>
              <a:cs typeface="微软雅黑" charset="0"/>
            </a:endParaRPr>
          </a:p>
        </p:txBody>
      </p:sp>
    </p:spTree>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Text Box 2"/>
          <p:cNvSpPr txBox="1">
            <a:spLocks noChangeArrowheads="1"/>
          </p:cNvSpPr>
          <p:nvPr/>
        </p:nvSpPr>
        <p:spPr bwMode="auto">
          <a:xfrm>
            <a:off x="1981200" y="1371600"/>
            <a:ext cx="5410200" cy="584775"/>
          </a:xfrm>
          <a:prstGeom prst="rect">
            <a:avLst/>
          </a:prstGeom>
          <a:noFill/>
          <a:ln w="9525">
            <a:noFill/>
            <a:miter lim="800000"/>
          </a:ln>
          <a:effectLst/>
        </p:spPr>
        <p:txBody>
          <a:bodyPr>
            <a:spAutoFit/>
          </a:bodyPr>
          <a:lstStyle/>
          <a:p>
            <a:pPr algn="ctr" defTabSz="762000">
              <a:spcBef>
                <a:spcPct val="50000"/>
              </a:spcBef>
            </a:pPr>
            <a:r>
              <a:rPr lang="zh-CN" altLang="en-US" sz="3200" b="1">
                <a:solidFill>
                  <a:schemeClr val="accent2"/>
                </a:solidFill>
              </a:rPr>
              <a:t>感谢大家！</a:t>
            </a:r>
            <a:endParaRPr lang="zh-CN" altLang="en-US" sz="2100"/>
          </a:p>
        </p:txBody>
      </p:sp>
      <p:graphicFrame>
        <p:nvGraphicFramePr>
          <p:cNvPr id="227328" name="Object 0"/>
          <p:cNvGraphicFramePr>
            <a:graphicFrameLocks noChangeAspect="1"/>
          </p:cNvGraphicFramePr>
          <p:nvPr/>
        </p:nvGraphicFramePr>
        <p:xfrm>
          <a:off x="3276600" y="2628900"/>
          <a:ext cx="2414588" cy="985838"/>
        </p:xfrm>
        <a:graphic>
          <a:graphicData uri="http://schemas.openxmlformats.org/presentationml/2006/ole">
            <mc:AlternateContent xmlns:mc="http://schemas.openxmlformats.org/markup-compatibility/2006">
              <mc:Choice xmlns:v="urn:schemas-microsoft-com:vml" Requires="v">
                <p:oleObj spid="_x0000_s25601" name="剪辑" r:id="rId1" imgW="32099250" imgH="17468850" progId="">
                  <p:embed/>
                </p:oleObj>
              </mc:Choice>
              <mc:Fallback>
                <p:oleObj name="剪辑" r:id="rId1" imgW="32099250" imgH="17468850" progId="">
                  <p:embed/>
                  <p:pic>
                    <p:nvPicPr>
                      <p:cNvPr id="0" name="图片 25600"/>
                      <p:cNvPicPr>
                        <a:picLocks noChangeAspect="1"/>
                      </p:cNvPicPr>
                      <p:nvPr/>
                    </p:nvPicPr>
                    <p:blipFill>
                      <a:blip r:embed="rId2"/>
                      <a:stretch>
                        <a:fillRect/>
                      </a:stretch>
                    </p:blipFill>
                    <p:spPr>
                      <a:xfrm>
                        <a:off x="3276600" y="2628900"/>
                        <a:ext cx="2414588" cy="985838"/>
                      </a:xfrm>
                      <a:prstGeom prst="rect">
                        <a:avLst/>
                      </a:prstGeom>
                      <a:noFill/>
                      <a:ln w="9525">
                        <a:noFill/>
                      </a:ln>
                    </p:spPr>
                  </p:pic>
                </p:oleObj>
              </mc:Fallback>
            </mc:AlternateContent>
          </a:graphicData>
        </a:graphic>
      </p:graphicFrame>
    </p:spTree>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472" y="1285866"/>
            <a:ext cx="8215370" cy="3046988"/>
          </a:xfrm>
          <a:prstGeom prst="rect">
            <a:avLst/>
          </a:prstGeom>
        </p:spPr>
        <p:txBody>
          <a:bodyPr wrap="square">
            <a:spAutoFit/>
          </a:bodyPr>
          <a:lstStyle/>
          <a:p>
            <a:pPr>
              <a:lnSpc>
                <a:spcPct val="150000"/>
              </a:lnSpc>
            </a:pPr>
            <a:r>
              <a:rPr lang="zh-CN" altLang="en-US" sz="1600" dirty="0" smtClean="0"/>
              <a:t>       功率</a:t>
            </a:r>
            <a:endParaRPr lang="en-US" altLang="zh-CN" sz="1600" dirty="0" smtClean="0"/>
          </a:p>
          <a:p>
            <a:pPr>
              <a:lnSpc>
                <a:spcPct val="150000"/>
              </a:lnSpc>
            </a:pPr>
            <a:r>
              <a:rPr lang="zh-CN" altLang="en-US" sz="1600" dirty="0" smtClean="0"/>
              <a:t>       电池的功率是指电池在一定放电制度下，于单位时间内所给出能量的大小，单位为</a:t>
            </a:r>
            <a:r>
              <a:rPr lang="en-US" sz="1600" dirty="0" smtClean="0"/>
              <a:t>W</a:t>
            </a:r>
            <a:r>
              <a:rPr lang="zh-CN" altLang="en-US" sz="1600" dirty="0" smtClean="0"/>
              <a:t>（瓦）或</a:t>
            </a:r>
            <a:r>
              <a:rPr lang="en-US" sz="1600" dirty="0" smtClean="0"/>
              <a:t>kW(</a:t>
            </a:r>
            <a:r>
              <a:rPr lang="zh-CN" altLang="en-US" sz="1600" dirty="0" smtClean="0"/>
              <a:t>千瓦</a:t>
            </a:r>
            <a:r>
              <a:rPr lang="en-US" sz="1600" dirty="0" smtClean="0"/>
              <a:t>)</a:t>
            </a:r>
            <a:r>
              <a:rPr lang="zh-CN" altLang="en-US" sz="1600" dirty="0" smtClean="0"/>
              <a:t>。单位质量电池所能给出的功率称为比功率，单位为</a:t>
            </a:r>
            <a:r>
              <a:rPr lang="en-US" sz="1600" dirty="0" smtClean="0"/>
              <a:t>W/kg</a:t>
            </a:r>
            <a:r>
              <a:rPr lang="zh-CN" altLang="en-US" sz="1600" dirty="0" smtClean="0"/>
              <a:t>或</a:t>
            </a:r>
            <a:r>
              <a:rPr lang="en-US" sz="1600" dirty="0" smtClean="0"/>
              <a:t>kW/kg</a:t>
            </a:r>
            <a:r>
              <a:rPr lang="zh-CN" altLang="en-US" sz="1600" dirty="0" smtClean="0"/>
              <a:t>。比功率也是电池重要的性能指标之一。一个电池比功率大，表示它可以承受大电流放电。</a:t>
            </a:r>
            <a:endParaRPr lang="zh-CN" altLang="en-US" sz="1600" dirty="0" smtClean="0"/>
          </a:p>
          <a:p>
            <a:pPr>
              <a:lnSpc>
                <a:spcPct val="150000"/>
              </a:lnSpc>
            </a:pPr>
            <a:r>
              <a:rPr lang="zh-CN" altLang="en-US" sz="1600" dirty="0" smtClean="0"/>
              <a:t>        蓄电池的比能量和比功率性能是电池选型时的重要参数。因为电池要与用电的仪器、仪表、电动机器等互相配套，为了满足要求，首先要根据用电设备要求功率大小来选择电池类型。当然，最终确定选用电池的类型还要考虑质量、体积、比能量、使用的温度范围和价格等因素。</a:t>
            </a:r>
            <a:endParaRPr lang="zh-CN" altLang="en-US" sz="1600" dirty="0"/>
          </a:p>
        </p:txBody>
      </p:sp>
      <p:sp>
        <p:nvSpPr>
          <p:cNvPr id="3"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2.1 </a:t>
            </a:r>
            <a:r>
              <a:rPr kumimoji="1" lang="zh-CN" altLang="en-US" sz="3200" b="1" dirty="0" smtClean="0">
                <a:solidFill>
                  <a:srgbClr val="000066"/>
                </a:solidFill>
                <a:latin typeface="Times New Roman" pitchFamily="18" charset="0"/>
              </a:rPr>
              <a:t>铅酸蓄电池基本单位</a:t>
            </a:r>
            <a:endParaRPr kumimoji="1" lang="zh-CN" altLang="en-US" sz="32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5" name="五角星 4"/>
          <p:cNvSpPr/>
          <p:nvPr/>
        </p:nvSpPr>
        <p:spPr>
          <a:xfrm>
            <a:off x="714348" y="1428742"/>
            <a:ext cx="214314" cy="214314"/>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49" name="Rectangle 1"/>
          <p:cNvSpPr>
            <a:spLocks noChangeArrowheads="1"/>
          </p:cNvSpPr>
          <p:nvPr/>
        </p:nvSpPr>
        <p:spPr bwMode="auto">
          <a:xfrm>
            <a:off x="428596" y="1285866"/>
            <a:ext cx="8429684" cy="2308324"/>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279400" algn="l" defTabSz="914400" rtl="0" eaLnBrk="1" fontAlgn="base" latinLnBrk="0" hangingPunct="1">
              <a:lnSpc>
                <a:spcPct val="15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能量</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79400" algn="l" defTabSz="914400" rtl="0" eaLnBrk="0" fontAlgn="base" latinLnBrk="0" hangingPunct="0">
              <a:lnSpc>
                <a:spcPct val="15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电池的能量是指在一定放电制度下，蓄电池所能给出的电能，通常用瓦时（</a:t>
            </a:r>
            <a:r>
              <a:rPr kumimoji="0" lang="en-US" altLang="zh-CN" sz="16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Wh</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）表示。</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79400" algn="l" defTabSz="914400" rtl="0" eaLnBrk="0" fontAlgn="base" latinLnBrk="0" hangingPunct="0">
              <a:lnSpc>
                <a:spcPct val="15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常用比能量来比较不同的电池系统。比能量是指电池单位质量或单位体积所能输出的电能，单位分别是</a:t>
            </a:r>
            <a:r>
              <a:rPr kumimoji="0" lang="en-US" altLang="zh-CN" sz="16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Wh</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/kg</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或</a:t>
            </a:r>
            <a:r>
              <a:rPr kumimoji="0" lang="en-US" altLang="zh-CN" sz="1600" b="0" i="0" u="none" strike="noStrike" cap="none" normalizeH="0" baseline="0" dirty="0" err="1" smtClean="0">
                <a:ln>
                  <a:noFill/>
                </a:ln>
                <a:solidFill>
                  <a:schemeClr val="tx1"/>
                </a:solidFill>
                <a:effectLst/>
                <a:latin typeface="Times New Roman" pitchFamily="18" charset="0"/>
                <a:ea typeface="宋体" pitchFamily="2" charset="-122"/>
                <a:cs typeface="Times New Roman" pitchFamily="18" charset="0"/>
              </a:rPr>
              <a:t>Wh</a:t>
            </a:r>
            <a:r>
              <a:rPr kumimoji="0" lang="en-US" alt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/L</a:t>
            </a: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79400" algn="l" defTabSz="914400" rtl="0" eaLnBrk="0" fontAlgn="base" latinLnBrk="0" hangingPunct="0">
              <a:lnSpc>
                <a:spcPct val="150000"/>
              </a:lnSpc>
              <a:spcBef>
                <a:spcPct val="0"/>
              </a:spcBef>
              <a:spcAft>
                <a:spcPct val="0"/>
              </a:spcAft>
              <a:buClrTx/>
              <a:buSzTx/>
              <a:buFontTx/>
              <a:buNone/>
            </a:pPr>
            <a:r>
              <a:rPr kumimoji="0" lang="zh-CN" altLang="en-US"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电池的比能量是综合性指标，它反映了电池的质量水平，也表明生产厂家的技术和管理水平。</a:t>
            </a:r>
            <a:r>
              <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rPr>
              <a:t> </a:t>
            </a:r>
            <a:endParaRPr kumimoji="0" lang="zh-CN" altLang="en-US"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2.1 </a:t>
            </a:r>
            <a:r>
              <a:rPr kumimoji="1" lang="zh-CN" altLang="en-US" sz="3200" b="1" dirty="0" smtClean="0">
                <a:solidFill>
                  <a:srgbClr val="000066"/>
                </a:solidFill>
                <a:latin typeface="Times New Roman" pitchFamily="18" charset="0"/>
              </a:rPr>
              <a:t>铅酸蓄电池基本单位</a:t>
            </a:r>
            <a:endParaRPr kumimoji="1" lang="zh-CN" altLang="en-US" sz="3200" b="1" dirty="0">
              <a:solidFill>
                <a:srgbClr val="000066"/>
              </a:solidFill>
              <a:latin typeface="Times New Roman" pitchFamily="18" charset="0"/>
            </a:endParaRPr>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7" name="五角星 6"/>
          <p:cNvSpPr/>
          <p:nvPr/>
        </p:nvSpPr>
        <p:spPr>
          <a:xfrm>
            <a:off x="642910" y="1428742"/>
            <a:ext cx="214314" cy="214314"/>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2.1 </a:t>
            </a:r>
            <a:r>
              <a:rPr kumimoji="1" lang="zh-CN" altLang="en-US" sz="3200" b="1" dirty="0" smtClean="0">
                <a:solidFill>
                  <a:srgbClr val="000066"/>
                </a:solidFill>
                <a:latin typeface="Times New Roman" pitchFamily="18" charset="0"/>
              </a:rPr>
              <a:t>铅酸蓄电池基本单位</a:t>
            </a:r>
            <a:endParaRPr kumimoji="1" lang="zh-CN" altLang="en-US" sz="3200" b="1" dirty="0">
              <a:solidFill>
                <a:srgbClr val="000066"/>
              </a:solidFill>
              <a:latin typeface="Times New Roman" pitchFamily="18" charset="0"/>
            </a:endParaRPr>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7" name="TextBox 6"/>
          <p:cNvSpPr txBox="1"/>
          <p:nvPr/>
        </p:nvSpPr>
        <p:spPr>
          <a:xfrm>
            <a:off x="642910" y="1428742"/>
            <a:ext cx="1569660" cy="369332"/>
          </a:xfrm>
          <a:prstGeom prst="rect">
            <a:avLst/>
          </a:prstGeom>
          <a:noFill/>
        </p:spPr>
        <p:txBody>
          <a:bodyPr wrap="none" rtlCol="0">
            <a:spAutoFit/>
          </a:bodyPr>
          <a:lstStyle/>
          <a:p>
            <a:r>
              <a:rPr lang="zh-CN" altLang="en-US" dirty="0" smtClean="0"/>
              <a:t>基本单位关系</a:t>
            </a:r>
            <a:endParaRPr lang="zh-CN" altLang="en-US" dirty="0"/>
          </a:p>
        </p:txBody>
      </p:sp>
      <p:graphicFrame>
        <p:nvGraphicFramePr>
          <p:cNvPr id="8" name="表格 7"/>
          <p:cNvGraphicFramePr>
            <a:graphicFrameLocks noGrp="1"/>
          </p:cNvGraphicFramePr>
          <p:nvPr/>
        </p:nvGraphicFramePr>
        <p:xfrm>
          <a:off x="785786" y="1857370"/>
          <a:ext cx="7715305" cy="2667021"/>
        </p:xfrm>
        <a:graphic>
          <a:graphicData uri="http://schemas.openxmlformats.org/drawingml/2006/table">
            <a:tbl>
              <a:tblPr firstRow="1" bandRow="1">
                <a:tableStyleId>{93296810-A885-4BE3-A3E7-6D5BEEA58F35}</a:tableStyleId>
              </a:tblPr>
              <a:tblGrid>
                <a:gridCol w="1543061"/>
                <a:gridCol w="1543061"/>
                <a:gridCol w="1543061"/>
                <a:gridCol w="1543061"/>
                <a:gridCol w="1543061"/>
              </a:tblGrid>
              <a:tr h="381003">
                <a:tc>
                  <a:txBody>
                    <a:bodyPr/>
                    <a:lstStyle/>
                    <a:p>
                      <a:pPr algn="ctr"/>
                      <a:r>
                        <a:rPr lang="zh-CN" altLang="en-US" sz="1600" dirty="0" smtClean="0"/>
                        <a:t>名称</a:t>
                      </a:r>
                      <a:endParaRPr lang="zh-CN" altLang="en-US" sz="1600" dirty="0"/>
                    </a:p>
                  </a:txBody>
                  <a:tcPr/>
                </a:tc>
                <a:tc>
                  <a:txBody>
                    <a:bodyPr/>
                    <a:lstStyle/>
                    <a:p>
                      <a:pPr algn="ctr"/>
                      <a:r>
                        <a:rPr lang="zh-CN" altLang="en-US" sz="1600" dirty="0" smtClean="0"/>
                        <a:t>英文</a:t>
                      </a:r>
                      <a:endParaRPr lang="zh-CN" altLang="en-US" sz="1600" dirty="0"/>
                    </a:p>
                  </a:txBody>
                  <a:tcPr/>
                </a:tc>
                <a:tc>
                  <a:txBody>
                    <a:bodyPr/>
                    <a:lstStyle/>
                    <a:p>
                      <a:pPr algn="ctr"/>
                      <a:r>
                        <a:rPr lang="zh-CN" altLang="en-US" sz="1600" dirty="0" smtClean="0"/>
                        <a:t>单位</a:t>
                      </a:r>
                      <a:endParaRPr lang="zh-CN" altLang="en-US" sz="1600" dirty="0"/>
                    </a:p>
                  </a:txBody>
                  <a:tcPr/>
                </a:tc>
                <a:tc>
                  <a:txBody>
                    <a:bodyPr/>
                    <a:lstStyle/>
                    <a:p>
                      <a:pPr algn="ctr"/>
                      <a:r>
                        <a:rPr lang="zh-CN" altLang="en-US" sz="1600" dirty="0" smtClean="0"/>
                        <a:t>计算式</a:t>
                      </a:r>
                      <a:endParaRPr lang="zh-CN" altLang="en-US" sz="1600" dirty="0"/>
                    </a:p>
                  </a:txBody>
                  <a:tcPr/>
                </a:tc>
                <a:tc>
                  <a:txBody>
                    <a:bodyPr/>
                    <a:lstStyle/>
                    <a:p>
                      <a:pPr algn="ctr"/>
                      <a:r>
                        <a:rPr lang="zh-CN" altLang="en-US" sz="1600" dirty="0" smtClean="0"/>
                        <a:t>备注</a:t>
                      </a:r>
                      <a:endParaRPr lang="zh-CN" altLang="en-US" sz="1600" dirty="0"/>
                    </a:p>
                  </a:txBody>
                  <a:tcPr/>
                </a:tc>
              </a:tr>
              <a:tr h="381003">
                <a:tc>
                  <a:txBody>
                    <a:bodyPr/>
                    <a:lstStyle/>
                    <a:p>
                      <a:pPr algn="ctr"/>
                      <a:r>
                        <a:rPr lang="zh-CN" altLang="en-US" sz="1600" dirty="0" smtClean="0"/>
                        <a:t>电压</a:t>
                      </a:r>
                      <a:endParaRPr lang="zh-CN" altLang="en-US" sz="1600" dirty="0"/>
                    </a:p>
                  </a:txBody>
                  <a:tcPr/>
                </a:tc>
                <a:tc>
                  <a:txBody>
                    <a:bodyPr/>
                    <a:lstStyle/>
                    <a:p>
                      <a:pPr algn="ctr"/>
                      <a:r>
                        <a:rPr lang="en-US" altLang="zh-CN" sz="1600" dirty="0" smtClean="0"/>
                        <a:t>U</a:t>
                      </a:r>
                      <a:endParaRPr lang="zh-CN" altLang="en-US" sz="1600" dirty="0"/>
                    </a:p>
                  </a:txBody>
                  <a:tcPr/>
                </a:tc>
                <a:tc>
                  <a:txBody>
                    <a:bodyPr/>
                    <a:lstStyle/>
                    <a:p>
                      <a:pPr algn="ctr"/>
                      <a:r>
                        <a:rPr lang="en-US" altLang="zh-CN" sz="1600" dirty="0" smtClean="0"/>
                        <a:t>V</a:t>
                      </a:r>
                      <a:endParaRPr lang="zh-CN" altLang="en-US" sz="1600" dirty="0"/>
                    </a:p>
                  </a:txBody>
                  <a:tcPr/>
                </a:tc>
                <a:tc>
                  <a:txBody>
                    <a:bodyPr/>
                    <a:lstStyle/>
                    <a:p>
                      <a:pPr algn="ctr"/>
                      <a:r>
                        <a:rPr lang="en-US" altLang="zh-CN" sz="1600" dirty="0" smtClean="0"/>
                        <a:t>U=IR,U=P/I</a:t>
                      </a:r>
                      <a:endParaRPr lang="zh-CN" altLang="en-US" sz="1600" dirty="0"/>
                    </a:p>
                  </a:txBody>
                  <a:tcPr/>
                </a:tc>
                <a:tc>
                  <a:txBody>
                    <a:bodyPr/>
                    <a:lstStyle/>
                    <a:p>
                      <a:pPr algn="ctr"/>
                      <a:endParaRPr lang="zh-CN" altLang="en-US" sz="1600"/>
                    </a:p>
                  </a:txBody>
                  <a:tcPr/>
                </a:tc>
              </a:tr>
              <a:tr h="381003">
                <a:tc>
                  <a:txBody>
                    <a:bodyPr/>
                    <a:lstStyle/>
                    <a:p>
                      <a:pPr algn="ctr"/>
                      <a:r>
                        <a:rPr lang="zh-CN" altLang="en-US" sz="1600" dirty="0" smtClean="0"/>
                        <a:t>电流</a:t>
                      </a:r>
                      <a:endParaRPr lang="zh-CN" altLang="en-US" sz="1600" dirty="0"/>
                    </a:p>
                  </a:txBody>
                  <a:tcPr/>
                </a:tc>
                <a:tc>
                  <a:txBody>
                    <a:bodyPr/>
                    <a:lstStyle/>
                    <a:p>
                      <a:pPr algn="ctr"/>
                      <a:r>
                        <a:rPr lang="en-US" altLang="zh-CN" sz="1600" dirty="0" smtClean="0"/>
                        <a:t>I</a:t>
                      </a:r>
                      <a:endParaRPr lang="zh-CN" altLang="en-US" sz="1600" dirty="0"/>
                    </a:p>
                  </a:txBody>
                  <a:tcPr/>
                </a:tc>
                <a:tc>
                  <a:txBody>
                    <a:bodyPr/>
                    <a:lstStyle/>
                    <a:p>
                      <a:pPr algn="ctr"/>
                      <a:r>
                        <a:rPr lang="en-US" altLang="zh-CN" sz="1600" dirty="0" smtClean="0"/>
                        <a:t>A</a:t>
                      </a:r>
                      <a:endParaRPr lang="zh-CN" altLang="en-US" sz="1600" dirty="0"/>
                    </a:p>
                  </a:txBody>
                  <a:tcPr/>
                </a:tc>
                <a:tc>
                  <a:txBody>
                    <a:bodyPr/>
                    <a:lstStyle/>
                    <a:p>
                      <a:pPr algn="ctr"/>
                      <a:r>
                        <a:rPr lang="en-US" altLang="zh-CN" sz="1600" dirty="0" smtClean="0"/>
                        <a:t>I=U/R,I=P/U</a:t>
                      </a:r>
                      <a:endParaRPr lang="zh-CN" altLang="en-US" sz="1600" dirty="0"/>
                    </a:p>
                  </a:txBody>
                  <a:tcPr/>
                </a:tc>
                <a:tc>
                  <a:txBody>
                    <a:bodyPr/>
                    <a:lstStyle/>
                    <a:p>
                      <a:pPr algn="ctr"/>
                      <a:endParaRPr lang="zh-CN" altLang="en-US" sz="1600"/>
                    </a:p>
                  </a:txBody>
                  <a:tcPr/>
                </a:tc>
              </a:tr>
              <a:tr h="381003">
                <a:tc>
                  <a:txBody>
                    <a:bodyPr/>
                    <a:lstStyle/>
                    <a:p>
                      <a:pPr algn="ctr"/>
                      <a:r>
                        <a:rPr lang="zh-CN" altLang="en-US" sz="1600" dirty="0" smtClean="0"/>
                        <a:t>容量</a:t>
                      </a:r>
                      <a:endParaRPr lang="zh-CN" altLang="en-US" sz="1600" dirty="0"/>
                    </a:p>
                  </a:txBody>
                  <a:tcPr/>
                </a:tc>
                <a:tc>
                  <a:txBody>
                    <a:bodyPr/>
                    <a:lstStyle/>
                    <a:p>
                      <a:pPr algn="ctr"/>
                      <a:r>
                        <a:rPr lang="en-US" altLang="zh-CN" sz="1600" dirty="0" smtClean="0"/>
                        <a:t>C</a:t>
                      </a:r>
                      <a:endParaRPr lang="zh-CN" altLang="en-US" sz="1600" dirty="0"/>
                    </a:p>
                  </a:txBody>
                  <a:tcPr/>
                </a:tc>
                <a:tc>
                  <a:txBody>
                    <a:bodyPr/>
                    <a:lstStyle/>
                    <a:p>
                      <a:pPr algn="ctr"/>
                      <a:r>
                        <a:rPr lang="en-US" altLang="zh-CN" sz="1600" dirty="0" smtClean="0"/>
                        <a:t>Ah</a:t>
                      </a:r>
                      <a:endParaRPr lang="zh-CN" altLang="en-US" sz="1600" dirty="0"/>
                    </a:p>
                  </a:txBody>
                  <a:tcPr/>
                </a:tc>
                <a:tc>
                  <a:txBody>
                    <a:bodyPr/>
                    <a:lstStyle/>
                    <a:p>
                      <a:pPr algn="ctr"/>
                      <a:r>
                        <a:rPr lang="en-US" altLang="zh-CN" sz="1600" dirty="0" smtClean="0"/>
                        <a:t>C=It</a:t>
                      </a:r>
                      <a:endParaRPr lang="zh-CN" altLang="en-US" sz="1600" dirty="0"/>
                    </a:p>
                  </a:txBody>
                  <a:tcPr/>
                </a:tc>
                <a:tc>
                  <a:txBody>
                    <a:bodyPr/>
                    <a:lstStyle/>
                    <a:p>
                      <a:pPr algn="ctr"/>
                      <a:endParaRPr lang="zh-CN" altLang="en-US" sz="1600" dirty="0"/>
                    </a:p>
                  </a:txBody>
                  <a:tcPr/>
                </a:tc>
              </a:tr>
              <a:tr h="381003">
                <a:tc>
                  <a:txBody>
                    <a:bodyPr/>
                    <a:lstStyle/>
                    <a:p>
                      <a:pPr algn="ctr"/>
                      <a:r>
                        <a:rPr lang="zh-CN" altLang="en-US" sz="1600" dirty="0" smtClean="0"/>
                        <a:t>电阻</a:t>
                      </a:r>
                      <a:endParaRPr lang="zh-CN" altLang="en-US" sz="1600" dirty="0"/>
                    </a:p>
                  </a:txBody>
                  <a:tcPr/>
                </a:tc>
                <a:tc>
                  <a:txBody>
                    <a:bodyPr/>
                    <a:lstStyle/>
                    <a:p>
                      <a:pPr algn="ctr"/>
                      <a:r>
                        <a:rPr lang="en-US" altLang="zh-CN" sz="1600" dirty="0" smtClean="0"/>
                        <a:t>R</a:t>
                      </a:r>
                      <a:endParaRPr lang="zh-CN" altLang="en-US" sz="1600" dirty="0"/>
                    </a:p>
                  </a:txBody>
                  <a:tcPr/>
                </a:tc>
                <a:tc>
                  <a:txBody>
                    <a:bodyPr/>
                    <a:lstStyle/>
                    <a:p>
                      <a:pPr algn="ctr"/>
                      <a:r>
                        <a:rPr lang="el-GR" altLang="zh-CN" sz="1600" dirty="0" smtClean="0"/>
                        <a:t>Ω</a:t>
                      </a:r>
                      <a:endParaRPr lang="zh-CN" altLang="en-US" sz="1600" dirty="0"/>
                    </a:p>
                  </a:txBody>
                  <a:tcPr/>
                </a:tc>
                <a:tc>
                  <a:txBody>
                    <a:bodyPr/>
                    <a:lstStyle/>
                    <a:p>
                      <a:pPr algn="ctr"/>
                      <a:r>
                        <a:rPr lang="en-US" altLang="zh-CN" sz="1600" dirty="0" smtClean="0"/>
                        <a:t>R=U/I</a:t>
                      </a:r>
                      <a:endParaRPr lang="zh-CN" altLang="en-US" sz="1600" dirty="0"/>
                    </a:p>
                  </a:txBody>
                  <a:tcPr/>
                </a:tc>
                <a:tc>
                  <a:txBody>
                    <a:bodyPr/>
                    <a:lstStyle/>
                    <a:p>
                      <a:pPr algn="ctr"/>
                      <a:endParaRPr lang="zh-CN" altLang="en-US" sz="1600"/>
                    </a:p>
                  </a:txBody>
                  <a:tcPr/>
                </a:tc>
              </a:tr>
              <a:tr h="381003">
                <a:tc>
                  <a:txBody>
                    <a:bodyPr/>
                    <a:lstStyle/>
                    <a:p>
                      <a:pPr algn="ctr"/>
                      <a:r>
                        <a:rPr lang="zh-CN" altLang="en-US" sz="1600" dirty="0" smtClean="0"/>
                        <a:t>功率</a:t>
                      </a:r>
                      <a:endParaRPr lang="zh-CN" altLang="en-US" sz="1600" dirty="0"/>
                    </a:p>
                  </a:txBody>
                  <a:tcPr/>
                </a:tc>
                <a:tc>
                  <a:txBody>
                    <a:bodyPr/>
                    <a:lstStyle/>
                    <a:p>
                      <a:pPr algn="ctr"/>
                      <a:r>
                        <a:rPr lang="en-US" altLang="zh-CN" sz="1600" dirty="0" smtClean="0"/>
                        <a:t>P</a:t>
                      </a:r>
                      <a:endParaRPr lang="zh-CN" altLang="en-US" sz="1600" dirty="0"/>
                    </a:p>
                  </a:txBody>
                  <a:tcPr/>
                </a:tc>
                <a:tc>
                  <a:txBody>
                    <a:bodyPr/>
                    <a:lstStyle/>
                    <a:p>
                      <a:pPr algn="ctr"/>
                      <a:r>
                        <a:rPr lang="en-US" altLang="zh-CN" sz="1600" dirty="0" smtClean="0"/>
                        <a:t>W</a:t>
                      </a:r>
                      <a:endParaRPr lang="zh-CN" altLang="en-US" sz="1600" dirty="0"/>
                    </a:p>
                  </a:txBody>
                  <a:tcPr/>
                </a:tc>
                <a:tc>
                  <a:txBody>
                    <a:bodyPr/>
                    <a:lstStyle/>
                    <a:p>
                      <a:pPr algn="ctr"/>
                      <a:r>
                        <a:rPr lang="en-US" altLang="zh-CN" sz="1600" dirty="0" smtClean="0"/>
                        <a:t>P=U*I</a:t>
                      </a:r>
                      <a:endParaRPr lang="zh-CN" altLang="en-US" sz="1600" dirty="0"/>
                    </a:p>
                  </a:txBody>
                  <a:tcPr/>
                </a:tc>
                <a:tc>
                  <a:txBody>
                    <a:bodyPr/>
                    <a:lstStyle/>
                    <a:p>
                      <a:pPr algn="ctr"/>
                      <a:endParaRPr lang="zh-CN" altLang="en-US" sz="1600"/>
                    </a:p>
                  </a:txBody>
                  <a:tcPr/>
                </a:tc>
              </a:tr>
              <a:tr h="381003">
                <a:tc>
                  <a:txBody>
                    <a:bodyPr/>
                    <a:lstStyle/>
                    <a:p>
                      <a:pPr algn="ctr"/>
                      <a:r>
                        <a:rPr lang="zh-CN" altLang="en-US" sz="1600" dirty="0" smtClean="0"/>
                        <a:t>能量</a:t>
                      </a:r>
                      <a:endParaRPr lang="zh-CN" altLang="en-US" sz="1600" dirty="0"/>
                    </a:p>
                  </a:txBody>
                  <a:tcPr/>
                </a:tc>
                <a:tc>
                  <a:txBody>
                    <a:bodyPr/>
                    <a:lstStyle/>
                    <a:p>
                      <a:pPr algn="ctr"/>
                      <a:r>
                        <a:rPr lang="en-US" altLang="zh-CN" sz="1600" dirty="0" smtClean="0"/>
                        <a:t>W</a:t>
                      </a:r>
                      <a:endParaRPr lang="zh-CN" altLang="en-US" sz="1600" dirty="0"/>
                    </a:p>
                  </a:txBody>
                  <a:tcPr/>
                </a:tc>
                <a:tc>
                  <a:txBody>
                    <a:bodyPr/>
                    <a:lstStyle/>
                    <a:p>
                      <a:pPr algn="ctr"/>
                      <a:r>
                        <a:rPr lang="en-US" altLang="zh-CN" sz="1600" dirty="0" err="1" smtClean="0"/>
                        <a:t>Wh</a:t>
                      </a:r>
                      <a:endParaRPr lang="zh-CN" altLang="en-US" sz="1600" dirty="0"/>
                    </a:p>
                  </a:txBody>
                  <a:tcPr/>
                </a:tc>
                <a:tc>
                  <a:txBody>
                    <a:bodyPr/>
                    <a:lstStyle/>
                    <a:p>
                      <a:pPr algn="ctr"/>
                      <a:r>
                        <a:rPr lang="en-US" altLang="zh-CN" sz="1600" dirty="0" smtClean="0"/>
                        <a:t>W=Pt</a:t>
                      </a:r>
                      <a:endParaRPr lang="zh-CN" altLang="en-US" sz="1600" dirty="0"/>
                    </a:p>
                  </a:txBody>
                  <a:tcPr/>
                </a:tc>
                <a:tc>
                  <a:txBody>
                    <a:bodyPr/>
                    <a:lstStyle/>
                    <a:p>
                      <a:pPr algn="ctr"/>
                      <a:endParaRPr lang="zh-CN" altLang="en-US" sz="1600" dirty="0"/>
                    </a:p>
                  </a:txBody>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571472" y="1357304"/>
            <a:ext cx="8001056" cy="2308324"/>
          </a:xfrm>
          <a:prstGeom prst="rect">
            <a:avLst/>
          </a:prstGeom>
        </p:spPr>
        <p:txBody>
          <a:bodyPr wrap="square">
            <a:spAutoFit/>
          </a:bodyPr>
          <a:lstStyle/>
          <a:p>
            <a:pPr>
              <a:lnSpc>
                <a:spcPct val="150000"/>
              </a:lnSpc>
            </a:pPr>
            <a:r>
              <a:rPr lang="zh-CN" altLang="en-US" sz="1600" dirty="0" smtClean="0"/>
              <a:t>       电池的使用寿命</a:t>
            </a:r>
            <a:endParaRPr lang="zh-CN" altLang="en-US" sz="1600" dirty="0" smtClean="0"/>
          </a:p>
          <a:p>
            <a:pPr>
              <a:lnSpc>
                <a:spcPct val="150000"/>
              </a:lnSpc>
            </a:pPr>
            <a:r>
              <a:rPr lang="zh-CN" altLang="en-US" sz="1600" dirty="0" smtClean="0"/>
              <a:t>       在规定条件下，某电池的有效寿命期限称为该电池的使用寿命。蓄电池发生内部短路或损坏而不能使用，以及容量达不到规范要求时蓄电池使用失效，这时电池的使用寿命终止。</a:t>
            </a:r>
            <a:endParaRPr lang="zh-CN" altLang="en-US" sz="1600" dirty="0" smtClean="0"/>
          </a:p>
          <a:p>
            <a:pPr>
              <a:lnSpc>
                <a:spcPct val="150000"/>
              </a:lnSpc>
            </a:pPr>
            <a:r>
              <a:rPr lang="zh-CN" altLang="en-US" sz="1600" dirty="0" smtClean="0"/>
              <a:t>       蓄电池的使用寿命包括使用期限和使用周期。使用期限是指蓄电池可供使用的时间，包括蓄电池的存放时间。使用周期是指蓄电池可供重复使用的次数。</a:t>
            </a:r>
            <a:endParaRPr lang="zh-CN" altLang="en-US" sz="1600" dirty="0"/>
          </a:p>
        </p:txBody>
      </p:sp>
      <p:sp>
        <p:nvSpPr>
          <p:cNvPr id="3"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2.2 </a:t>
            </a:r>
            <a:r>
              <a:rPr kumimoji="1" lang="zh-CN" altLang="en-US" sz="3200" b="1" dirty="0" smtClean="0">
                <a:solidFill>
                  <a:srgbClr val="000066"/>
                </a:solidFill>
                <a:latin typeface="Times New Roman" pitchFamily="18" charset="0"/>
              </a:rPr>
              <a:t>铅酸蓄电池基本术语</a:t>
            </a:r>
            <a:endParaRPr kumimoji="1" lang="zh-CN" altLang="en-US" sz="32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5" name="五角星 4"/>
          <p:cNvSpPr/>
          <p:nvPr/>
        </p:nvSpPr>
        <p:spPr>
          <a:xfrm>
            <a:off x="714348" y="1500180"/>
            <a:ext cx="214314" cy="214314"/>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2.2 </a:t>
            </a:r>
            <a:r>
              <a:rPr kumimoji="1" lang="zh-CN" altLang="en-US" sz="3200" b="1" dirty="0" smtClean="0">
                <a:solidFill>
                  <a:srgbClr val="000066"/>
                </a:solidFill>
                <a:latin typeface="Times New Roman" pitchFamily="18" charset="0"/>
              </a:rPr>
              <a:t>铅酸蓄电池基本术语</a:t>
            </a:r>
            <a:endParaRPr kumimoji="1" lang="zh-CN" altLang="en-US" sz="32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5" name="五角星 4"/>
          <p:cNvSpPr/>
          <p:nvPr/>
        </p:nvSpPr>
        <p:spPr>
          <a:xfrm>
            <a:off x="714348" y="1428742"/>
            <a:ext cx="214314" cy="214314"/>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
        <p:nvSpPr>
          <p:cNvPr id="164865" name="Rectangle 1"/>
          <p:cNvSpPr>
            <a:spLocks noChangeArrowheads="1"/>
          </p:cNvSpPr>
          <p:nvPr/>
        </p:nvSpPr>
        <p:spPr bwMode="auto">
          <a:xfrm>
            <a:off x="714348" y="1285866"/>
            <a:ext cx="8072494" cy="3554819"/>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279400" algn="l" defTabSz="914400" rtl="0" eaLnBrk="1" fontAlgn="base" latinLnBrk="0" hangingPunct="1">
              <a:lnSpc>
                <a:spcPct val="150000"/>
              </a:lnSpc>
              <a:spcBef>
                <a:spcPct val="0"/>
              </a:spcBef>
              <a:spcAft>
                <a:spcPct val="0"/>
              </a:spcAft>
              <a:buClrTx/>
              <a:buSzTx/>
              <a:buFontTx/>
              <a:buNone/>
            </a:pPr>
            <a:r>
              <a:rPr kumimoji="0" 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补充充电与容量试验</a:t>
            </a:r>
            <a:endParaRPr kumimoji="0" lang="zh-CN" sz="15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79400" algn="l" defTabSz="914400" rtl="0" eaLnBrk="0" fontAlgn="base" latinLnBrk="0" hangingPunct="0">
              <a:lnSpc>
                <a:spcPct val="150000"/>
              </a:lnSpc>
              <a:spcBef>
                <a:spcPct val="0"/>
              </a:spcBef>
              <a:spcAft>
                <a:spcPct val="0"/>
              </a:spcAft>
              <a:buClrTx/>
              <a:buSzTx/>
              <a:buFontTx/>
              <a:buNone/>
            </a:pP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阀控铅酸蓄电池是荷电出厂，由于自放电等原因，投入运行前要作补充充电和一次容量试验。补充充电应按厂家使用说明书进行，各生产厂并不完全一致。</a:t>
            </a:r>
            <a:endParaRPr kumimoji="0" lang="zh-CN" sz="15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79400" algn="l" defTabSz="914400" rtl="0" eaLnBrk="0" fontAlgn="base" latinLnBrk="0" hangingPunct="0">
              <a:lnSpc>
                <a:spcPct val="150000"/>
              </a:lnSpc>
              <a:spcBef>
                <a:spcPct val="0"/>
              </a:spcBef>
              <a:spcAft>
                <a:spcPct val="0"/>
              </a:spcAft>
              <a:buClrTx/>
              <a:buSzTx/>
              <a:buFontTx/>
              <a:buNone/>
            </a:pPr>
            <a:r>
              <a:rPr kumimoji="0" 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补充充电有两种方法：</a:t>
            </a:r>
            <a:endParaRPr kumimoji="0" lang="zh-CN" sz="15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lvl="0" indent="279400" eaLnBrk="0" hangingPunct="0">
              <a:lnSpc>
                <a:spcPct val="150000"/>
              </a:lnSpc>
            </a:pPr>
            <a:r>
              <a:rPr kumimoji="0" 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⑴</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限流限压（恒流恒压）。即先限定电流，将充电电流限制在</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0.25 C</a:t>
            </a:r>
            <a:r>
              <a:rPr kumimoji="0" lang="en-US" altLang="zh-CN" sz="15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10</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以下（一般用</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0.1 C</a:t>
            </a:r>
            <a:r>
              <a:rPr kumimoji="0" lang="en-US" altLang="zh-CN" sz="15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10</a:t>
            </a:r>
            <a:r>
              <a:rPr lang="en-US" altLang="zh-CN" sz="1500" dirty="0" smtClean="0">
                <a:latin typeface="Times New Roman" pitchFamily="18" charset="0"/>
                <a:ea typeface="宋体" pitchFamily="2" charset="-122"/>
                <a:cs typeface="Times New Roman" pitchFamily="18" charset="0"/>
              </a:rPr>
              <a:t> </a:t>
            </a:r>
            <a:r>
              <a:rPr lang="zh-CN" altLang="en-US" sz="1500" dirty="0" smtClean="0">
                <a:latin typeface="Times New Roman" pitchFamily="18" charset="0"/>
                <a:ea typeface="宋体" pitchFamily="2" charset="-122"/>
                <a:cs typeface="Times New Roman" pitchFamily="18" charset="0"/>
              </a:rPr>
              <a:t>～</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0.2 C</a:t>
            </a:r>
            <a:r>
              <a:rPr kumimoji="0" lang="en-US" altLang="zh-CN" sz="15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10</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）充电，待电池端电压上升到</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2.35</a:t>
            </a:r>
            <a:r>
              <a:rPr lang="zh-CN" altLang="en-US" sz="1500" dirty="0" smtClean="0">
                <a:latin typeface="Times New Roman" pitchFamily="18" charset="0"/>
                <a:ea typeface="宋体" pitchFamily="2" charset="-122"/>
                <a:cs typeface="Times New Roman" pitchFamily="18" charset="0"/>
              </a:rPr>
              <a:t>～</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2.40V</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时，立即以</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2.35</a:t>
            </a:r>
            <a:r>
              <a:rPr lang="zh-CN" altLang="en-US" sz="1500" dirty="0" smtClean="0">
                <a:latin typeface="Times New Roman" pitchFamily="18" charset="0"/>
                <a:ea typeface="宋体" pitchFamily="2" charset="-122"/>
                <a:cs typeface="Times New Roman" pitchFamily="18" charset="0"/>
              </a:rPr>
              <a:t>～</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2.40V</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电压改为限压连续充电，在充电电流降到</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0.006C</a:t>
            </a:r>
            <a:r>
              <a:rPr kumimoji="0" lang="en-US" altLang="zh-CN" sz="15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10</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以下</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3</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小时不变，即认为充足电（充电完毕）。</a:t>
            </a:r>
            <a:endParaRPr kumimoji="0" lang="zh-CN" altLang="en-US" sz="15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lvl="0" indent="279400" eaLnBrk="0" hangingPunct="0">
              <a:lnSpc>
                <a:spcPct val="150000"/>
              </a:lnSpc>
            </a:pP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⑵ 恒压限流充电。在</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2.30</a:t>
            </a:r>
            <a:r>
              <a:rPr lang="zh-CN" altLang="en-US" sz="1500" dirty="0" smtClean="0">
                <a:latin typeface="Times New Roman" pitchFamily="18" charset="0"/>
                <a:ea typeface="宋体" pitchFamily="2" charset="-122"/>
                <a:cs typeface="Times New Roman" pitchFamily="18" charset="0"/>
              </a:rPr>
              <a:t>～</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2.35V</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电压下充电，同时充电电流不超过</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0.25C</a:t>
            </a:r>
            <a:r>
              <a:rPr kumimoji="0" lang="en-US" altLang="zh-CN" sz="15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10</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，直到充电电流降到</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0.006 C</a:t>
            </a:r>
            <a:r>
              <a:rPr kumimoji="0" lang="en-US" altLang="zh-CN" sz="15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10</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以下</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3</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小时不变，就认为电池充足。</a:t>
            </a:r>
            <a:endParaRPr kumimoji="0" lang="zh-CN" altLang="en-US" sz="15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79400" algn="l" defTabSz="914400" rtl="0" eaLnBrk="0" fontAlgn="base" latinLnBrk="0" hangingPunct="0">
              <a:lnSpc>
                <a:spcPct val="150000"/>
              </a:lnSpc>
              <a:spcBef>
                <a:spcPct val="0"/>
              </a:spcBef>
              <a:spcAft>
                <a:spcPct val="0"/>
              </a:spcAft>
              <a:buClrTx/>
              <a:buSzTx/>
              <a:buFontTx/>
              <a:buNone/>
            </a:pP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补充充电后，进行一次</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10h</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率容量检查。</a:t>
            </a:r>
            <a:endParaRPr kumimoji="0" lang="zh-CN" altLang="en-US" sz="15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49" name="Rectangle 25"/>
          <p:cNvSpPr>
            <a:spLocks noChangeArrowheads="1"/>
          </p:cNvSpPr>
          <p:nvPr/>
        </p:nvSpPr>
        <p:spPr bwMode="auto">
          <a:xfrm>
            <a:off x="500034" y="1214428"/>
            <a:ext cx="8143932" cy="1600438"/>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363855" algn="l" defTabSz="914400" rtl="0" eaLnBrk="1" fontAlgn="base" latinLnBrk="0" hangingPunct="1">
              <a:lnSpc>
                <a:spcPct val="100000"/>
              </a:lnSpc>
              <a:spcBef>
                <a:spcPct val="0"/>
              </a:spcBef>
              <a:spcAft>
                <a:spcPct val="0"/>
              </a:spcAft>
              <a:buClrTx/>
              <a:buSzTx/>
              <a:buFontTx/>
              <a:buNone/>
            </a:pPr>
            <a:r>
              <a:rPr kumimoji="0" 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浮充充电</a:t>
            </a:r>
            <a:endParaRPr kumimoji="0" lang="zh-CN"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363855" algn="l" defTabSz="914400" rtl="0" eaLnBrk="0" fontAlgn="base" latinLnBrk="0" hangingPunct="0">
              <a:lnSpc>
                <a:spcPct val="150000"/>
              </a:lnSpc>
              <a:spcBef>
                <a:spcPct val="0"/>
              </a:spcBef>
              <a:spcAft>
                <a:spcPct val="0"/>
              </a:spcAft>
              <a:buClrTx/>
              <a:buSzTx/>
              <a:buFontTx/>
              <a:buNone/>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阀控铅酸蓄电池在现场的工作方式主要是浮充工作制，浮充工作制是在使用中将蓄电池组和整流器设备并接在负载回路作为支持负载工作的唯一后备电源，如下图所示。浮充工作的特点是，一般说电池组平时并不放电，负载的电流全部由整流器供给。当然实际运行中电池有局部放电以及负载的意外突然增大而放电。</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5851" name="Rectangle 27"/>
          <p:cNvSpPr>
            <a:spLocks noChangeArrowheads="1"/>
          </p:cNvSpPr>
          <p:nvPr/>
        </p:nvSpPr>
        <p:spPr bwMode="auto">
          <a:xfrm>
            <a:off x="785786" y="2143122"/>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Arial"/>
                <a:ea typeface="宋体" pitchFamily="2" charset="-122"/>
                <a:cs typeface="Times New Roman" pitchFamily="18" charset="0"/>
              </a:rPr>
              <a:t> </a:t>
            </a:r>
            <a:endParaRPr kumimoji="0" lang="en-US" altLang="zh-CN" sz="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36"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2.2 </a:t>
            </a:r>
            <a:r>
              <a:rPr kumimoji="1" lang="zh-CN" altLang="en-US" sz="3200" b="1" dirty="0" smtClean="0">
                <a:solidFill>
                  <a:srgbClr val="000066"/>
                </a:solidFill>
                <a:latin typeface="Times New Roman" pitchFamily="18" charset="0"/>
              </a:rPr>
              <a:t>铅酸蓄电池基本术语</a:t>
            </a:r>
            <a:endParaRPr kumimoji="1" lang="zh-CN" altLang="en-US" sz="3200" b="1" dirty="0">
              <a:solidFill>
                <a:srgbClr val="000066"/>
              </a:solidFill>
              <a:latin typeface="Times New Roman" pitchFamily="18" charset="0"/>
            </a:endParaRPr>
          </a:p>
        </p:txBody>
      </p:sp>
      <p:sp>
        <p:nvSpPr>
          <p:cNvPr id="3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208903" name="Rectangle 7"/>
          <p:cNvSpPr>
            <a:spLocks noChangeArrowheads="1"/>
          </p:cNvSpPr>
          <p:nvPr/>
        </p:nvSpPr>
        <p:spPr bwMode="auto">
          <a:xfrm>
            <a:off x="2682883" y="3429006"/>
            <a:ext cx="228600" cy="296863"/>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endParaRPr lang="zh-CN" altLang="en-US"/>
          </a:p>
        </p:txBody>
      </p:sp>
      <p:sp>
        <p:nvSpPr>
          <p:cNvPr id="208897" name="Line 1"/>
          <p:cNvSpPr>
            <a:spLocks noChangeShapeType="1"/>
          </p:cNvSpPr>
          <p:nvPr/>
        </p:nvSpPr>
        <p:spPr bwMode="auto">
          <a:xfrm>
            <a:off x="2808296" y="4214824"/>
            <a:ext cx="2857500" cy="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16" name="Line 20"/>
          <p:cNvSpPr>
            <a:spLocks noChangeShapeType="1"/>
          </p:cNvSpPr>
          <p:nvPr/>
        </p:nvSpPr>
        <p:spPr bwMode="auto">
          <a:xfrm>
            <a:off x="2808296" y="2928940"/>
            <a:ext cx="1943100" cy="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15" name="Line 19"/>
          <p:cNvSpPr>
            <a:spLocks noChangeShapeType="1"/>
          </p:cNvSpPr>
          <p:nvPr/>
        </p:nvSpPr>
        <p:spPr bwMode="auto">
          <a:xfrm flipV="1">
            <a:off x="2797183" y="3719524"/>
            <a:ext cx="0" cy="49530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898" name="Line 2"/>
          <p:cNvSpPr>
            <a:spLocks noChangeShapeType="1"/>
          </p:cNvSpPr>
          <p:nvPr/>
        </p:nvSpPr>
        <p:spPr bwMode="auto">
          <a:xfrm>
            <a:off x="2808296" y="2928940"/>
            <a:ext cx="0" cy="49530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12" name="Line 16"/>
          <p:cNvSpPr>
            <a:spLocks noChangeShapeType="1"/>
          </p:cNvSpPr>
          <p:nvPr/>
        </p:nvSpPr>
        <p:spPr bwMode="auto">
          <a:xfrm>
            <a:off x="3379800" y="3786196"/>
            <a:ext cx="228600" cy="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07" name="Line 11"/>
          <p:cNvSpPr>
            <a:spLocks noChangeShapeType="1"/>
          </p:cNvSpPr>
          <p:nvPr/>
        </p:nvSpPr>
        <p:spPr bwMode="auto">
          <a:xfrm>
            <a:off x="3463933" y="3571882"/>
            <a:ext cx="114300" cy="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08" name="Line 12"/>
          <p:cNvSpPr>
            <a:spLocks noChangeShapeType="1"/>
          </p:cNvSpPr>
          <p:nvPr/>
        </p:nvSpPr>
        <p:spPr bwMode="auto">
          <a:xfrm>
            <a:off x="3379800" y="3643320"/>
            <a:ext cx="228600" cy="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14" name="Line 18"/>
          <p:cNvSpPr>
            <a:spLocks noChangeShapeType="1"/>
          </p:cNvSpPr>
          <p:nvPr/>
        </p:nvSpPr>
        <p:spPr bwMode="auto">
          <a:xfrm flipV="1">
            <a:off x="3522676" y="3819536"/>
            <a:ext cx="0" cy="395288"/>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02" name="Line 6"/>
          <p:cNvSpPr>
            <a:spLocks noChangeShapeType="1"/>
          </p:cNvSpPr>
          <p:nvPr/>
        </p:nvSpPr>
        <p:spPr bwMode="auto">
          <a:xfrm flipH="1">
            <a:off x="3522676" y="2928940"/>
            <a:ext cx="0" cy="593725"/>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19" name="Oval 23"/>
          <p:cNvSpPr>
            <a:spLocks noChangeArrowheads="1"/>
          </p:cNvSpPr>
          <p:nvPr/>
        </p:nvSpPr>
        <p:spPr bwMode="auto">
          <a:xfrm>
            <a:off x="4740283" y="2857502"/>
            <a:ext cx="228600" cy="198437"/>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208918" name="Line 22"/>
          <p:cNvSpPr>
            <a:spLocks noChangeShapeType="1"/>
          </p:cNvSpPr>
          <p:nvPr/>
        </p:nvSpPr>
        <p:spPr bwMode="auto">
          <a:xfrm>
            <a:off x="4968883" y="2928940"/>
            <a:ext cx="685800" cy="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899" name="Line 3"/>
          <p:cNvSpPr>
            <a:spLocks noChangeShapeType="1"/>
          </p:cNvSpPr>
          <p:nvPr/>
        </p:nvSpPr>
        <p:spPr bwMode="auto">
          <a:xfrm flipV="1">
            <a:off x="5654683" y="3719524"/>
            <a:ext cx="0" cy="49530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04" name="Rectangle 8"/>
          <p:cNvSpPr>
            <a:spLocks noChangeArrowheads="1"/>
          </p:cNvSpPr>
          <p:nvPr/>
        </p:nvSpPr>
        <p:spPr bwMode="auto">
          <a:xfrm>
            <a:off x="5600708" y="3429006"/>
            <a:ext cx="114300" cy="296862"/>
          </a:xfrm>
          <a:prstGeom prst="rect">
            <a:avLst/>
          </a:prstGeom>
          <a:solidFill>
            <a:srgbClr val="FFFFFF"/>
          </a:solidFill>
          <a:ln w="9525">
            <a:solidFill>
              <a:srgbClr val="000000"/>
            </a:solidFill>
            <a:miter lim="800000"/>
          </a:ln>
        </p:spPr>
        <p:txBody>
          <a:bodyPr vert="horz" wrap="square" lIns="91440" tIns="45720" rIns="91440" bIns="45720" numCol="1" anchor="t" anchorCtr="0" compatLnSpc="1"/>
          <a:lstStyle/>
          <a:p>
            <a:endParaRPr lang="zh-CN" altLang="en-US"/>
          </a:p>
        </p:txBody>
      </p:sp>
      <p:sp>
        <p:nvSpPr>
          <p:cNvPr id="208917" name="Line 21"/>
          <p:cNvSpPr>
            <a:spLocks noChangeShapeType="1"/>
          </p:cNvSpPr>
          <p:nvPr/>
        </p:nvSpPr>
        <p:spPr bwMode="auto">
          <a:xfrm flipV="1">
            <a:off x="5654683" y="2928940"/>
            <a:ext cx="0" cy="49530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05" name="Oval 9"/>
          <p:cNvSpPr>
            <a:spLocks noChangeArrowheads="1"/>
          </p:cNvSpPr>
          <p:nvPr/>
        </p:nvSpPr>
        <p:spPr bwMode="auto">
          <a:xfrm>
            <a:off x="4397383" y="3500444"/>
            <a:ext cx="228600" cy="198438"/>
          </a:xfrm>
          <a:prstGeom prst="ellipse">
            <a:avLst/>
          </a:prstGeom>
          <a:solidFill>
            <a:srgbClr val="FFFFFF"/>
          </a:solidFill>
          <a:ln w="9525">
            <a:solidFill>
              <a:srgbClr val="000000"/>
            </a:solidFill>
            <a:round/>
          </a:ln>
        </p:spPr>
        <p:txBody>
          <a:bodyPr vert="horz" wrap="square" lIns="91440" tIns="45720" rIns="91440" bIns="45720" numCol="1" anchor="t" anchorCtr="0" compatLnSpc="1"/>
          <a:lstStyle/>
          <a:p>
            <a:endParaRPr lang="zh-CN" altLang="en-US"/>
          </a:p>
        </p:txBody>
      </p:sp>
      <p:sp>
        <p:nvSpPr>
          <p:cNvPr id="208913" name="Line 17"/>
          <p:cNvSpPr>
            <a:spLocks noChangeShapeType="1"/>
          </p:cNvSpPr>
          <p:nvPr/>
        </p:nvSpPr>
        <p:spPr bwMode="auto">
          <a:xfrm flipV="1">
            <a:off x="4511683" y="3719524"/>
            <a:ext cx="0" cy="49530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00" name="Line 4"/>
          <p:cNvSpPr>
            <a:spLocks noChangeShapeType="1"/>
          </p:cNvSpPr>
          <p:nvPr/>
        </p:nvSpPr>
        <p:spPr bwMode="auto">
          <a:xfrm>
            <a:off x="4522808" y="2928940"/>
            <a:ext cx="0" cy="595313"/>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06" name="Line 10"/>
          <p:cNvSpPr>
            <a:spLocks noChangeShapeType="1"/>
          </p:cNvSpPr>
          <p:nvPr/>
        </p:nvSpPr>
        <p:spPr bwMode="auto">
          <a:xfrm flipV="1">
            <a:off x="4397383" y="3548070"/>
            <a:ext cx="228600" cy="19685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20" name="Line 24"/>
          <p:cNvSpPr>
            <a:spLocks noChangeShapeType="1"/>
          </p:cNvSpPr>
          <p:nvPr/>
        </p:nvSpPr>
        <p:spPr bwMode="auto">
          <a:xfrm flipV="1">
            <a:off x="4740283" y="2857502"/>
            <a:ext cx="228600" cy="198437"/>
          </a:xfrm>
          <a:prstGeom prst="line">
            <a:avLst/>
          </a:prstGeom>
          <a:noFill/>
          <a:ln w="9525">
            <a:solidFill>
              <a:srgbClr val="000000"/>
            </a:solidFill>
            <a:round/>
            <a:tailEnd type="triangle" w="med" len="med"/>
          </a:ln>
        </p:spPr>
        <p:txBody>
          <a:bodyPr vert="horz" wrap="square" lIns="91440" tIns="45720" rIns="91440" bIns="45720" numCol="1" anchor="t" anchorCtr="0" compatLnSpc="1"/>
          <a:lstStyle/>
          <a:p>
            <a:endParaRPr lang="zh-CN" altLang="en-US"/>
          </a:p>
        </p:txBody>
      </p:sp>
      <p:sp>
        <p:nvSpPr>
          <p:cNvPr id="208910" name="Line 14"/>
          <p:cNvSpPr>
            <a:spLocks noChangeShapeType="1"/>
          </p:cNvSpPr>
          <p:nvPr/>
        </p:nvSpPr>
        <p:spPr bwMode="auto">
          <a:xfrm>
            <a:off x="3451238" y="3714758"/>
            <a:ext cx="114300" cy="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208921" name="Rectangle 25"/>
          <p:cNvSpPr>
            <a:spLocks noChangeArrowheads="1"/>
          </p:cNvSpPr>
          <p:nvPr/>
        </p:nvSpPr>
        <p:spPr bwMode="auto">
          <a:xfrm>
            <a:off x="4165618" y="2643188"/>
            <a:ext cx="662682" cy="276999"/>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363855"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a:t>
            </a:r>
            <a:endParaRPr kumimoji="0" lang="en-US" altLang="zh-CN" sz="18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208923" name="Rectangle 27"/>
          <p:cNvSpPr>
            <a:spLocks noChangeArrowheads="1"/>
          </p:cNvSpPr>
          <p:nvPr/>
        </p:nvSpPr>
        <p:spPr bwMode="auto">
          <a:xfrm>
            <a:off x="0" y="45720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Arial"/>
                <a:ea typeface="宋体" pitchFamily="2" charset="-122"/>
                <a:cs typeface="Times New Roman" pitchFamily="18" charset="0"/>
              </a:rPr>
              <a:t> </a:t>
            </a:r>
            <a:endParaRPr kumimoji="0" lang="en-US" altLang="zh-CN" sz="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8928" name="Rectangle 32"/>
          <p:cNvSpPr>
            <a:spLocks noChangeArrowheads="1"/>
          </p:cNvSpPr>
          <p:nvPr/>
        </p:nvSpPr>
        <p:spPr bwMode="auto">
          <a:xfrm>
            <a:off x="0" y="457200"/>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Arial"/>
                <a:ea typeface="宋体" pitchFamily="2" charset="-122"/>
                <a:cs typeface="Times New Roman" pitchFamily="18" charset="0"/>
              </a:rPr>
              <a:t> </a:t>
            </a: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68" name="Line 14"/>
          <p:cNvSpPr>
            <a:spLocks noChangeShapeType="1"/>
          </p:cNvSpPr>
          <p:nvPr/>
        </p:nvSpPr>
        <p:spPr bwMode="auto">
          <a:xfrm>
            <a:off x="3451238" y="3857634"/>
            <a:ext cx="114300" cy="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69" name="Line 12"/>
          <p:cNvSpPr>
            <a:spLocks noChangeShapeType="1"/>
          </p:cNvSpPr>
          <p:nvPr/>
        </p:nvSpPr>
        <p:spPr bwMode="auto">
          <a:xfrm>
            <a:off x="3379800" y="3500444"/>
            <a:ext cx="228600" cy="0"/>
          </a:xfrm>
          <a:prstGeom prst="line">
            <a:avLst/>
          </a:prstGeom>
          <a:noFill/>
          <a:ln w="9525">
            <a:solidFill>
              <a:srgbClr val="000000"/>
            </a:solidFill>
            <a:round/>
          </a:ln>
        </p:spPr>
        <p:txBody>
          <a:bodyPr vert="horz" wrap="square" lIns="91440" tIns="45720" rIns="91440" bIns="45720" numCol="1" anchor="t" anchorCtr="0" compatLnSpc="1"/>
          <a:lstStyle/>
          <a:p>
            <a:endParaRPr lang="zh-CN" altLang="en-US"/>
          </a:p>
        </p:txBody>
      </p:sp>
      <p:sp>
        <p:nvSpPr>
          <p:cNvPr id="70" name="矩形 69"/>
          <p:cNvSpPr/>
          <p:nvPr/>
        </p:nvSpPr>
        <p:spPr>
          <a:xfrm>
            <a:off x="1951040" y="3429006"/>
            <a:ext cx="838691" cy="276999"/>
          </a:xfrm>
          <a:prstGeom prst="rect">
            <a:avLst/>
          </a:prstGeom>
        </p:spPr>
        <p:txBody>
          <a:bodyPr wrap="none">
            <a:spAutoFit/>
          </a:bodyPr>
          <a:lstStyle/>
          <a:p>
            <a:r>
              <a:rPr lang="zh-CN" altLang="en-US" sz="1200" dirty="0" smtClean="0">
                <a:latin typeface="Times New Roman" pitchFamily="18" charset="0"/>
                <a:ea typeface="宋体" pitchFamily="2" charset="-122"/>
                <a:cs typeface="Times New Roman" pitchFamily="18" charset="0"/>
              </a:rPr>
              <a:t>整流设备 </a:t>
            </a:r>
            <a:endParaRPr lang="zh-CN" altLang="en-US" sz="1200" dirty="0"/>
          </a:p>
        </p:txBody>
      </p:sp>
      <p:sp>
        <p:nvSpPr>
          <p:cNvPr id="71" name="矩形 70"/>
          <p:cNvSpPr/>
          <p:nvPr/>
        </p:nvSpPr>
        <p:spPr>
          <a:xfrm>
            <a:off x="3665552" y="3429006"/>
            <a:ext cx="646331" cy="276999"/>
          </a:xfrm>
          <a:prstGeom prst="rect">
            <a:avLst/>
          </a:prstGeom>
        </p:spPr>
        <p:txBody>
          <a:bodyPr wrap="none">
            <a:spAutoFit/>
          </a:bodyPr>
          <a:lstStyle/>
          <a:p>
            <a:r>
              <a:rPr lang="zh-CN" altLang="en-US" sz="1200" dirty="0" smtClean="0">
                <a:latin typeface="Times New Roman" pitchFamily="18" charset="0"/>
                <a:ea typeface="宋体" pitchFamily="2" charset="-122"/>
                <a:cs typeface="Times New Roman" pitchFamily="18" charset="0"/>
              </a:rPr>
              <a:t>电池组</a:t>
            </a:r>
            <a:endParaRPr lang="zh-CN" altLang="en-US" sz="1200" dirty="0"/>
          </a:p>
        </p:txBody>
      </p:sp>
      <p:sp>
        <p:nvSpPr>
          <p:cNvPr id="72" name="矩形 71"/>
          <p:cNvSpPr/>
          <p:nvPr/>
        </p:nvSpPr>
        <p:spPr>
          <a:xfrm>
            <a:off x="5022874" y="3429006"/>
            <a:ext cx="492443" cy="276999"/>
          </a:xfrm>
          <a:prstGeom prst="rect">
            <a:avLst/>
          </a:prstGeom>
        </p:spPr>
        <p:txBody>
          <a:bodyPr wrap="none">
            <a:spAutoFit/>
          </a:bodyPr>
          <a:lstStyle/>
          <a:p>
            <a:r>
              <a:rPr lang="zh-CN" altLang="en-US" sz="1200" dirty="0" smtClean="0">
                <a:latin typeface="Times New Roman" pitchFamily="18" charset="0"/>
                <a:ea typeface="宋体" pitchFamily="2" charset="-122"/>
                <a:cs typeface="Times New Roman" pitchFamily="18" charset="0"/>
              </a:rPr>
              <a:t>负载</a:t>
            </a:r>
            <a:endParaRPr lang="zh-CN" altLang="en-US" sz="1200" dirty="0"/>
          </a:p>
        </p:txBody>
      </p:sp>
      <p:sp>
        <p:nvSpPr>
          <p:cNvPr id="73" name="矩形 72"/>
          <p:cNvSpPr/>
          <p:nvPr/>
        </p:nvSpPr>
        <p:spPr>
          <a:xfrm>
            <a:off x="2498596" y="2857502"/>
            <a:ext cx="309700" cy="276999"/>
          </a:xfrm>
          <a:prstGeom prst="rect">
            <a:avLst/>
          </a:prstGeom>
        </p:spPr>
        <p:txBody>
          <a:bodyPr wrap="none">
            <a:spAutoFit/>
          </a:bodyPr>
          <a:lstStyle/>
          <a:p>
            <a:r>
              <a:rPr lang="en-US" altLang="zh-CN" sz="1200" dirty="0" smtClean="0">
                <a:latin typeface="Times New Roman" pitchFamily="18" charset="0"/>
                <a:ea typeface="宋体" pitchFamily="2" charset="-122"/>
                <a:cs typeface="Times New Roman" pitchFamily="18" charset="0"/>
              </a:rPr>
              <a:t> +</a:t>
            </a:r>
            <a:endParaRPr lang="zh-CN" altLang="en-US" sz="1200" dirty="0"/>
          </a:p>
        </p:txBody>
      </p:sp>
      <p:sp>
        <p:nvSpPr>
          <p:cNvPr id="74" name="矩形 73"/>
          <p:cNvSpPr/>
          <p:nvPr/>
        </p:nvSpPr>
        <p:spPr>
          <a:xfrm>
            <a:off x="2560416" y="3916930"/>
            <a:ext cx="274434" cy="276999"/>
          </a:xfrm>
          <a:prstGeom prst="rect">
            <a:avLst/>
          </a:prstGeom>
        </p:spPr>
        <p:txBody>
          <a:bodyPr wrap="none">
            <a:spAutoFit/>
          </a:bodyPr>
          <a:lstStyle/>
          <a:p>
            <a:r>
              <a:rPr lang="en-US" altLang="zh-CN" sz="1200" dirty="0" smtClean="0">
                <a:latin typeface="Times New Roman" pitchFamily="18" charset="0"/>
                <a:ea typeface="宋体" pitchFamily="2" charset="-122"/>
                <a:cs typeface="Times New Roman" pitchFamily="18" charset="0"/>
              </a:rPr>
              <a:t>- </a:t>
            </a:r>
            <a:endParaRPr lang="zh-CN" altLang="en-US" sz="1200" dirty="0"/>
          </a:p>
        </p:txBody>
      </p:sp>
      <p:sp>
        <p:nvSpPr>
          <p:cNvPr id="75" name="矩形 74"/>
          <p:cNvSpPr/>
          <p:nvPr/>
        </p:nvSpPr>
        <p:spPr>
          <a:xfrm>
            <a:off x="3451238" y="2857502"/>
            <a:ext cx="309700" cy="276999"/>
          </a:xfrm>
          <a:prstGeom prst="rect">
            <a:avLst/>
          </a:prstGeom>
        </p:spPr>
        <p:txBody>
          <a:bodyPr wrap="none">
            <a:spAutoFit/>
          </a:bodyPr>
          <a:lstStyle/>
          <a:p>
            <a:r>
              <a:rPr lang="en-US" altLang="zh-CN" sz="1200" dirty="0" smtClean="0">
                <a:latin typeface="Times New Roman" pitchFamily="18" charset="0"/>
                <a:ea typeface="宋体" pitchFamily="2" charset="-122"/>
                <a:cs typeface="Times New Roman" pitchFamily="18" charset="0"/>
              </a:rPr>
              <a:t> +</a:t>
            </a:r>
            <a:endParaRPr lang="zh-CN" altLang="en-US" sz="1200" dirty="0"/>
          </a:p>
        </p:txBody>
      </p:sp>
      <p:sp>
        <p:nvSpPr>
          <p:cNvPr id="76" name="矩形 75"/>
          <p:cNvSpPr/>
          <p:nvPr/>
        </p:nvSpPr>
        <p:spPr>
          <a:xfrm>
            <a:off x="4165618" y="2857502"/>
            <a:ext cx="309700" cy="276999"/>
          </a:xfrm>
          <a:prstGeom prst="rect">
            <a:avLst/>
          </a:prstGeom>
        </p:spPr>
        <p:txBody>
          <a:bodyPr wrap="none">
            <a:spAutoFit/>
          </a:bodyPr>
          <a:lstStyle/>
          <a:p>
            <a:r>
              <a:rPr lang="en-US" altLang="zh-CN" sz="1200" dirty="0" smtClean="0">
                <a:latin typeface="Times New Roman" pitchFamily="18" charset="0"/>
                <a:ea typeface="宋体" pitchFamily="2" charset="-122"/>
                <a:cs typeface="Times New Roman" pitchFamily="18" charset="0"/>
              </a:rPr>
              <a:t> +</a:t>
            </a:r>
            <a:endParaRPr lang="zh-CN" altLang="en-US" sz="1200" dirty="0"/>
          </a:p>
        </p:txBody>
      </p:sp>
      <p:sp>
        <p:nvSpPr>
          <p:cNvPr id="77" name="矩形 76"/>
          <p:cNvSpPr/>
          <p:nvPr/>
        </p:nvSpPr>
        <p:spPr>
          <a:xfrm>
            <a:off x="3236924" y="3929072"/>
            <a:ext cx="274434" cy="276999"/>
          </a:xfrm>
          <a:prstGeom prst="rect">
            <a:avLst/>
          </a:prstGeom>
        </p:spPr>
        <p:txBody>
          <a:bodyPr wrap="none">
            <a:spAutoFit/>
          </a:bodyPr>
          <a:lstStyle/>
          <a:p>
            <a:r>
              <a:rPr lang="en-US" altLang="zh-CN" sz="1200" dirty="0" smtClean="0">
                <a:latin typeface="Times New Roman" pitchFamily="18" charset="0"/>
                <a:ea typeface="宋体" pitchFamily="2" charset="-122"/>
                <a:cs typeface="Times New Roman" pitchFamily="18" charset="0"/>
              </a:rPr>
              <a:t>- </a:t>
            </a:r>
            <a:endParaRPr lang="zh-CN" altLang="en-US" sz="1200" dirty="0"/>
          </a:p>
        </p:txBody>
      </p:sp>
      <p:sp>
        <p:nvSpPr>
          <p:cNvPr id="78" name="矩形 77"/>
          <p:cNvSpPr/>
          <p:nvPr/>
        </p:nvSpPr>
        <p:spPr>
          <a:xfrm>
            <a:off x="4237056" y="3929072"/>
            <a:ext cx="274434" cy="276999"/>
          </a:xfrm>
          <a:prstGeom prst="rect">
            <a:avLst/>
          </a:prstGeom>
        </p:spPr>
        <p:txBody>
          <a:bodyPr wrap="none">
            <a:spAutoFit/>
          </a:bodyPr>
          <a:lstStyle/>
          <a:p>
            <a:r>
              <a:rPr lang="en-US" altLang="zh-CN" sz="1200" dirty="0" smtClean="0">
                <a:latin typeface="Times New Roman" pitchFamily="18" charset="0"/>
                <a:ea typeface="宋体" pitchFamily="2" charset="-122"/>
                <a:cs typeface="Times New Roman" pitchFamily="18" charset="0"/>
              </a:rPr>
              <a:t>- </a:t>
            </a:r>
            <a:endParaRPr lang="zh-CN" altLang="en-US" sz="1200" dirty="0"/>
          </a:p>
        </p:txBody>
      </p:sp>
      <p:sp>
        <p:nvSpPr>
          <p:cNvPr id="79" name="五角星 78"/>
          <p:cNvSpPr/>
          <p:nvPr/>
        </p:nvSpPr>
        <p:spPr>
          <a:xfrm>
            <a:off x="642910" y="1285866"/>
            <a:ext cx="214314" cy="214314"/>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a:off x="3929058" y="701666"/>
            <a:ext cx="1250950" cy="584200"/>
          </a:xfrm>
          <a:prstGeom prst="rect">
            <a:avLst/>
          </a:prstGeom>
          <a:solidFill>
            <a:schemeClr val="bg1"/>
          </a:solidFill>
          <a:ln w="9525" cmpd="sng">
            <a:solidFill>
              <a:srgbClr val="FFFFFF"/>
            </a:solidFill>
            <a:prstDash val="solid"/>
            <a:miter lim="800000"/>
          </a:ln>
          <a:effectLst/>
        </p:spPr>
        <p:txBody>
          <a:bodyPr>
            <a:spAutoFit/>
          </a:bodyPr>
          <a:lstStyle/>
          <a:p>
            <a:pPr algn="ctr" eaLnBrk="0" hangingPunct="0"/>
            <a:r>
              <a:rPr lang="zh-CN" sz="3200" b="1" spc="300" dirty="0">
                <a:ln w="11430" cmpd="sng">
                  <a:solidFill>
                    <a:schemeClr val="accent1">
                      <a:tint val="10000"/>
                    </a:schemeClr>
                  </a:solidFill>
                  <a:prstDash val="solid"/>
                  <a:miter lim="800000"/>
                </a:ln>
                <a:gradFill flip="none" rotWithShape="1">
                  <a:gsLst>
                    <a:gs pos="10000">
                      <a:schemeClr val="accent1">
                        <a:tint val="83000"/>
                        <a:shade val="100000"/>
                        <a:satMod val="200000"/>
                      </a:schemeClr>
                    </a:gs>
                    <a:gs pos="75000">
                      <a:schemeClr val="accent1">
                        <a:tint val="100000"/>
                        <a:shade val="50000"/>
                        <a:satMod val="150000"/>
                      </a:schemeClr>
                    </a:gs>
                  </a:gsLst>
                  <a:lin ang="8100000" scaled="1"/>
                  <a:tileRect/>
                </a:gradFill>
                <a:effectLst>
                  <a:glow rad="45500">
                    <a:schemeClr val="accent1">
                      <a:satMod val="220000"/>
                      <a:alpha val="35000"/>
                    </a:schemeClr>
                  </a:glow>
                </a:effectLst>
                <a:latin typeface="微软雅黑" pitchFamily="34" charset="-122"/>
                <a:ea typeface="微软雅黑" pitchFamily="34" charset="-122"/>
                <a:sym typeface="微软雅黑" pitchFamily="34" charset="-122"/>
              </a:rPr>
              <a:t>目 录</a:t>
            </a:r>
            <a:endParaRPr lang="zh-CN" sz="3200" b="1" spc="300" dirty="0">
              <a:ln w="11430" cmpd="sng">
                <a:solidFill>
                  <a:schemeClr val="accent1">
                    <a:tint val="10000"/>
                  </a:schemeClr>
                </a:solidFill>
                <a:prstDash val="solid"/>
                <a:miter lim="800000"/>
              </a:ln>
              <a:gradFill flip="none" rotWithShape="1">
                <a:gsLst>
                  <a:gs pos="10000">
                    <a:schemeClr val="accent1">
                      <a:tint val="83000"/>
                      <a:shade val="100000"/>
                      <a:satMod val="200000"/>
                    </a:schemeClr>
                  </a:gs>
                  <a:gs pos="75000">
                    <a:schemeClr val="accent1">
                      <a:tint val="100000"/>
                      <a:shade val="50000"/>
                      <a:satMod val="150000"/>
                    </a:schemeClr>
                  </a:gs>
                </a:gsLst>
                <a:lin ang="8100000" scaled="1"/>
                <a:tileRect/>
              </a:gradFill>
              <a:effectLst>
                <a:glow rad="45500">
                  <a:schemeClr val="accent1">
                    <a:satMod val="220000"/>
                    <a:alpha val="35000"/>
                  </a:schemeClr>
                </a:glow>
              </a:effectLst>
              <a:latin typeface="微软雅黑" pitchFamily="34" charset="-122"/>
              <a:ea typeface="微软雅黑" pitchFamily="34" charset="-122"/>
              <a:sym typeface="微软雅黑" pitchFamily="34" charset="-122"/>
            </a:endParaRPr>
          </a:p>
        </p:txBody>
      </p:sp>
      <p:grpSp>
        <p:nvGrpSpPr>
          <p:cNvPr id="3" name="Group 3"/>
          <p:cNvGrpSpPr/>
          <p:nvPr/>
        </p:nvGrpSpPr>
        <p:grpSpPr bwMode="auto">
          <a:xfrm>
            <a:off x="1714480" y="1597025"/>
            <a:ext cx="500062" cy="377825"/>
            <a:chOff x="1329" y="1006"/>
            <a:chExt cx="315" cy="238"/>
          </a:xfrm>
        </p:grpSpPr>
        <p:pic>
          <p:nvPicPr>
            <p:cNvPr id="4" name="Picture 4" descr="7274670521415006260046.png"/>
            <p:cNvPicPr>
              <a:picLocks noChangeArrowheads="1"/>
            </p:cNvPicPr>
            <p:nvPr/>
          </p:nvPicPr>
          <p:blipFill>
            <a:blip r:embed="rId2"/>
            <a:srcRect/>
            <a:stretch>
              <a:fillRect/>
            </a:stretch>
          </p:blipFill>
          <p:spPr bwMode="auto">
            <a:xfrm>
              <a:off x="1329" y="1006"/>
              <a:ext cx="315" cy="238"/>
            </a:xfrm>
            <a:prstGeom prst="rect">
              <a:avLst/>
            </a:prstGeom>
            <a:noFill/>
            <a:ln w="9525">
              <a:noFill/>
              <a:miter lim="800000"/>
              <a:headEnd/>
              <a:tailEnd/>
            </a:ln>
            <a:effectLst/>
          </p:spPr>
        </p:pic>
        <p:sp>
          <p:nvSpPr>
            <p:cNvPr id="5" name="Text Box 5"/>
            <p:cNvSpPr txBox="1">
              <a:spLocks noChangeArrowheads="1"/>
            </p:cNvSpPr>
            <p:nvPr/>
          </p:nvSpPr>
          <p:spPr bwMode="auto">
            <a:xfrm>
              <a:off x="1386" y="1052"/>
              <a:ext cx="204" cy="152"/>
            </a:xfrm>
            <a:prstGeom prst="rect">
              <a:avLst/>
            </a:prstGeom>
            <a:noFill/>
            <a:ln w="9525">
              <a:noFill/>
              <a:miter lim="800000"/>
            </a:ln>
            <a:effectLst/>
          </p:spPr>
          <p:txBody>
            <a:bodyPr anchor="ctr"/>
            <a:lstStyle/>
            <a:p>
              <a:pPr algn="ctr" eaLnBrk="0" hangingPunct="0"/>
              <a:r>
                <a:rPr lang="zh-CN" altLang="zh-CN" sz="1100" b="1">
                  <a:solidFill>
                    <a:srgbClr val="F2F2F2"/>
                  </a:solidFill>
                  <a:latin typeface="微软雅黑" pitchFamily="34" charset="-122"/>
                  <a:ea typeface="微软雅黑" pitchFamily="34" charset="-122"/>
                  <a:sym typeface="微软雅黑" pitchFamily="34" charset="-122"/>
                </a:rPr>
                <a:t>1</a:t>
              </a:r>
              <a:endParaRPr lang="zh-CN" altLang="zh-CN" sz="800" b="1">
                <a:solidFill>
                  <a:srgbClr val="F2F2F2"/>
                </a:solidFill>
                <a:latin typeface="微软雅黑" pitchFamily="34" charset="-122"/>
                <a:ea typeface="微软雅黑" pitchFamily="34" charset="-122"/>
                <a:sym typeface="微软雅黑" pitchFamily="34" charset="-122"/>
              </a:endParaRPr>
            </a:p>
          </p:txBody>
        </p:sp>
      </p:grpSp>
      <p:grpSp>
        <p:nvGrpSpPr>
          <p:cNvPr id="6" name="Group 6"/>
          <p:cNvGrpSpPr/>
          <p:nvPr/>
        </p:nvGrpSpPr>
        <p:grpSpPr bwMode="auto">
          <a:xfrm>
            <a:off x="2725716" y="1481138"/>
            <a:ext cx="1736727" cy="671512"/>
            <a:chOff x="1966" y="933"/>
            <a:chExt cx="876" cy="423"/>
          </a:xfrm>
        </p:grpSpPr>
        <p:pic>
          <p:nvPicPr>
            <p:cNvPr id="7" name="Picture 7" descr="3002992081415006260046.png"/>
            <p:cNvPicPr>
              <a:picLocks noChangeArrowheads="1"/>
            </p:cNvPicPr>
            <p:nvPr/>
          </p:nvPicPr>
          <p:blipFill>
            <a:blip r:embed="rId3"/>
            <a:srcRect/>
            <a:stretch>
              <a:fillRect/>
            </a:stretch>
          </p:blipFill>
          <p:spPr bwMode="auto">
            <a:xfrm>
              <a:off x="1966" y="933"/>
              <a:ext cx="876" cy="423"/>
            </a:xfrm>
            <a:prstGeom prst="rect">
              <a:avLst/>
            </a:prstGeom>
            <a:noFill/>
            <a:ln w="9525">
              <a:noFill/>
              <a:miter lim="800000"/>
              <a:headEnd/>
              <a:tailEnd/>
            </a:ln>
            <a:effectLst/>
          </p:spPr>
        </p:pic>
        <p:sp>
          <p:nvSpPr>
            <p:cNvPr id="8" name="Text Box 8"/>
            <p:cNvSpPr txBox="1">
              <a:spLocks noChangeArrowheads="1"/>
            </p:cNvSpPr>
            <p:nvPr/>
          </p:nvSpPr>
          <p:spPr bwMode="auto">
            <a:xfrm>
              <a:off x="2016" y="993"/>
              <a:ext cx="778" cy="291"/>
            </a:xfrm>
            <a:prstGeom prst="rect">
              <a:avLst/>
            </a:prstGeom>
            <a:noFill/>
            <a:ln w="9525">
              <a:noFill/>
              <a:miter lim="800000"/>
            </a:ln>
            <a:effectLst/>
          </p:spPr>
          <p:txBody>
            <a:bodyPr>
              <a:spAutoFit/>
            </a:bodyPr>
            <a:lstStyle/>
            <a:p>
              <a:pPr algn="ctr" eaLnBrk="0" hangingPunct="0"/>
              <a:r>
                <a:rPr lang="zh-CN" altLang="en-US" sz="2400" dirty="0" smtClean="0">
                  <a:solidFill>
                    <a:schemeClr val="bg1"/>
                  </a:solidFill>
                  <a:latin typeface="华文行楷" pitchFamily="2" charset="-122"/>
                  <a:ea typeface="华文行楷" pitchFamily="2" charset="-122"/>
                  <a:sym typeface="微软雅黑" pitchFamily="34" charset="-122"/>
                </a:rPr>
                <a:t>基本原理</a:t>
              </a:r>
              <a:endParaRPr lang="zh-CN" sz="2400" dirty="0">
                <a:solidFill>
                  <a:schemeClr val="bg1"/>
                </a:solidFill>
                <a:latin typeface="华文行楷" pitchFamily="2" charset="-122"/>
                <a:ea typeface="华文行楷" pitchFamily="2" charset="-122"/>
                <a:sym typeface="微软雅黑" pitchFamily="34" charset="-122"/>
              </a:endParaRPr>
            </a:p>
          </p:txBody>
        </p:sp>
      </p:grpSp>
      <p:grpSp>
        <p:nvGrpSpPr>
          <p:cNvPr id="9" name="Group 9"/>
          <p:cNvGrpSpPr/>
          <p:nvPr/>
        </p:nvGrpSpPr>
        <p:grpSpPr bwMode="auto">
          <a:xfrm>
            <a:off x="1719242" y="2286000"/>
            <a:ext cx="488950" cy="371475"/>
            <a:chOff x="1332" y="1440"/>
            <a:chExt cx="308" cy="234"/>
          </a:xfrm>
        </p:grpSpPr>
        <p:pic>
          <p:nvPicPr>
            <p:cNvPr id="10" name="Picture 10" descr="7498373481415006260046.png"/>
            <p:cNvPicPr>
              <a:picLocks noChangeArrowheads="1"/>
            </p:cNvPicPr>
            <p:nvPr/>
          </p:nvPicPr>
          <p:blipFill>
            <a:blip r:embed="rId4"/>
            <a:srcRect/>
            <a:stretch>
              <a:fillRect/>
            </a:stretch>
          </p:blipFill>
          <p:spPr bwMode="auto">
            <a:xfrm>
              <a:off x="1332" y="1440"/>
              <a:ext cx="308" cy="234"/>
            </a:xfrm>
            <a:prstGeom prst="rect">
              <a:avLst/>
            </a:prstGeom>
            <a:noFill/>
            <a:ln w="9525">
              <a:noFill/>
              <a:miter lim="800000"/>
              <a:headEnd/>
              <a:tailEnd/>
            </a:ln>
            <a:effectLst/>
          </p:spPr>
        </p:pic>
        <p:sp>
          <p:nvSpPr>
            <p:cNvPr id="11" name="Text Box 11"/>
            <p:cNvSpPr txBox="1">
              <a:spLocks noChangeArrowheads="1"/>
            </p:cNvSpPr>
            <p:nvPr/>
          </p:nvSpPr>
          <p:spPr bwMode="auto">
            <a:xfrm>
              <a:off x="1386" y="1484"/>
              <a:ext cx="204" cy="152"/>
            </a:xfrm>
            <a:prstGeom prst="rect">
              <a:avLst/>
            </a:prstGeom>
            <a:noFill/>
            <a:ln w="9525">
              <a:noFill/>
              <a:miter lim="800000"/>
            </a:ln>
            <a:effectLst/>
          </p:spPr>
          <p:txBody>
            <a:bodyPr anchor="ctr"/>
            <a:lstStyle/>
            <a:p>
              <a:pPr algn="ctr" eaLnBrk="0" hangingPunct="0"/>
              <a:r>
                <a:rPr lang="zh-CN" altLang="zh-CN" sz="1100" b="1">
                  <a:solidFill>
                    <a:srgbClr val="F2F2F2"/>
                  </a:solidFill>
                  <a:latin typeface="微软雅黑" pitchFamily="34" charset="-122"/>
                  <a:ea typeface="微软雅黑" pitchFamily="34" charset="-122"/>
                  <a:sym typeface="微软雅黑" pitchFamily="34" charset="-122"/>
                </a:rPr>
                <a:t>2</a:t>
              </a:r>
              <a:endParaRPr lang="zh-CN" altLang="zh-CN" sz="800" b="1">
                <a:solidFill>
                  <a:srgbClr val="F2F2F2"/>
                </a:solidFill>
                <a:latin typeface="微软雅黑" pitchFamily="34" charset="-122"/>
                <a:ea typeface="微软雅黑" pitchFamily="34" charset="-122"/>
                <a:sym typeface="微软雅黑" pitchFamily="34" charset="-122"/>
              </a:endParaRPr>
            </a:p>
          </p:txBody>
        </p:sp>
      </p:grpSp>
      <p:grpSp>
        <p:nvGrpSpPr>
          <p:cNvPr id="12" name="Group 12"/>
          <p:cNvGrpSpPr/>
          <p:nvPr/>
        </p:nvGrpSpPr>
        <p:grpSpPr bwMode="auto">
          <a:xfrm>
            <a:off x="2725716" y="2170113"/>
            <a:ext cx="1736727" cy="676275"/>
            <a:chOff x="1966" y="1367"/>
            <a:chExt cx="876" cy="426"/>
          </a:xfrm>
        </p:grpSpPr>
        <p:pic>
          <p:nvPicPr>
            <p:cNvPr id="13" name="Picture 13" descr="8898461481415006260046.png"/>
            <p:cNvPicPr>
              <a:picLocks noChangeArrowheads="1"/>
            </p:cNvPicPr>
            <p:nvPr/>
          </p:nvPicPr>
          <p:blipFill>
            <a:blip r:embed="rId5"/>
            <a:srcRect/>
            <a:stretch>
              <a:fillRect/>
            </a:stretch>
          </p:blipFill>
          <p:spPr bwMode="auto">
            <a:xfrm>
              <a:off x="1966" y="1367"/>
              <a:ext cx="876" cy="426"/>
            </a:xfrm>
            <a:prstGeom prst="rect">
              <a:avLst/>
            </a:prstGeom>
            <a:noFill/>
            <a:ln w="9525">
              <a:noFill/>
              <a:miter lim="800000"/>
              <a:headEnd/>
              <a:tailEnd/>
            </a:ln>
            <a:effectLst/>
          </p:spPr>
        </p:pic>
        <p:sp>
          <p:nvSpPr>
            <p:cNvPr id="14" name="Text Box 14"/>
            <p:cNvSpPr txBox="1">
              <a:spLocks noChangeArrowheads="1"/>
            </p:cNvSpPr>
            <p:nvPr/>
          </p:nvSpPr>
          <p:spPr bwMode="auto">
            <a:xfrm>
              <a:off x="2016" y="1428"/>
              <a:ext cx="778" cy="291"/>
            </a:xfrm>
            <a:prstGeom prst="rect">
              <a:avLst/>
            </a:prstGeom>
            <a:noFill/>
            <a:ln w="9525">
              <a:noFill/>
              <a:miter lim="800000"/>
            </a:ln>
            <a:effectLst/>
          </p:spPr>
          <p:txBody>
            <a:bodyPr>
              <a:spAutoFit/>
            </a:bodyPr>
            <a:lstStyle/>
            <a:p>
              <a:pPr algn="ctr" eaLnBrk="0" hangingPunct="0"/>
              <a:r>
                <a:rPr lang="zh-CN" altLang="en-US" sz="2400" dirty="0" smtClean="0">
                  <a:solidFill>
                    <a:schemeClr val="bg1"/>
                  </a:solidFill>
                  <a:latin typeface="华文行楷" pitchFamily="2" charset="-122"/>
                  <a:ea typeface="华文行楷" pitchFamily="2" charset="-122"/>
                  <a:sym typeface="微软雅黑" pitchFamily="34" charset="-122"/>
                </a:rPr>
                <a:t>基本术语</a:t>
              </a:r>
              <a:endParaRPr lang="zh-CN" sz="2400" dirty="0">
                <a:solidFill>
                  <a:schemeClr val="bg1"/>
                </a:solidFill>
                <a:latin typeface="华文行楷" pitchFamily="2" charset="-122"/>
                <a:ea typeface="华文行楷" pitchFamily="2" charset="-122"/>
                <a:sym typeface="微软雅黑" pitchFamily="34" charset="-122"/>
              </a:endParaRPr>
            </a:p>
          </p:txBody>
        </p:sp>
      </p:grpSp>
      <p:grpSp>
        <p:nvGrpSpPr>
          <p:cNvPr id="15" name="Group 15"/>
          <p:cNvGrpSpPr/>
          <p:nvPr/>
        </p:nvGrpSpPr>
        <p:grpSpPr bwMode="auto">
          <a:xfrm>
            <a:off x="1719242" y="2974975"/>
            <a:ext cx="488950" cy="371475"/>
            <a:chOff x="1332" y="1874"/>
            <a:chExt cx="308" cy="234"/>
          </a:xfrm>
        </p:grpSpPr>
        <p:pic>
          <p:nvPicPr>
            <p:cNvPr id="16" name="Picture 16" descr="2575486111415006260046.png"/>
            <p:cNvPicPr>
              <a:picLocks noChangeArrowheads="1"/>
            </p:cNvPicPr>
            <p:nvPr/>
          </p:nvPicPr>
          <p:blipFill>
            <a:blip r:embed="rId6"/>
            <a:srcRect/>
            <a:stretch>
              <a:fillRect/>
            </a:stretch>
          </p:blipFill>
          <p:spPr bwMode="auto">
            <a:xfrm>
              <a:off x="1332" y="1874"/>
              <a:ext cx="308" cy="234"/>
            </a:xfrm>
            <a:prstGeom prst="rect">
              <a:avLst/>
            </a:prstGeom>
            <a:noFill/>
            <a:ln w="9525">
              <a:noFill/>
              <a:miter lim="800000"/>
              <a:headEnd/>
              <a:tailEnd/>
            </a:ln>
            <a:effectLst/>
          </p:spPr>
        </p:pic>
        <p:sp>
          <p:nvSpPr>
            <p:cNvPr id="17" name="Text Box 17"/>
            <p:cNvSpPr txBox="1">
              <a:spLocks noChangeArrowheads="1"/>
            </p:cNvSpPr>
            <p:nvPr/>
          </p:nvSpPr>
          <p:spPr bwMode="auto">
            <a:xfrm>
              <a:off x="1386" y="1916"/>
              <a:ext cx="204" cy="152"/>
            </a:xfrm>
            <a:prstGeom prst="rect">
              <a:avLst/>
            </a:prstGeom>
            <a:noFill/>
            <a:ln w="9525">
              <a:noFill/>
              <a:miter lim="800000"/>
            </a:ln>
            <a:effectLst/>
          </p:spPr>
          <p:txBody>
            <a:bodyPr anchor="ctr"/>
            <a:lstStyle/>
            <a:p>
              <a:pPr algn="ctr" eaLnBrk="0" hangingPunct="0"/>
              <a:r>
                <a:rPr lang="zh-CN" altLang="zh-CN" sz="1100" b="1">
                  <a:solidFill>
                    <a:srgbClr val="F2F2F2"/>
                  </a:solidFill>
                  <a:latin typeface="微软雅黑" pitchFamily="34" charset="-122"/>
                  <a:ea typeface="微软雅黑" pitchFamily="34" charset="-122"/>
                  <a:sym typeface="微软雅黑" pitchFamily="34" charset="-122"/>
                </a:rPr>
                <a:t>3</a:t>
              </a:r>
              <a:endParaRPr lang="zh-CN" altLang="zh-CN" sz="800" b="1">
                <a:solidFill>
                  <a:srgbClr val="F2F2F2"/>
                </a:solidFill>
                <a:latin typeface="微软雅黑" pitchFamily="34" charset="-122"/>
                <a:ea typeface="微软雅黑" pitchFamily="34" charset="-122"/>
                <a:sym typeface="微软雅黑" pitchFamily="34" charset="-122"/>
              </a:endParaRPr>
            </a:p>
          </p:txBody>
        </p:sp>
      </p:grpSp>
      <p:grpSp>
        <p:nvGrpSpPr>
          <p:cNvPr id="18" name="Group 18"/>
          <p:cNvGrpSpPr/>
          <p:nvPr/>
        </p:nvGrpSpPr>
        <p:grpSpPr bwMode="auto">
          <a:xfrm>
            <a:off x="2725716" y="2852738"/>
            <a:ext cx="1736727" cy="671512"/>
            <a:chOff x="1966" y="1797"/>
            <a:chExt cx="876" cy="423"/>
          </a:xfrm>
        </p:grpSpPr>
        <p:pic>
          <p:nvPicPr>
            <p:cNvPr id="19" name="Picture 19" descr="5070348111415006260046.png"/>
            <p:cNvPicPr>
              <a:picLocks noChangeArrowheads="1"/>
            </p:cNvPicPr>
            <p:nvPr/>
          </p:nvPicPr>
          <p:blipFill>
            <a:blip r:embed="rId7"/>
            <a:srcRect/>
            <a:stretch>
              <a:fillRect/>
            </a:stretch>
          </p:blipFill>
          <p:spPr bwMode="auto">
            <a:xfrm>
              <a:off x="1966" y="1797"/>
              <a:ext cx="876" cy="423"/>
            </a:xfrm>
            <a:prstGeom prst="rect">
              <a:avLst/>
            </a:prstGeom>
            <a:noFill/>
            <a:ln w="9525">
              <a:noFill/>
              <a:miter lim="800000"/>
              <a:headEnd/>
              <a:tailEnd/>
            </a:ln>
            <a:effectLst/>
          </p:spPr>
        </p:pic>
        <p:sp>
          <p:nvSpPr>
            <p:cNvPr id="20" name="Text Box 20"/>
            <p:cNvSpPr txBox="1">
              <a:spLocks noChangeArrowheads="1"/>
            </p:cNvSpPr>
            <p:nvPr/>
          </p:nvSpPr>
          <p:spPr bwMode="auto">
            <a:xfrm>
              <a:off x="2016" y="1857"/>
              <a:ext cx="778" cy="291"/>
            </a:xfrm>
            <a:prstGeom prst="rect">
              <a:avLst/>
            </a:prstGeom>
            <a:noFill/>
            <a:ln w="9525">
              <a:noFill/>
              <a:miter lim="800000"/>
            </a:ln>
            <a:effectLst/>
          </p:spPr>
          <p:txBody>
            <a:bodyPr>
              <a:spAutoFit/>
            </a:bodyPr>
            <a:lstStyle/>
            <a:p>
              <a:pPr algn="ctr" eaLnBrk="0" hangingPunct="0"/>
              <a:r>
                <a:rPr lang="zh-CN" altLang="en-US" sz="2400" dirty="0" smtClean="0">
                  <a:solidFill>
                    <a:schemeClr val="bg1"/>
                  </a:solidFill>
                  <a:latin typeface="华文行楷" pitchFamily="2" charset="-122"/>
                  <a:ea typeface="华文行楷" pitchFamily="2" charset="-122"/>
                  <a:sym typeface="微软雅黑" pitchFamily="34" charset="-122"/>
                </a:rPr>
                <a:t>结构组成</a:t>
              </a:r>
              <a:endParaRPr lang="zh-CN" sz="2400" dirty="0">
                <a:solidFill>
                  <a:schemeClr val="bg1"/>
                </a:solidFill>
                <a:latin typeface="华文行楷" pitchFamily="2" charset="-122"/>
                <a:ea typeface="华文行楷" pitchFamily="2" charset="-122"/>
                <a:sym typeface="微软雅黑" pitchFamily="34" charset="-122"/>
              </a:endParaRPr>
            </a:p>
          </p:txBody>
        </p:sp>
      </p:grpSp>
      <p:grpSp>
        <p:nvGrpSpPr>
          <p:cNvPr id="21" name="Group 21"/>
          <p:cNvGrpSpPr/>
          <p:nvPr/>
        </p:nvGrpSpPr>
        <p:grpSpPr bwMode="auto">
          <a:xfrm>
            <a:off x="4683105" y="1597025"/>
            <a:ext cx="504825" cy="377825"/>
            <a:chOff x="3199" y="1006"/>
            <a:chExt cx="318" cy="238"/>
          </a:xfrm>
        </p:grpSpPr>
        <p:pic>
          <p:nvPicPr>
            <p:cNvPr id="22" name="Picture 22" descr="3778070121415006260046.png"/>
            <p:cNvPicPr>
              <a:picLocks noChangeArrowheads="1"/>
            </p:cNvPicPr>
            <p:nvPr/>
          </p:nvPicPr>
          <p:blipFill>
            <a:blip r:embed="rId8"/>
            <a:srcRect/>
            <a:stretch>
              <a:fillRect/>
            </a:stretch>
          </p:blipFill>
          <p:spPr bwMode="auto">
            <a:xfrm>
              <a:off x="3199" y="1006"/>
              <a:ext cx="318" cy="238"/>
            </a:xfrm>
            <a:prstGeom prst="rect">
              <a:avLst/>
            </a:prstGeom>
            <a:noFill/>
            <a:ln w="9525">
              <a:noFill/>
              <a:miter lim="800000"/>
              <a:headEnd/>
              <a:tailEnd/>
            </a:ln>
            <a:effectLst/>
          </p:spPr>
        </p:pic>
        <p:sp>
          <p:nvSpPr>
            <p:cNvPr id="23" name="Text Box 23"/>
            <p:cNvSpPr txBox="1">
              <a:spLocks noChangeArrowheads="1"/>
            </p:cNvSpPr>
            <p:nvPr/>
          </p:nvSpPr>
          <p:spPr bwMode="auto">
            <a:xfrm>
              <a:off x="3258" y="1052"/>
              <a:ext cx="204" cy="152"/>
            </a:xfrm>
            <a:prstGeom prst="rect">
              <a:avLst/>
            </a:prstGeom>
            <a:noFill/>
            <a:ln w="9525">
              <a:noFill/>
              <a:miter lim="800000"/>
            </a:ln>
            <a:effectLst/>
          </p:spPr>
          <p:txBody>
            <a:bodyPr anchor="ctr"/>
            <a:lstStyle/>
            <a:p>
              <a:pPr algn="ctr" eaLnBrk="0" hangingPunct="0"/>
              <a:r>
                <a:rPr lang="en-US" altLang="zh-CN" sz="1100" b="1" dirty="0" smtClean="0">
                  <a:solidFill>
                    <a:srgbClr val="F2F2F2"/>
                  </a:solidFill>
                  <a:latin typeface="微软雅黑" pitchFamily="34" charset="-122"/>
                  <a:ea typeface="微软雅黑" pitchFamily="34" charset="-122"/>
                  <a:sym typeface="微软雅黑" pitchFamily="34" charset="-122"/>
                </a:rPr>
                <a:t>5</a:t>
              </a:r>
              <a:endParaRPr lang="zh-CN" altLang="zh-CN" sz="800" b="1" dirty="0">
                <a:solidFill>
                  <a:srgbClr val="F2F2F2"/>
                </a:solidFill>
                <a:latin typeface="微软雅黑" pitchFamily="34" charset="-122"/>
                <a:ea typeface="微软雅黑" pitchFamily="34" charset="-122"/>
                <a:sym typeface="微软雅黑" pitchFamily="34" charset="-122"/>
              </a:endParaRPr>
            </a:p>
          </p:txBody>
        </p:sp>
      </p:grpSp>
      <p:grpSp>
        <p:nvGrpSpPr>
          <p:cNvPr id="24" name="Group 24"/>
          <p:cNvGrpSpPr/>
          <p:nvPr/>
        </p:nvGrpSpPr>
        <p:grpSpPr bwMode="auto">
          <a:xfrm>
            <a:off x="5681642" y="1481138"/>
            <a:ext cx="1709760" cy="671512"/>
            <a:chOff x="3828" y="933"/>
            <a:chExt cx="876" cy="423"/>
          </a:xfrm>
        </p:grpSpPr>
        <p:pic>
          <p:nvPicPr>
            <p:cNvPr id="25" name="Picture 25" descr="2934266611415006260046.png"/>
            <p:cNvPicPr>
              <a:picLocks noChangeArrowheads="1"/>
            </p:cNvPicPr>
            <p:nvPr/>
          </p:nvPicPr>
          <p:blipFill>
            <a:blip r:embed="rId9"/>
            <a:srcRect/>
            <a:stretch>
              <a:fillRect/>
            </a:stretch>
          </p:blipFill>
          <p:spPr bwMode="auto">
            <a:xfrm>
              <a:off x="3828" y="933"/>
              <a:ext cx="876" cy="423"/>
            </a:xfrm>
            <a:prstGeom prst="rect">
              <a:avLst/>
            </a:prstGeom>
            <a:noFill/>
            <a:ln w="9525">
              <a:noFill/>
              <a:miter lim="800000"/>
              <a:headEnd/>
              <a:tailEnd/>
            </a:ln>
            <a:effectLst/>
          </p:spPr>
        </p:pic>
        <p:sp>
          <p:nvSpPr>
            <p:cNvPr id="26" name="Text Box 26"/>
            <p:cNvSpPr txBox="1">
              <a:spLocks noChangeArrowheads="1"/>
            </p:cNvSpPr>
            <p:nvPr/>
          </p:nvSpPr>
          <p:spPr bwMode="auto">
            <a:xfrm>
              <a:off x="3878" y="993"/>
              <a:ext cx="778" cy="291"/>
            </a:xfrm>
            <a:prstGeom prst="rect">
              <a:avLst/>
            </a:prstGeom>
            <a:noFill/>
            <a:ln w="9525">
              <a:noFill/>
              <a:miter lim="800000"/>
            </a:ln>
            <a:effectLst/>
          </p:spPr>
          <p:txBody>
            <a:bodyPr>
              <a:spAutoFit/>
            </a:bodyPr>
            <a:lstStyle/>
            <a:p>
              <a:pPr algn="ctr" eaLnBrk="0" hangingPunct="0"/>
              <a:r>
                <a:rPr lang="zh-CN" altLang="en-US" sz="2400" dirty="0" smtClean="0">
                  <a:solidFill>
                    <a:schemeClr val="bg1"/>
                  </a:solidFill>
                  <a:latin typeface="华文行楷" pitchFamily="2" charset="-122"/>
                  <a:ea typeface="华文行楷" pitchFamily="2" charset="-122"/>
                  <a:sym typeface="微软雅黑" pitchFamily="34" charset="-122"/>
                </a:rPr>
                <a:t>生产工艺</a:t>
              </a:r>
              <a:endParaRPr lang="zh-CN" sz="2400" dirty="0">
                <a:solidFill>
                  <a:schemeClr val="bg1"/>
                </a:solidFill>
                <a:latin typeface="华文行楷" pitchFamily="2" charset="-122"/>
                <a:ea typeface="华文行楷" pitchFamily="2" charset="-122"/>
                <a:sym typeface="微软雅黑" pitchFamily="34" charset="-122"/>
              </a:endParaRPr>
            </a:p>
          </p:txBody>
        </p:sp>
      </p:grpSp>
      <p:grpSp>
        <p:nvGrpSpPr>
          <p:cNvPr id="27" name="Group 27"/>
          <p:cNvGrpSpPr/>
          <p:nvPr/>
        </p:nvGrpSpPr>
        <p:grpSpPr bwMode="auto">
          <a:xfrm>
            <a:off x="4689455" y="2322513"/>
            <a:ext cx="487362" cy="377825"/>
            <a:chOff x="3203" y="1463"/>
            <a:chExt cx="307" cy="238"/>
          </a:xfrm>
        </p:grpSpPr>
        <p:pic>
          <p:nvPicPr>
            <p:cNvPr id="28" name="Picture 28" descr="6016719731415006260046.png"/>
            <p:cNvPicPr>
              <a:picLocks noChangeArrowheads="1"/>
            </p:cNvPicPr>
            <p:nvPr/>
          </p:nvPicPr>
          <p:blipFill>
            <a:blip r:embed="rId10"/>
            <a:srcRect/>
            <a:stretch>
              <a:fillRect/>
            </a:stretch>
          </p:blipFill>
          <p:spPr bwMode="auto">
            <a:xfrm>
              <a:off x="3203" y="1463"/>
              <a:ext cx="307" cy="238"/>
            </a:xfrm>
            <a:prstGeom prst="rect">
              <a:avLst/>
            </a:prstGeom>
            <a:noFill/>
            <a:ln w="9525">
              <a:noFill/>
              <a:miter lim="800000"/>
              <a:headEnd/>
              <a:tailEnd/>
            </a:ln>
            <a:effectLst/>
          </p:spPr>
        </p:pic>
        <p:sp>
          <p:nvSpPr>
            <p:cNvPr id="29" name="Text Box 29"/>
            <p:cNvSpPr txBox="1">
              <a:spLocks noChangeArrowheads="1"/>
            </p:cNvSpPr>
            <p:nvPr/>
          </p:nvSpPr>
          <p:spPr bwMode="auto">
            <a:xfrm>
              <a:off x="3258" y="1508"/>
              <a:ext cx="204" cy="152"/>
            </a:xfrm>
            <a:prstGeom prst="rect">
              <a:avLst/>
            </a:prstGeom>
            <a:noFill/>
            <a:ln w="9525">
              <a:noFill/>
              <a:miter lim="800000"/>
            </a:ln>
            <a:effectLst/>
          </p:spPr>
          <p:txBody>
            <a:bodyPr anchor="ctr"/>
            <a:lstStyle/>
            <a:p>
              <a:pPr algn="ctr" eaLnBrk="0" hangingPunct="0"/>
              <a:r>
                <a:rPr lang="en-US" altLang="zh-CN" sz="1100" b="1" dirty="0" smtClean="0">
                  <a:solidFill>
                    <a:srgbClr val="F2F2F2"/>
                  </a:solidFill>
                  <a:latin typeface="微软雅黑" pitchFamily="34" charset="-122"/>
                  <a:ea typeface="微软雅黑" pitchFamily="34" charset="-122"/>
                  <a:sym typeface="微软雅黑" pitchFamily="34" charset="-122"/>
                </a:rPr>
                <a:t>6</a:t>
              </a:r>
              <a:endParaRPr lang="zh-CN" altLang="zh-CN" sz="800" b="1" dirty="0">
                <a:solidFill>
                  <a:srgbClr val="F2F2F2"/>
                </a:solidFill>
                <a:latin typeface="微软雅黑" pitchFamily="34" charset="-122"/>
                <a:ea typeface="微软雅黑" pitchFamily="34" charset="-122"/>
                <a:sym typeface="微软雅黑" pitchFamily="34" charset="-122"/>
              </a:endParaRPr>
            </a:p>
          </p:txBody>
        </p:sp>
      </p:grpSp>
      <p:grpSp>
        <p:nvGrpSpPr>
          <p:cNvPr id="30" name="Group 30"/>
          <p:cNvGrpSpPr/>
          <p:nvPr/>
        </p:nvGrpSpPr>
        <p:grpSpPr bwMode="auto">
          <a:xfrm>
            <a:off x="5681642" y="2163763"/>
            <a:ext cx="1709760" cy="676275"/>
            <a:chOff x="3828" y="1363"/>
            <a:chExt cx="872" cy="426"/>
          </a:xfrm>
        </p:grpSpPr>
        <p:pic>
          <p:nvPicPr>
            <p:cNvPr id="31" name="Picture 31" descr="2306007981415006260046.png"/>
            <p:cNvPicPr>
              <a:picLocks noChangeArrowheads="1"/>
            </p:cNvPicPr>
            <p:nvPr/>
          </p:nvPicPr>
          <p:blipFill>
            <a:blip r:embed="rId11"/>
            <a:srcRect/>
            <a:stretch>
              <a:fillRect/>
            </a:stretch>
          </p:blipFill>
          <p:spPr bwMode="auto">
            <a:xfrm>
              <a:off x="3828" y="1363"/>
              <a:ext cx="872" cy="426"/>
            </a:xfrm>
            <a:prstGeom prst="rect">
              <a:avLst/>
            </a:prstGeom>
            <a:noFill/>
            <a:ln w="9525">
              <a:noFill/>
              <a:miter lim="800000"/>
              <a:headEnd/>
              <a:tailEnd/>
            </a:ln>
            <a:effectLst/>
          </p:spPr>
        </p:pic>
        <p:sp>
          <p:nvSpPr>
            <p:cNvPr id="32" name="Text Box 32"/>
            <p:cNvSpPr txBox="1">
              <a:spLocks noChangeArrowheads="1"/>
            </p:cNvSpPr>
            <p:nvPr/>
          </p:nvSpPr>
          <p:spPr bwMode="auto">
            <a:xfrm>
              <a:off x="3878" y="1425"/>
              <a:ext cx="778" cy="291"/>
            </a:xfrm>
            <a:prstGeom prst="rect">
              <a:avLst/>
            </a:prstGeom>
            <a:noFill/>
            <a:ln w="9525">
              <a:noFill/>
              <a:miter lim="800000"/>
            </a:ln>
            <a:effectLst/>
          </p:spPr>
          <p:txBody>
            <a:bodyPr>
              <a:spAutoFit/>
            </a:bodyPr>
            <a:lstStyle/>
            <a:p>
              <a:pPr algn="ctr" eaLnBrk="0" hangingPunct="0"/>
              <a:r>
                <a:rPr lang="zh-CN" altLang="en-US" sz="2400" dirty="0" smtClean="0">
                  <a:solidFill>
                    <a:schemeClr val="bg1"/>
                  </a:solidFill>
                  <a:latin typeface="华文行楷" pitchFamily="2" charset="-122"/>
                  <a:ea typeface="华文行楷" pitchFamily="2" charset="-122"/>
                  <a:sym typeface="微软雅黑" pitchFamily="34" charset="-122"/>
                </a:rPr>
                <a:t>常见问题</a:t>
              </a:r>
              <a:endParaRPr lang="zh-CN" sz="2400" dirty="0">
                <a:solidFill>
                  <a:schemeClr val="bg1"/>
                </a:solidFill>
                <a:latin typeface="华文行楷" pitchFamily="2" charset="-122"/>
                <a:ea typeface="华文行楷" pitchFamily="2" charset="-122"/>
                <a:sym typeface="微软雅黑" pitchFamily="34" charset="-122"/>
              </a:endParaRPr>
            </a:p>
          </p:txBody>
        </p:sp>
      </p:grpSp>
      <p:grpSp>
        <p:nvGrpSpPr>
          <p:cNvPr id="33" name="Group 33"/>
          <p:cNvGrpSpPr/>
          <p:nvPr/>
        </p:nvGrpSpPr>
        <p:grpSpPr bwMode="auto">
          <a:xfrm>
            <a:off x="4689455" y="2974975"/>
            <a:ext cx="487362" cy="371475"/>
            <a:chOff x="3203" y="1874"/>
            <a:chExt cx="307" cy="234"/>
          </a:xfrm>
        </p:grpSpPr>
        <p:pic>
          <p:nvPicPr>
            <p:cNvPr id="34" name="Picture 34" descr="2575486111415006260046.png"/>
            <p:cNvPicPr>
              <a:picLocks noChangeArrowheads="1"/>
            </p:cNvPicPr>
            <p:nvPr/>
          </p:nvPicPr>
          <p:blipFill>
            <a:blip r:embed="rId6"/>
            <a:srcRect/>
            <a:stretch>
              <a:fillRect/>
            </a:stretch>
          </p:blipFill>
          <p:spPr bwMode="auto">
            <a:xfrm>
              <a:off x="3203" y="1874"/>
              <a:ext cx="307" cy="234"/>
            </a:xfrm>
            <a:prstGeom prst="rect">
              <a:avLst/>
            </a:prstGeom>
            <a:noFill/>
            <a:ln w="9525">
              <a:noFill/>
              <a:miter lim="800000"/>
              <a:headEnd/>
              <a:tailEnd/>
            </a:ln>
            <a:effectLst/>
          </p:spPr>
        </p:pic>
        <p:sp>
          <p:nvSpPr>
            <p:cNvPr id="35" name="Text Box 35"/>
            <p:cNvSpPr txBox="1">
              <a:spLocks noChangeArrowheads="1"/>
            </p:cNvSpPr>
            <p:nvPr/>
          </p:nvSpPr>
          <p:spPr bwMode="auto">
            <a:xfrm>
              <a:off x="3258" y="1916"/>
              <a:ext cx="204" cy="152"/>
            </a:xfrm>
            <a:prstGeom prst="rect">
              <a:avLst/>
            </a:prstGeom>
            <a:noFill/>
            <a:ln w="9525">
              <a:noFill/>
              <a:miter lim="800000"/>
            </a:ln>
            <a:effectLst/>
          </p:spPr>
          <p:txBody>
            <a:bodyPr anchor="ctr"/>
            <a:lstStyle/>
            <a:p>
              <a:pPr algn="ctr" eaLnBrk="0" hangingPunct="0"/>
              <a:r>
                <a:rPr lang="en-US" altLang="zh-CN" sz="1100" b="1" dirty="0" smtClean="0">
                  <a:solidFill>
                    <a:srgbClr val="F2F2F2"/>
                  </a:solidFill>
                  <a:latin typeface="微软雅黑" pitchFamily="34" charset="-122"/>
                  <a:ea typeface="微软雅黑" pitchFamily="34" charset="-122"/>
                  <a:sym typeface="微软雅黑" pitchFamily="34" charset="-122"/>
                </a:rPr>
                <a:t>7</a:t>
              </a:r>
              <a:endParaRPr lang="zh-CN" altLang="zh-CN" sz="800" b="1" dirty="0">
                <a:solidFill>
                  <a:srgbClr val="F2F2F2"/>
                </a:solidFill>
                <a:latin typeface="微软雅黑" pitchFamily="34" charset="-122"/>
                <a:ea typeface="微软雅黑" pitchFamily="34" charset="-122"/>
                <a:sym typeface="微软雅黑" pitchFamily="34" charset="-122"/>
              </a:endParaRPr>
            </a:p>
          </p:txBody>
        </p:sp>
      </p:grpSp>
      <p:grpSp>
        <p:nvGrpSpPr>
          <p:cNvPr id="36" name="Group 36"/>
          <p:cNvGrpSpPr/>
          <p:nvPr/>
        </p:nvGrpSpPr>
        <p:grpSpPr bwMode="auto">
          <a:xfrm>
            <a:off x="5681642" y="2852738"/>
            <a:ext cx="1709760" cy="671512"/>
            <a:chOff x="3828" y="1797"/>
            <a:chExt cx="872" cy="423"/>
          </a:xfrm>
        </p:grpSpPr>
        <p:pic>
          <p:nvPicPr>
            <p:cNvPr id="37" name="Picture 37" descr="4875166971415006260046.png"/>
            <p:cNvPicPr>
              <a:picLocks noChangeArrowheads="1"/>
            </p:cNvPicPr>
            <p:nvPr/>
          </p:nvPicPr>
          <p:blipFill>
            <a:blip r:embed="rId12"/>
            <a:srcRect/>
            <a:stretch>
              <a:fillRect/>
            </a:stretch>
          </p:blipFill>
          <p:spPr bwMode="auto">
            <a:xfrm>
              <a:off x="3828" y="1797"/>
              <a:ext cx="872" cy="423"/>
            </a:xfrm>
            <a:prstGeom prst="rect">
              <a:avLst/>
            </a:prstGeom>
            <a:noFill/>
            <a:ln w="9525">
              <a:noFill/>
              <a:miter lim="800000"/>
              <a:headEnd/>
              <a:tailEnd/>
            </a:ln>
            <a:effectLst/>
          </p:spPr>
        </p:pic>
        <p:sp>
          <p:nvSpPr>
            <p:cNvPr id="38" name="Text Box 38"/>
            <p:cNvSpPr txBox="1">
              <a:spLocks noChangeArrowheads="1"/>
            </p:cNvSpPr>
            <p:nvPr/>
          </p:nvSpPr>
          <p:spPr bwMode="auto">
            <a:xfrm>
              <a:off x="3878" y="1857"/>
              <a:ext cx="778" cy="291"/>
            </a:xfrm>
            <a:prstGeom prst="rect">
              <a:avLst/>
            </a:prstGeom>
            <a:noFill/>
            <a:ln w="9525">
              <a:noFill/>
              <a:miter lim="800000"/>
            </a:ln>
            <a:effectLst/>
          </p:spPr>
          <p:txBody>
            <a:bodyPr>
              <a:spAutoFit/>
            </a:bodyPr>
            <a:lstStyle/>
            <a:p>
              <a:pPr algn="ctr" eaLnBrk="0" hangingPunct="0"/>
              <a:r>
                <a:rPr lang="zh-CN" altLang="en-US" sz="2400" dirty="0" smtClean="0">
                  <a:solidFill>
                    <a:schemeClr val="bg1"/>
                  </a:solidFill>
                  <a:latin typeface="华文行楷" pitchFamily="2" charset="-122"/>
                  <a:ea typeface="华文行楷" pitchFamily="2" charset="-122"/>
                  <a:sym typeface="微软雅黑" pitchFamily="34" charset="-122"/>
                </a:rPr>
                <a:t>安装维护</a:t>
              </a:r>
              <a:endParaRPr lang="zh-CN" sz="2400" dirty="0">
                <a:solidFill>
                  <a:schemeClr val="bg1"/>
                </a:solidFill>
                <a:latin typeface="华文行楷" pitchFamily="2" charset="-122"/>
                <a:ea typeface="华文行楷" pitchFamily="2" charset="-122"/>
                <a:sym typeface="微软雅黑" pitchFamily="34" charset="-122"/>
              </a:endParaRPr>
            </a:p>
          </p:txBody>
        </p:sp>
      </p:grpSp>
      <p:grpSp>
        <p:nvGrpSpPr>
          <p:cNvPr id="39" name="Group 39"/>
          <p:cNvGrpSpPr/>
          <p:nvPr/>
        </p:nvGrpSpPr>
        <p:grpSpPr bwMode="auto">
          <a:xfrm>
            <a:off x="2195492" y="1689100"/>
            <a:ext cx="609600" cy="311150"/>
            <a:chOff x="1632" y="1064"/>
            <a:chExt cx="384" cy="196"/>
          </a:xfrm>
        </p:grpSpPr>
        <p:pic>
          <p:nvPicPr>
            <p:cNvPr id="40" name="Picture 40" descr="7592099371415006260046.png"/>
            <p:cNvPicPr>
              <a:picLocks noChangeArrowheads="1"/>
            </p:cNvPicPr>
            <p:nvPr/>
          </p:nvPicPr>
          <p:blipFill>
            <a:blip r:embed="rId13"/>
            <a:srcRect/>
            <a:stretch>
              <a:fillRect/>
            </a:stretch>
          </p:blipFill>
          <p:spPr bwMode="auto">
            <a:xfrm>
              <a:off x="1632" y="1064"/>
              <a:ext cx="384" cy="196"/>
            </a:xfrm>
            <a:prstGeom prst="rect">
              <a:avLst/>
            </a:prstGeom>
            <a:noFill/>
            <a:ln w="9525">
              <a:noFill/>
              <a:miter lim="800000"/>
              <a:headEnd/>
              <a:tailEnd/>
            </a:ln>
            <a:effectLst/>
          </p:spPr>
        </p:pic>
        <p:sp>
          <p:nvSpPr>
            <p:cNvPr id="41" name="Text Box 41"/>
            <p:cNvSpPr txBox="1">
              <a:spLocks noChangeArrowheads="1"/>
            </p:cNvSpPr>
            <p:nvPr/>
          </p:nvSpPr>
          <p:spPr bwMode="auto">
            <a:xfrm>
              <a:off x="1680" y="1116"/>
              <a:ext cx="264" cy="48"/>
            </a:xfrm>
            <a:prstGeom prst="rect">
              <a:avLst/>
            </a:prstGeom>
            <a:noFill/>
            <a:ln w="9525">
              <a:noFill/>
              <a:miter lim="800000"/>
            </a:ln>
            <a:effectLst/>
          </p:spPr>
          <p:txBody>
            <a:bodyPr anchor="ctr"/>
            <a:lstStyle/>
            <a:p>
              <a:pPr algn="ctr" eaLnBrk="0" hangingPunct="0"/>
              <a:endParaRPr lang="zh-CN" altLang="zh-CN">
                <a:solidFill>
                  <a:srgbClr val="FFFFFF"/>
                </a:solidFill>
                <a:latin typeface="Lucida Sans Unicode" pitchFamily="34" charset="0"/>
                <a:ea typeface="黑体" pitchFamily="49" charset="-122"/>
              </a:endParaRPr>
            </a:p>
          </p:txBody>
        </p:sp>
      </p:grpSp>
      <p:grpSp>
        <p:nvGrpSpPr>
          <p:cNvPr id="42" name="Group 42"/>
          <p:cNvGrpSpPr/>
          <p:nvPr/>
        </p:nvGrpSpPr>
        <p:grpSpPr bwMode="auto">
          <a:xfrm>
            <a:off x="2195492" y="2378075"/>
            <a:ext cx="609600" cy="309563"/>
            <a:chOff x="1632" y="1498"/>
            <a:chExt cx="384" cy="195"/>
          </a:xfrm>
        </p:grpSpPr>
        <p:pic>
          <p:nvPicPr>
            <p:cNvPr id="43" name="Picture 43" descr="5760143771415006260046.png"/>
            <p:cNvPicPr>
              <a:picLocks noChangeArrowheads="1"/>
            </p:cNvPicPr>
            <p:nvPr/>
          </p:nvPicPr>
          <p:blipFill>
            <a:blip r:embed="rId14"/>
            <a:srcRect/>
            <a:stretch>
              <a:fillRect/>
            </a:stretch>
          </p:blipFill>
          <p:spPr bwMode="auto">
            <a:xfrm>
              <a:off x="1632" y="1498"/>
              <a:ext cx="384" cy="195"/>
            </a:xfrm>
            <a:prstGeom prst="rect">
              <a:avLst/>
            </a:prstGeom>
            <a:noFill/>
            <a:ln w="9525">
              <a:noFill/>
              <a:miter lim="800000"/>
              <a:headEnd/>
              <a:tailEnd/>
            </a:ln>
            <a:effectLst/>
          </p:spPr>
        </p:pic>
        <p:sp>
          <p:nvSpPr>
            <p:cNvPr id="44" name="Text Box 44"/>
            <p:cNvSpPr txBox="1">
              <a:spLocks noChangeArrowheads="1"/>
            </p:cNvSpPr>
            <p:nvPr/>
          </p:nvSpPr>
          <p:spPr bwMode="auto">
            <a:xfrm>
              <a:off x="1680" y="1548"/>
              <a:ext cx="264" cy="48"/>
            </a:xfrm>
            <a:prstGeom prst="rect">
              <a:avLst/>
            </a:prstGeom>
            <a:noFill/>
            <a:ln w="9525">
              <a:noFill/>
              <a:miter lim="800000"/>
            </a:ln>
            <a:effectLst/>
          </p:spPr>
          <p:txBody>
            <a:bodyPr anchor="ctr"/>
            <a:lstStyle/>
            <a:p>
              <a:pPr algn="ctr" eaLnBrk="0" hangingPunct="0"/>
              <a:endParaRPr lang="zh-CN" altLang="zh-CN">
                <a:solidFill>
                  <a:srgbClr val="FFFFFF"/>
                </a:solidFill>
                <a:latin typeface="Lucida Sans Unicode" pitchFamily="34" charset="0"/>
                <a:ea typeface="黑体" pitchFamily="49" charset="-122"/>
              </a:endParaRPr>
            </a:p>
          </p:txBody>
        </p:sp>
      </p:grpSp>
      <p:grpSp>
        <p:nvGrpSpPr>
          <p:cNvPr id="45" name="Group 45"/>
          <p:cNvGrpSpPr/>
          <p:nvPr/>
        </p:nvGrpSpPr>
        <p:grpSpPr bwMode="auto">
          <a:xfrm>
            <a:off x="2195492" y="3060700"/>
            <a:ext cx="609600" cy="311150"/>
            <a:chOff x="1632" y="1928"/>
            <a:chExt cx="384" cy="196"/>
          </a:xfrm>
        </p:grpSpPr>
        <p:pic>
          <p:nvPicPr>
            <p:cNvPr id="46" name="Picture 46" descr="9574419271415006260046.png"/>
            <p:cNvPicPr>
              <a:picLocks noChangeArrowheads="1"/>
            </p:cNvPicPr>
            <p:nvPr/>
          </p:nvPicPr>
          <p:blipFill>
            <a:blip r:embed="rId15"/>
            <a:srcRect/>
            <a:stretch>
              <a:fillRect/>
            </a:stretch>
          </p:blipFill>
          <p:spPr bwMode="auto">
            <a:xfrm>
              <a:off x="1632" y="1928"/>
              <a:ext cx="384" cy="196"/>
            </a:xfrm>
            <a:prstGeom prst="rect">
              <a:avLst/>
            </a:prstGeom>
            <a:noFill/>
            <a:ln w="9525">
              <a:noFill/>
              <a:miter lim="800000"/>
              <a:headEnd/>
              <a:tailEnd/>
            </a:ln>
            <a:effectLst/>
          </p:spPr>
        </p:pic>
        <p:sp>
          <p:nvSpPr>
            <p:cNvPr id="47" name="Text Box 47"/>
            <p:cNvSpPr txBox="1">
              <a:spLocks noChangeArrowheads="1"/>
            </p:cNvSpPr>
            <p:nvPr/>
          </p:nvSpPr>
          <p:spPr bwMode="auto">
            <a:xfrm>
              <a:off x="1680" y="1980"/>
              <a:ext cx="264" cy="48"/>
            </a:xfrm>
            <a:prstGeom prst="rect">
              <a:avLst/>
            </a:prstGeom>
            <a:noFill/>
            <a:ln w="9525">
              <a:noFill/>
              <a:miter lim="800000"/>
            </a:ln>
            <a:effectLst/>
          </p:spPr>
          <p:txBody>
            <a:bodyPr anchor="ctr"/>
            <a:lstStyle/>
            <a:p>
              <a:pPr algn="ctr" eaLnBrk="0" hangingPunct="0"/>
              <a:endParaRPr lang="zh-CN" altLang="zh-CN">
                <a:solidFill>
                  <a:srgbClr val="FFFFFF"/>
                </a:solidFill>
                <a:latin typeface="Lucida Sans Unicode" pitchFamily="34" charset="0"/>
                <a:ea typeface="黑体" pitchFamily="49" charset="-122"/>
              </a:endParaRPr>
            </a:p>
          </p:txBody>
        </p:sp>
      </p:grpSp>
      <p:grpSp>
        <p:nvGrpSpPr>
          <p:cNvPr id="48" name="Group 48"/>
          <p:cNvGrpSpPr/>
          <p:nvPr/>
        </p:nvGrpSpPr>
        <p:grpSpPr bwMode="auto">
          <a:xfrm>
            <a:off x="5164117" y="1689100"/>
            <a:ext cx="609600" cy="311150"/>
            <a:chOff x="3502" y="1064"/>
            <a:chExt cx="384" cy="196"/>
          </a:xfrm>
        </p:grpSpPr>
        <p:pic>
          <p:nvPicPr>
            <p:cNvPr id="49" name="Picture 49" descr="7147456241415006260062.png"/>
            <p:cNvPicPr>
              <a:picLocks noChangeArrowheads="1"/>
            </p:cNvPicPr>
            <p:nvPr/>
          </p:nvPicPr>
          <p:blipFill>
            <a:blip r:embed="rId16"/>
            <a:srcRect/>
            <a:stretch>
              <a:fillRect/>
            </a:stretch>
          </p:blipFill>
          <p:spPr bwMode="auto">
            <a:xfrm>
              <a:off x="3502" y="1064"/>
              <a:ext cx="384" cy="196"/>
            </a:xfrm>
            <a:prstGeom prst="rect">
              <a:avLst/>
            </a:prstGeom>
            <a:noFill/>
            <a:ln w="9525">
              <a:noFill/>
              <a:miter lim="800000"/>
              <a:headEnd/>
              <a:tailEnd/>
            </a:ln>
            <a:effectLst/>
          </p:spPr>
        </p:pic>
        <p:sp>
          <p:nvSpPr>
            <p:cNvPr id="50" name="Text Box 50"/>
            <p:cNvSpPr txBox="1">
              <a:spLocks noChangeArrowheads="1"/>
            </p:cNvSpPr>
            <p:nvPr/>
          </p:nvSpPr>
          <p:spPr bwMode="auto">
            <a:xfrm>
              <a:off x="3552" y="1116"/>
              <a:ext cx="264" cy="48"/>
            </a:xfrm>
            <a:prstGeom prst="rect">
              <a:avLst/>
            </a:prstGeom>
            <a:noFill/>
            <a:ln w="9525">
              <a:noFill/>
              <a:miter lim="800000"/>
            </a:ln>
            <a:effectLst/>
          </p:spPr>
          <p:txBody>
            <a:bodyPr anchor="ctr"/>
            <a:lstStyle/>
            <a:p>
              <a:pPr algn="ctr" eaLnBrk="0" hangingPunct="0"/>
              <a:endParaRPr lang="zh-CN" altLang="zh-CN">
                <a:solidFill>
                  <a:srgbClr val="FFFFFF"/>
                </a:solidFill>
                <a:latin typeface="Lucida Sans Unicode" pitchFamily="34" charset="0"/>
                <a:ea typeface="黑体" pitchFamily="49" charset="-122"/>
              </a:endParaRPr>
            </a:p>
          </p:txBody>
        </p:sp>
      </p:grpSp>
      <p:grpSp>
        <p:nvGrpSpPr>
          <p:cNvPr id="51" name="Group 51"/>
          <p:cNvGrpSpPr/>
          <p:nvPr/>
        </p:nvGrpSpPr>
        <p:grpSpPr bwMode="auto">
          <a:xfrm>
            <a:off x="5164117" y="2378075"/>
            <a:ext cx="609600" cy="309563"/>
            <a:chOff x="3502" y="1498"/>
            <a:chExt cx="384" cy="195"/>
          </a:xfrm>
        </p:grpSpPr>
        <p:pic>
          <p:nvPicPr>
            <p:cNvPr id="52" name="Picture 52" descr="7035544971415006260062.png"/>
            <p:cNvPicPr>
              <a:picLocks noChangeArrowheads="1"/>
            </p:cNvPicPr>
            <p:nvPr/>
          </p:nvPicPr>
          <p:blipFill>
            <a:blip r:embed="rId17"/>
            <a:srcRect/>
            <a:stretch>
              <a:fillRect/>
            </a:stretch>
          </p:blipFill>
          <p:spPr bwMode="auto">
            <a:xfrm>
              <a:off x="3502" y="1498"/>
              <a:ext cx="384" cy="195"/>
            </a:xfrm>
            <a:prstGeom prst="rect">
              <a:avLst/>
            </a:prstGeom>
            <a:noFill/>
            <a:ln w="9525">
              <a:noFill/>
              <a:miter lim="800000"/>
              <a:headEnd/>
              <a:tailEnd/>
            </a:ln>
            <a:effectLst/>
          </p:spPr>
        </p:pic>
        <p:sp>
          <p:nvSpPr>
            <p:cNvPr id="53" name="Text Box 53"/>
            <p:cNvSpPr txBox="1">
              <a:spLocks noChangeArrowheads="1"/>
            </p:cNvSpPr>
            <p:nvPr/>
          </p:nvSpPr>
          <p:spPr bwMode="auto">
            <a:xfrm>
              <a:off x="3552" y="1548"/>
              <a:ext cx="264" cy="48"/>
            </a:xfrm>
            <a:prstGeom prst="rect">
              <a:avLst/>
            </a:prstGeom>
            <a:noFill/>
            <a:ln w="9525">
              <a:noFill/>
              <a:miter lim="800000"/>
            </a:ln>
            <a:effectLst/>
          </p:spPr>
          <p:txBody>
            <a:bodyPr anchor="ctr"/>
            <a:lstStyle/>
            <a:p>
              <a:pPr algn="ctr" eaLnBrk="0" hangingPunct="0"/>
              <a:endParaRPr lang="zh-CN" altLang="zh-CN">
                <a:solidFill>
                  <a:srgbClr val="FFFFFF"/>
                </a:solidFill>
                <a:latin typeface="Lucida Sans Unicode" pitchFamily="34" charset="0"/>
                <a:ea typeface="黑体" pitchFamily="49" charset="-122"/>
              </a:endParaRPr>
            </a:p>
          </p:txBody>
        </p:sp>
      </p:grpSp>
      <p:grpSp>
        <p:nvGrpSpPr>
          <p:cNvPr id="54" name="Group 54"/>
          <p:cNvGrpSpPr/>
          <p:nvPr/>
        </p:nvGrpSpPr>
        <p:grpSpPr bwMode="auto">
          <a:xfrm>
            <a:off x="5164117" y="3060700"/>
            <a:ext cx="609600" cy="311150"/>
            <a:chOff x="3502" y="1928"/>
            <a:chExt cx="384" cy="196"/>
          </a:xfrm>
        </p:grpSpPr>
        <p:pic>
          <p:nvPicPr>
            <p:cNvPr id="55" name="Picture 55" descr="7147456241415006260062.png"/>
            <p:cNvPicPr>
              <a:picLocks noChangeArrowheads="1"/>
            </p:cNvPicPr>
            <p:nvPr/>
          </p:nvPicPr>
          <p:blipFill>
            <a:blip r:embed="rId16"/>
            <a:srcRect/>
            <a:stretch>
              <a:fillRect/>
            </a:stretch>
          </p:blipFill>
          <p:spPr bwMode="auto">
            <a:xfrm>
              <a:off x="3502" y="1928"/>
              <a:ext cx="384" cy="196"/>
            </a:xfrm>
            <a:prstGeom prst="rect">
              <a:avLst/>
            </a:prstGeom>
            <a:noFill/>
            <a:ln w="9525">
              <a:noFill/>
              <a:miter lim="800000"/>
              <a:headEnd/>
              <a:tailEnd/>
            </a:ln>
            <a:effectLst/>
          </p:spPr>
        </p:pic>
        <p:sp>
          <p:nvSpPr>
            <p:cNvPr id="56" name="Text Box 56"/>
            <p:cNvSpPr txBox="1">
              <a:spLocks noChangeArrowheads="1"/>
            </p:cNvSpPr>
            <p:nvPr/>
          </p:nvSpPr>
          <p:spPr bwMode="auto">
            <a:xfrm>
              <a:off x="3552" y="1980"/>
              <a:ext cx="264" cy="48"/>
            </a:xfrm>
            <a:prstGeom prst="rect">
              <a:avLst/>
            </a:prstGeom>
            <a:noFill/>
            <a:ln w="9525">
              <a:noFill/>
              <a:miter lim="800000"/>
            </a:ln>
            <a:effectLst/>
          </p:spPr>
          <p:txBody>
            <a:bodyPr anchor="ctr"/>
            <a:lstStyle/>
            <a:p>
              <a:pPr algn="ctr" eaLnBrk="0" hangingPunct="0"/>
              <a:endParaRPr lang="zh-CN" altLang="zh-CN">
                <a:solidFill>
                  <a:srgbClr val="FFFFFF"/>
                </a:solidFill>
                <a:latin typeface="Lucida Sans Unicode" pitchFamily="34" charset="0"/>
                <a:ea typeface="黑体" pitchFamily="49" charset="-122"/>
              </a:endParaRPr>
            </a:p>
          </p:txBody>
        </p:sp>
      </p:grpSp>
      <p:grpSp>
        <p:nvGrpSpPr>
          <p:cNvPr id="57" name="Group 15"/>
          <p:cNvGrpSpPr/>
          <p:nvPr/>
        </p:nvGrpSpPr>
        <p:grpSpPr bwMode="auto">
          <a:xfrm>
            <a:off x="1714490" y="3622681"/>
            <a:ext cx="488950" cy="371475"/>
            <a:chOff x="1332" y="1874"/>
            <a:chExt cx="308" cy="234"/>
          </a:xfrm>
        </p:grpSpPr>
        <p:pic>
          <p:nvPicPr>
            <p:cNvPr id="58" name="Picture 16" descr="2575486111415006260046.png"/>
            <p:cNvPicPr>
              <a:picLocks noChangeArrowheads="1"/>
            </p:cNvPicPr>
            <p:nvPr/>
          </p:nvPicPr>
          <p:blipFill>
            <a:blip r:embed="rId6"/>
            <a:srcRect/>
            <a:stretch>
              <a:fillRect/>
            </a:stretch>
          </p:blipFill>
          <p:spPr bwMode="auto">
            <a:xfrm>
              <a:off x="1332" y="1874"/>
              <a:ext cx="308" cy="234"/>
            </a:xfrm>
            <a:prstGeom prst="rect">
              <a:avLst/>
            </a:prstGeom>
            <a:noFill/>
            <a:ln w="9525">
              <a:noFill/>
              <a:miter lim="800000"/>
              <a:headEnd/>
              <a:tailEnd/>
            </a:ln>
            <a:effectLst/>
          </p:spPr>
        </p:pic>
        <p:sp>
          <p:nvSpPr>
            <p:cNvPr id="59" name="Text Box 17"/>
            <p:cNvSpPr txBox="1">
              <a:spLocks noChangeArrowheads="1"/>
            </p:cNvSpPr>
            <p:nvPr/>
          </p:nvSpPr>
          <p:spPr bwMode="auto">
            <a:xfrm>
              <a:off x="1386" y="1916"/>
              <a:ext cx="204" cy="152"/>
            </a:xfrm>
            <a:prstGeom prst="rect">
              <a:avLst/>
            </a:prstGeom>
            <a:noFill/>
            <a:ln w="9525">
              <a:noFill/>
              <a:miter lim="800000"/>
            </a:ln>
            <a:effectLst/>
          </p:spPr>
          <p:txBody>
            <a:bodyPr anchor="ctr"/>
            <a:lstStyle/>
            <a:p>
              <a:pPr algn="ctr" eaLnBrk="0" hangingPunct="0"/>
              <a:r>
                <a:rPr lang="en-US" altLang="zh-CN" sz="1100" b="1" dirty="0" smtClean="0">
                  <a:solidFill>
                    <a:srgbClr val="F2F2F2"/>
                  </a:solidFill>
                  <a:latin typeface="微软雅黑" pitchFamily="34" charset="-122"/>
                  <a:ea typeface="微软雅黑" pitchFamily="34" charset="-122"/>
                  <a:sym typeface="微软雅黑" pitchFamily="34" charset="-122"/>
                </a:rPr>
                <a:t>4</a:t>
              </a:r>
              <a:endParaRPr lang="zh-CN" altLang="zh-CN" sz="800" b="1" dirty="0">
                <a:solidFill>
                  <a:srgbClr val="F2F2F2"/>
                </a:solidFill>
                <a:latin typeface="微软雅黑" pitchFamily="34" charset="-122"/>
                <a:ea typeface="微软雅黑" pitchFamily="34" charset="-122"/>
                <a:sym typeface="微软雅黑" pitchFamily="34" charset="-122"/>
              </a:endParaRPr>
            </a:p>
          </p:txBody>
        </p:sp>
      </p:grpSp>
      <p:grpSp>
        <p:nvGrpSpPr>
          <p:cNvPr id="60" name="Group 18"/>
          <p:cNvGrpSpPr/>
          <p:nvPr/>
        </p:nvGrpSpPr>
        <p:grpSpPr bwMode="auto">
          <a:xfrm>
            <a:off x="2720964" y="3500444"/>
            <a:ext cx="1736727" cy="671512"/>
            <a:chOff x="1966" y="1797"/>
            <a:chExt cx="876" cy="423"/>
          </a:xfrm>
        </p:grpSpPr>
        <p:pic>
          <p:nvPicPr>
            <p:cNvPr id="61" name="Picture 19" descr="5070348111415006260046.png"/>
            <p:cNvPicPr>
              <a:picLocks noChangeArrowheads="1"/>
            </p:cNvPicPr>
            <p:nvPr/>
          </p:nvPicPr>
          <p:blipFill>
            <a:blip r:embed="rId7"/>
            <a:srcRect/>
            <a:stretch>
              <a:fillRect/>
            </a:stretch>
          </p:blipFill>
          <p:spPr bwMode="auto">
            <a:xfrm>
              <a:off x="1966" y="1797"/>
              <a:ext cx="876" cy="423"/>
            </a:xfrm>
            <a:prstGeom prst="rect">
              <a:avLst/>
            </a:prstGeom>
            <a:noFill/>
            <a:ln w="9525">
              <a:noFill/>
              <a:miter lim="800000"/>
              <a:headEnd/>
              <a:tailEnd/>
            </a:ln>
            <a:effectLst/>
          </p:spPr>
        </p:pic>
        <p:sp>
          <p:nvSpPr>
            <p:cNvPr id="62" name="Text Box 20"/>
            <p:cNvSpPr txBox="1">
              <a:spLocks noChangeArrowheads="1"/>
            </p:cNvSpPr>
            <p:nvPr/>
          </p:nvSpPr>
          <p:spPr bwMode="auto">
            <a:xfrm>
              <a:off x="2016" y="1857"/>
              <a:ext cx="778" cy="291"/>
            </a:xfrm>
            <a:prstGeom prst="rect">
              <a:avLst/>
            </a:prstGeom>
            <a:noFill/>
            <a:ln w="9525">
              <a:noFill/>
              <a:miter lim="800000"/>
            </a:ln>
            <a:effectLst/>
          </p:spPr>
          <p:txBody>
            <a:bodyPr>
              <a:spAutoFit/>
            </a:bodyPr>
            <a:lstStyle/>
            <a:p>
              <a:pPr algn="ctr" eaLnBrk="0" hangingPunct="0"/>
              <a:r>
                <a:rPr lang="zh-CN" altLang="en-US" sz="2400" dirty="0" smtClean="0">
                  <a:solidFill>
                    <a:schemeClr val="bg1"/>
                  </a:solidFill>
                  <a:latin typeface="华文行楷" pitchFamily="2" charset="-122"/>
                  <a:ea typeface="华文行楷" pitchFamily="2" charset="-122"/>
                  <a:sym typeface="微软雅黑" pitchFamily="34" charset="-122"/>
                </a:rPr>
                <a:t>用途分类</a:t>
              </a:r>
              <a:endParaRPr lang="zh-CN" sz="2400" dirty="0">
                <a:solidFill>
                  <a:schemeClr val="bg1"/>
                </a:solidFill>
                <a:latin typeface="华文行楷" pitchFamily="2" charset="-122"/>
                <a:ea typeface="华文行楷" pitchFamily="2" charset="-122"/>
                <a:sym typeface="微软雅黑" pitchFamily="34" charset="-122"/>
              </a:endParaRPr>
            </a:p>
          </p:txBody>
        </p:sp>
      </p:grpSp>
      <p:grpSp>
        <p:nvGrpSpPr>
          <p:cNvPr id="63" name="Group 33"/>
          <p:cNvGrpSpPr/>
          <p:nvPr/>
        </p:nvGrpSpPr>
        <p:grpSpPr bwMode="auto">
          <a:xfrm>
            <a:off x="4684703" y="3622681"/>
            <a:ext cx="487362" cy="371475"/>
            <a:chOff x="3203" y="1874"/>
            <a:chExt cx="307" cy="234"/>
          </a:xfrm>
        </p:grpSpPr>
        <p:pic>
          <p:nvPicPr>
            <p:cNvPr id="64" name="Picture 34" descr="2575486111415006260046.png"/>
            <p:cNvPicPr>
              <a:picLocks noChangeArrowheads="1"/>
            </p:cNvPicPr>
            <p:nvPr/>
          </p:nvPicPr>
          <p:blipFill>
            <a:blip r:embed="rId6"/>
            <a:srcRect/>
            <a:stretch>
              <a:fillRect/>
            </a:stretch>
          </p:blipFill>
          <p:spPr bwMode="auto">
            <a:xfrm>
              <a:off x="3203" y="1874"/>
              <a:ext cx="307" cy="234"/>
            </a:xfrm>
            <a:prstGeom prst="rect">
              <a:avLst/>
            </a:prstGeom>
            <a:noFill/>
            <a:ln w="9525">
              <a:noFill/>
              <a:miter lim="800000"/>
              <a:headEnd/>
              <a:tailEnd/>
            </a:ln>
            <a:effectLst/>
          </p:spPr>
        </p:pic>
        <p:sp>
          <p:nvSpPr>
            <p:cNvPr id="65" name="Text Box 35"/>
            <p:cNvSpPr txBox="1">
              <a:spLocks noChangeArrowheads="1"/>
            </p:cNvSpPr>
            <p:nvPr/>
          </p:nvSpPr>
          <p:spPr bwMode="auto">
            <a:xfrm>
              <a:off x="3258" y="1916"/>
              <a:ext cx="204" cy="152"/>
            </a:xfrm>
            <a:prstGeom prst="rect">
              <a:avLst/>
            </a:prstGeom>
            <a:noFill/>
            <a:ln w="9525">
              <a:noFill/>
              <a:miter lim="800000"/>
            </a:ln>
            <a:effectLst/>
          </p:spPr>
          <p:txBody>
            <a:bodyPr anchor="ctr"/>
            <a:lstStyle/>
            <a:p>
              <a:pPr algn="ctr" eaLnBrk="0" hangingPunct="0"/>
              <a:r>
                <a:rPr lang="en-US" altLang="zh-CN" sz="1100" b="1" dirty="0" smtClean="0">
                  <a:solidFill>
                    <a:srgbClr val="F2F2F2"/>
                  </a:solidFill>
                  <a:latin typeface="微软雅黑" pitchFamily="34" charset="-122"/>
                  <a:ea typeface="微软雅黑" pitchFamily="34" charset="-122"/>
                  <a:sym typeface="微软雅黑" pitchFamily="34" charset="-122"/>
                </a:rPr>
                <a:t>8</a:t>
              </a:r>
              <a:endParaRPr lang="zh-CN" altLang="zh-CN" sz="800" b="1" dirty="0">
                <a:solidFill>
                  <a:srgbClr val="F2F2F2"/>
                </a:solidFill>
                <a:latin typeface="微软雅黑" pitchFamily="34" charset="-122"/>
                <a:ea typeface="微软雅黑" pitchFamily="34" charset="-122"/>
                <a:sym typeface="微软雅黑" pitchFamily="34" charset="-122"/>
              </a:endParaRPr>
            </a:p>
          </p:txBody>
        </p:sp>
      </p:grpSp>
      <p:grpSp>
        <p:nvGrpSpPr>
          <p:cNvPr id="66" name="Group 36"/>
          <p:cNvGrpSpPr/>
          <p:nvPr/>
        </p:nvGrpSpPr>
        <p:grpSpPr bwMode="auto">
          <a:xfrm>
            <a:off x="5676890" y="3500444"/>
            <a:ext cx="1709760" cy="671512"/>
            <a:chOff x="3828" y="1797"/>
            <a:chExt cx="872" cy="423"/>
          </a:xfrm>
        </p:grpSpPr>
        <p:pic>
          <p:nvPicPr>
            <p:cNvPr id="67" name="Picture 37" descr="4875166971415006260046.png"/>
            <p:cNvPicPr>
              <a:picLocks noChangeArrowheads="1"/>
            </p:cNvPicPr>
            <p:nvPr/>
          </p:nvPicPr>
          <p:blipFill>
            <a:blip r:embed="rId12"/>
            <a:srcRect/>
            <a:stretch>
              <a:fillRect/>
            </a:stretch>
          </p:blipFill>
          <p:spPr bwMode="auto">
            <a:xfrm>
              <a:off x="3828" y="1797"/>
              <a:ext cx="872" cy="423"/>
            </a:xfrm>
            <a:prstGeom prst="rect">
              <a:avLst/>
            </a:prstGeom>
            <a:noFill/>
            <a:ln w="9525">
              <a:noFill/>
              <a:miter lim="800000"/>
              <a:headEnd/>
              <a:tailEnd/>
            </a:ln>
            <a:effectLst/>
          </p:spPr>
        </p:pic>
        <p:sp>
          <p:nvSpPr>
            <p:cNvPr id="68" name="Text Box 38"/>
            <p:cNvSpPr txBox="1">
              <a:spLocks noChangeArrowheads="1"/>
            </p:cNvSpPr>
            <p:nvPr/>
          </p:nvSpPr>
          <p:spPr bwMode="auto">
            <a:xfrm>
              <a:off x="3878" y="1857"/>
              <a:ext cx="778" cy="291"/>
            </a:xfrm>
            <a:prstGeom prst="rect">
              <a:avLst/>
            </a:prstGeom>
            <a:noFill/>
            <a:ln w="9525">
              <a:noFill/>
              <a:miter lim="800000"/>
            </a:ln>
            <a:effectLst/>
          </p:spPr>
          <p:txBody>
            <a:bodyPr>
              <a:spAutoFit/>
            </a:bodyPr>
            <a:lstStyle/>
            <a:p>
              <a:pPr algn="ctr" eaLnBrk="0" hangingPunct="0"/>
              <a:r>
                <a:rPr lang="zh-CN" altLang="en-US" sz="2400" dirty="0" smtClean="0">
                  <a:solidFill>
                    <a:schemeClr val="bg1"/>
                  </a:solidFill>
                  <a:latin typeface="华文行楷" pitchFamily="2" charset="-122"/>
                  <a:ea typeface="华文行楷" pitchFamily="2" charset="-122"/>
                  <a:sym typeface="微软雅黑" pitchFamily="34" charset="-122"/>
                </a:rPr>
                <a:t>硅能技术</a:t>
              </a:r>
              <a:endParaRPr lang="zh-CN" sz="2400" dirty="0">
                <a:solidFill>
                  <a:schemeClr val="bg1"/>
                </a:solidFill>
                <a:latin typeface="华文行楷" pitchFamily="2" charset="-122"/>
                <a:ea typeface="华文行楷" pitchFamily="2" charset="-122"/>
                <a:sym typeface="微软雅黑" pitchFamily="34" charset="-122"/>
              </a:endParaRPr>
            </a:p>
          </p:txBody>
        </p:sp>
      </p:grpSp>
      <p:grpSp>
        <p:nvGrpSpPr>
          <p:cNvPr id="69" name="Group 45"/>
          <p:cNvGrpSpPr/>
          <p:nvPr/>
        </p:nvGrpSpPr>
        <p:grpSpPr bwMode="auto">
          <a:xfrm>
            <a:off x="2190740" y="3708406"/>
            <a:ext cx="609600" cy="311150"/>
            <a:chOff x="1632" y="1928"/>
            <a:chExt cx="384" cy="196"/>
          </a:xfrm>
        </p:grpSpPr>
        <p:pic>
          <p:nvPicPr>
            <p:cNvPr id="70" name="Picture 46" descr="9574419271415006260046.png"/>
            <p:cNvPicPr>
              <a:picLocks noChangeArrowheads="1"/>
            </p:cNvPicPr>
            <p:nvPr/>
          </p:nvPicPr>
          <p:blipFill>
            <a:blip r:embed="rId15"/>
            <a:srcRect/>
            <a:stretch>
              <a:fillRect/>
            </a:stretch>
          </p:blipFill>
          <p:spPr bwMode="auto">
            <a:xfrm>
              <a:off x="1632" y="1928"/>
              <a:ext cx="384" cy="196"/>
            </a:xfrm>
            <a:prstGeom prst="rect">
              <a:avLst/>
            </a:prstGeom>
            <a:noFill/>
            <a:ln w="9525">
              <a:noFill/>
              <a:miter lim="800000"/>
              <a:headEnd/>
              <a:tailEnd/>
            </a:ln>
            <a:effectLst/>
          </p:spPr>
        </p:pic>
        <p:sp>
          <p:nvSpPr>
            <p:cNvPr id="71" name="Text Box 47"/>
            <p:cNvSpPr txBox="1">
              <a:spLocks noChangeArrowheads="1"/>
            </p:cNvSpPr>
            <p:nvPr/>
          </p:nvSpPr>
          <p:spPr bwMode="auto">
            <a:xfrm>
              <a:off x="1680" y="1980"/>
              <a:ext cx="264" cy="48"/>
            </a:xfrm>
            <a:prstGeom prst="rect">
              <a:avLst/>
            </a:prstGeom>
            <a:noFill/>
            <a:ln w="9525">
              <a:noFill/>
              <a:miter lim="800000"/>
            </a:ln>
            <a:effectLst/>
          </p:spPr>
          <p:txBody>
            <a:bodyPr anchor="ctr"/>
            <a:lstStyle/>
            <a:p>
              <a:pPr algn="ctr" eaLnBrk="0" hangingPunct="0"/>
              <a:endParaRPr lang="zh-CN" altLang="zh-CN">
                <a:solidFill>
                  <a:srgbClr val="FFFFFF"/>
                </a:solidFill>
                <a:latin typeface="Lucida Sans Unicode" pitchFamily="34" charset="0"/>
                <a:ea typeface="黑体" pitchFamily="49" charset="-122"/>
              </a:endParaRPr>
            </a:p>
          </p:txBody>
        </p:sp>
      </p:grpSp>
      <p:grpSp>
        <p:nvGrpSpPr>
          <p:cNvPr id="72" name="Group 54"/>
          <p:cNvGrpSpPr/>
          <p:nvPr/>
        </p:nvGrpSpPr>
        <p:grpSpPr bwMode="auto">
          <a:xfrm>
            <a:off x="5159365" y="3708406"/>
            <a:ext cx="609600" cy="311150"/>
            <a:chOff x="3502" y="1928"/>
            <a:chExt cx="384" cy="196"/>
          </a:xfrm>
        </p:grpSpPr>
        <p:pic>
          <p:nvPicPr>
            <p:cNvPr id="73" name="Picture 55" descr="7147456241415006260062.png"/>
            <p:cNvPicPr>
              <a:picLocks noChangeArrowheads="1"/>
            </p:cNvPicPr>
            <p:nvPr/>
          </p:nvPicPr>
          <p:blipFill>
            <a:blip r:embed="rId16"/>
            <a:srcRect/>
            <a:stretch>
              <a:fillRect/>
            </a:stretch>
          </p:blipFill>
          <p:spPr bwMode="auto">
            <a:xfrm>
              <a:off x="3502" y="1928"/>
              <a:ext cx="384" cy="196"/>
            </a:xfrm>
            <a:prstGeom prst="rect">
              <a:avLst/>
            </a:prstGeom>
            <a:noFill/>
            <a:ln w="9525">
              <a:noFill/>
              <a:miter lim="800000"/>
              <a:headEnd/>
              <a:tailEnd/>
            </a:ln>
            <a:effectLst/>
          </p:spPr>
        </p:pic>
        <p:sp>
          <p:nvSpPr>
            <p:cNvPr id="74" name="Text Box 56"/>
            <p:cNvSpPr txBox="1">
              <a:spLocks noChangeArrowheads="1"/>
            </p:cNvSpPr>
            <p:nvPr/>
          </p:nvSpPr>
          <p:spPr bwMode="auto">
            <a:xfrm>
              <a:off x="3552" y="1980"/>
              <a:ext cx="264" cy="48"/>
            </a:xfrm>
            <a:prstGeom prst="rect">
              <a:avLst/>
            </a:prstGeom>
            <a:noFill/>
            <a:ln w="9525">
              <a:noFill/>
              <a:miter lim="800000"/>
            </a:ln>
            <a:effectLst/>
          </p:spPr>
          <p:txBody>
            <a:bodyPr anchor="ctr"/>
            <a:lstStyle/>
            <a:p>
              <a:pPr algn="ctr" eaLnBrk="0" hangingPunct="0"/>
              <a:endParaRPr lang="zh-CN" altLang="zh-CN">
                <a:solidFill>
                  <a:srgbClr val="FFFFFF"/>
                </a:solidFill>
                <a:latin typeface="Lucida Sans Unicode" pitchFamily="34" charset="0"/>
                <a:ea typeface="黑体" pitchFamily="49"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51" name="Rectangle 27"/>
          <p:cNvSpPr>
            <a:spLocks noChangeArrowheads="1"/>
          </p:cNvSpPr>
          <p:nvPr/>
        </p:nvSpPr>
        <p:spPr bwMode="auto">
          <a:xfrm>
            <a:off x="785786" y="2143122"/>
            <a:ext cx="9144000" cy="0"/>
          </a:xfrm>
          <a:prstGeom prst="rect">
            <a:avLst/>
          </a:prstGeom>
          <a:noFill/>
          <a:ln w="9525">
            <a:noFill/>
            <a:miter lim="800000"/>
          </a:ln>
          <a:effectLst/>
        </p:spPr>
        <p:txBody>
          <a:bodyPr vert="horz" wrap="none" lIns="91440" tIns="45720" rIns="91440" bIns="45720" numCol="1" anchor="ctr" anchorCtr="0" compatLnSpc="1">
            <a:spAutoFit/>
          </a:bodyPr>
          <a:lstStyle/>
          <a:p>
            <a:pPr marL="0" marR="0" lvl="0" indent="0" algn="l" defTabSz="914400" rtl="0" eaLnBrk="1" fontAlgn="base" latinLnBrk="0" hangingPunct="1">
              <a:lnSpc>
                <a:spcPct val="100000"/>
              </a:lnSpc>
              <a:spcBef>
                <a:spcPct val="0"/>
              </a:spcBef>
              <a:spcAft>
                <a:spcPct val="0"/>
              </a:spcAft>
              <a:buClrTx/>
              <a:buSzTx/>
              <a:buFontTx/>
              <a:buNone/>
            </a:pPr>
            <a:r>
              <a:rPr kumimoji="0" lang="en-US" altLang="zh-CN" sz="1200" b="0" i="0" u="none" strike="noStrike" cap="none" normalizeH="0" baseline="0" smtClean="0">
                <a:ln>
                  <a:noFill/>
                </a:ln>
                <a:solidFill>
                  <a:schemeClr val="tx1"/>
                </a:solidFill>
                <a:effectLst/>
                <a:latin typeface="Arial"/>
                <a:ea typeface="宋体" pitchFamily="2" charset="-122"/>
                <a:cs typeface="Times New Roman" pitchFamily="18" charset="0"/>
              </a:rPr>
              <a:t> </a:t>
            </a:r>
            <a:endParaRPr kumimoji="0" lang="en-US" altLang="zh-CN" sz="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800" b="0" i="0" u="none" strike="noStrike" cap="none" normalizeH="0" baseline="0" smtClean="0">
              <a:ln>
                <a:noFill/>
              </a:ln>
              <a:solidFill>
                <a:schemeClr val="tx1"/>
              </a:solidFill>
              <a:effectLst/>
              <a:latin typeface="Arial" pitchFamily="34" charset="0"/>
              <a:ea typeface="宋体" pitchFamily="2" charset="-122"/>
              <a:cs typeface="宋体" pitchFamily="2" charset="-122"/>
            </a:endParaRPr>
          </a:p>
        </p:txBody>
      </p:sp>
      <p:sp>
        <p:nvSpPr>
          <p:cNvPr id="205856" name="Rectangle 32"/>
          <p:cNvSpPr>
            <a:spLocks noChangeArrowheads="1"/>
          </p:cNvSpPr>
          <p:nvPr/>
        </p:nvSpPr>
        <p:spPr bwMode="auto">
          <a:xfrm>
            <a:off x="500034" y="1357304"/>
            <a:ext cx="7643834" cy="2246769"/>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254000" algn="l" defTabSz="914400" rtl="0" eaLnBrk="1" fontAlgn="base" latinLnBrk="0" hangingPunct="1">
              <a:lnSpc>
                <a:spcPct val="100000"/>
              </a:lnSpc>
              <a:spcBef>
                <a:spcPct val="0"/>
              </a:spcBef>
              <a:spcAft>
                <a:spcPct val="0"/>
              </a:spcAft>
              <a:buClrTx/>
              <a:buSzTx/>
              <a:buFontTx/>
              <a:buNone/>
              <a:tabLst>
                <a:tab pos="631825" algn="l"/>
              </a:tabLst>
            </a:pPr>
            <a:r>
              <a:rPr kumimoji="0" lang="en-US" altLang="zh-CN" sz="1400" b="0" i="0" u="none" strike="noStrike" cap="none" normalizeH="0" baseline="0" dirty="0" smtClean="0">
                <a:ln>
                  <a:noFill/>
                </a:ln>
                <a:solidFill>
                  <a:schemeClr val="tx1"/>
                </a:solidFill>
                <a:effectLst/>
                <a:latin typeface="Arial"/>
                <a:ea typeface="宋体" pitchFamily="2" charset="-122"/>
                <a:cs typeface="Times New Roman" pitchFamily="18" charset="0"/>
              </a:rPr>
              <a:t> </a:t>
            </a:r>
            <a:endParaRPr kumimoji="0" lang="en-US" altLang="zh-CN"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buFontTx/>
              <a:buNone/>
              <a:tabLst>
                <a:tab pos="631825" algn="l"/>
              </a:tabLst>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浮充充电作用</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buFontTx/>
              <a:buNone/>
              <a:tabLst>
                <a:tab pos="631825" algn="l"/>
              </a:tabLst>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蓄电池组在浮充工作制中有两个主要作用：</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buFontTx/>
              <a:buNone/>
              <a:tabLst>
                <a:tab pos="631825" algn="l"/>
              </a:tabLst>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⑴ 当市电中断或整流器发生故障时，蓄电池组即可担负起对负载单独供电任务，以确保通讯不中断；</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buFontTx/>
              <a:buNone/>
              <a:tabLst>
                <a:tab pos="631825" algn="l"/>
              </a:tabLst>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⑵ 起平滑滤波作用。电池组与电容器一样，具有充放电作用，因而对交流成分有旁路作用。这样，送至负载的脉动成分进一步减少，从而保证了负载设备对电压的要求。</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6"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2.2 </a:t>
            </a:r>
            <a:r>
              <a:rPr kumimoji="1" lang="zh-CN" altLang="en-US" sz="3200" b="1" dirty="0" smtClean="0">
                <a:solidFill>
                  <a:srgbClr val="000066"/>
                </a:solidFill>
                <a:latin typeface="Times New Roman" pitchFamily="18" charset="0"/>
              </a:rPr>
              <a:t>铅酸蓄电池基本术语</a:t>
            </a:r>
            <a:endParaRPr kumimoji="1" lang="zh-CN" altLang="en-US" sz="3200" b="1" dirty="0">
              <a:solidFill>
                <a:srgbClr val="000066"/>
              </a:solidFill>
              <a:latin typeface="Times New Roman" pitchFamily="18" charset="0"/>
            </a:endParaRPr>
          </a:p>
        </p:txBody>
      </p:sp>
      <p:sp>
        <p:nvSpPr>
          <p:cNvPr id="3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56" name="Rectangle 32"/>
          <p:cNvSpPr>
            <a:spLocks noChangeArrowheads="1"/>
          </p:cNvSpPr>
          <p:nvPr/>
        </p:nvSpPr>
        <p:spPr bwMode="auto">
          <a:xfrm>
            <a:off x="642910" y="1264546"/>
            <a:ext cx="7858180" cy="3000821"/>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254000" algn="l" defTabSz="914400" rtl="0" eaLnBrk="1" fontAlgn="base" latinLnBrk="0" hangingPunct="1">
              <a:lnSpc>
                <a:spcPct val="150000"/>
              </a:lnSpc>
              <a:spcBef>
                <a:spcPct val="0"/>
              </a:spcBef>
              <a:spcAft>
                <a:spcPct val="0"/>
              </a:spcAft>
              <a:buClrTx/>
              <a:buSzTx/>
              <a:buFontTx/>
              <a:buNone/>
              <a:tabLst>
                <a:tab pos="631825" algn="l"/>
              </a:tabLst>
            </a:pPr>
            <a:r>
              <a:rPr kumimoji="0" lang="en-US" altLang="zh-CN" sz="1400" b="0" i="0" u="none" strike="noStrike" cap="none" normalizeH="0" baseline="0" dirty="0" smtClean="0">
                <a:ln>
                  <a:noFill/>
                </a:ln>
                <a:solidFill>
                  <a:schemeClr val="tx1"/>
                </a:solidFill>
                <a:effectLst/>
                <a:latin typeface="Arial"/>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浮充电压的原则</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tabLst>
                <a:tab pos="631825" algn="l"/>
              </a:tabLst>
            </a:pPr>
            <a:r>
              <a:rPr kumimoji="0" lang="en-US" altLang="zh-CN" sz="1400" b="0" i="0" u="none" strike="noStrike" cap="none" normalizeH="0" baseline="0" dirty="0" smtClean="0">
                <a:ln>
                  <a:noFill/>
                </a:ln>
                <a:solidFill>
                  <a:schemeClr val="tx1"/>
                </a:solidFill>
                <a:effectLst/>
                <a:latin typeface="Wingdings" pitchFamily="2" charset="2"/>
                <a:ea typeface="宋体" pitchFamily="2" charset="-122"/>
                <a:cs typeface="Times New Roman" pitchFamily="18" charset="0"/>
              </a:rPr>
              <a:t>l</a:t>
            </a:r>
            <a:r>
              <a:rPr kumimoji="0" lang="en-US" altLang="zh-CN" sz="1400" b="0" i="0" u="none" strike="noStrike" cap="none" normalizeH="0" baseline="0" dirty="0" smtClean="0">
                <a:ln>
                  <a:noFill/>
                </a:ln>
                <a:solidFill>
                  <a:schemeClr val="tx1"/>
                </a:solidFill>
                <a:effectLst/>
                <a:latin typeface="Arial"/>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浮充电流足以补偿电池的自放电损失；</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tabLst>
                <a:tab pos="631825" algn="l"/>
              </a:tabLst>
            </a:pPr>
            <a:r>
              <a:rPr kumimoji="0" lang="en-US" altLang="zh-CN" sz="1400" b="0" i="0" u="none" strike="noStrike" cap="none" normalizeH="0" baseline="0" dirty="0" smtClean="0">
                <a:ln>
                  <a:noFill/>
                </a:ln>
                <a:solidFill>
                  <a:schemeClr val="tx1"/>
                </a:solidFill>
                <a:effectLst/>
                <a:latin typeface="Wingdings" pitchFamily="2" charset="2"/>
                <a:ea typeface="宋体" pitchFamily="2" charset="-122"/>
                <a:cs typeface="Times New Roman" pitchFamily="18" charset="0"/>
              </a:rPr>
              <a:t>l</a:t>
            </a:r>
            <a:r>
              <a:rPr kumimoji="0" lang="en-US" altLang="zh-CN" sz="1400" b="0" i="0" u="none" strike="noStrike" cap="none" normalizeH="0" baseline="0" dirty="0" smtClean="0">
                <a:ln>
                  <a:noFill/>
                </a:ln>
                <a:solidFill>
                  <a:schemeClr val="tx1"/>
                </a:solidFill>
                <a:effectLst/>
                <a:latin typeface="Arial"/>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当蓄电池放电后，能依靠浮充电很快地补充损失的电量，以备下一次放电。</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tabLst>
                <a:tab pos="631825" algn="l"/>
              </a:tabLst>
            </a:pPr>
            <a:r>
              <a:rPr kumimoji="0" lang="en-US" altLang="zh-CN" sz="1400" b="0" i="0" u="none" strike="noStrike" cap="none" normalizeH="0" baseline="0" dirty="0" smtClean="0">
                <a:ln>
                  <a:noFill/>
                </a:ln>
                <a:solidFill>
                  <a:schemeClr val="tx1"/>
                </a:solidFill>
                <a:effectLst/>
                <a:latin typeface="Wingdings" pitchFamily="2" charset="2"/>
                <a:ea typeface="宋体" pitchFamily="2" charset="-122"/>
                <a:cs typeface="Times New Roman" pitchFamily="18" charset="0"/>
              </a:rPr>
              <a:t>l</a:t>
            </a:r>
            <a:r>
              <a:rPr kumimoji="0" lang="en-US" altLang="zh-CN" sz="1400" b="0" i="0" u="none" strike="noStrike" cap="none" normalizeH="0" baseline="0" dirty="0" smtClean="0">
                <a:ln>
                  <a:noFill/>
                </a:ln>
                <a:solidFill>
                  <a:schemeClr val="tx1"/>
                </a:solidFill>
                <a:effectLst/>
                <a:latin typeface="Arial"/>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选择在该充电电压下，电池极板生成的</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PbO</a:t>
            </a:r>
            <a:r>
              <a:rPr kumimoji="0" lang="en-US" altLang="zh-CN" sz="1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较为致密，以保护板栅不致于很快腐蚀。</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tabLst>
                <a:tab pos="631825" algn="l"/>
              </a:tabLst>
            </a:pPr>
            <a:r>
              <a:rPr kumimoji="0" lang="en-US" altLang="zh-CN" sz="1400" b="0" i="0" u="none" strike="noStrike" cap="none" normalizeH="0" baseline="0" dirty="0" smtClean="0">
                <a:ln>
                  <a:noFill/>
                </a:ln>
                <a:solidFill>
                  <a:schemeClr val="tx1"/>
                </a:solidFill>
                <a:effectLst/>
                <a:latin typeface="Wingdings" pitchFamily="2" charset="2"/>
                <a:ea typeface="宋体" pitchFamily="2" charset="-122"/>
                <a:cs typeface="Times New Roman" pitchFamily="18" charset="0"/>
              </a:rPr>
              <a:t>l</a:t>
            </a:r>
            <a:r>
              <a:rPr kumimoji="0" lang="en-US" altLang="zh-CN" sz="1400" b="0" i="0" u="none" strike="noStrike" cap="none" normalizeH="0" baseline="0" dirty="0" smtClean="0">
                <a:ln>
                  <a:noFill/>
                </a:ln>
                <a:solidFill>
                  <a:schemeClr val="tx1"/>
                </a:solidFill>
                <a:effectLst/>
                <a:latin typeface="Arial"/>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尽量减少</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a:t>
            </a:r>
            <a:r>
              <a:rPr kumimoji="0" lang="en-US" altLang="zh-CN" sz="1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与</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H</a:t>
            </a:r>
            <a:r>
              <a:rPr kumimoji="0" lang="en-US" altLang="zh-CN" sz="1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析出，并减少负极盐化。</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tabLst>
                <a:tab pos="631825" algn="l"/>
              </a:tabLst>
            </a:pPr>
            <a:r>
              <a:rPr kumimoji="0" lang="en-US" altLang="zh-CN" sz="1400" b="0" i="0" u="none" strike="noStrike" cap="none" normalizeH="0" baseline="0" dirty="0" smtClean="0">
                <a:ln>
                  <a:noFill/>
                </a:ln>
                <a:solidFill>
                  <a:schemeClr val="tx1"/>
                </a:solidFill>
                <a:effectLst/>
                <a:latin typeface="Wingdings" pitchFamily="2" charset="2"/>
                <a:ea typeface="宋体" pitchFamily="2" charset="-122"/>
                <a:cs typeface="Times New Roman" pitchFamily="18" charset="0"/>
              </a:rPr>
              <a:t>l</a:t>
            </a:r>
            <a:r>
              <a:rPr kumimoji="0" lang="en-US" altLang="zh-CN" sz="1400" b="0" i="0" u="none" strike="noStrike" cap="none" normalizeH="0" baseline="0" dirty="0" smtClean="0">
                <a:ln>
                  <a:noFill/>
                </a:ln>
                <a:solidFill>
                  <a:schemeClr val="tx1"/>
                </a:solidFill>
                <a:effectLst/>
                <a:latin typeface="Arial"/>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浮充电压的选择还要考虑其它的影响因素：⑴电解液浓度对浮充电压的影响；⑵板栅合金对浮充电压的影响。</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lvl="0" indent="254000" defTabSz="-635" eaLnBrk="0" hangingPunct="0">
              <a:lnSpc>
                <a:spcPct val="150000"/>
              </a:lnSpc>
              <a:tabLst>
                <a:tab pos="631825" algn="l"/>
              </a:tabLst>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根据浮充电压选择原则与各种因素对浮充电压的影响，国外一般选择稍高的浮充电压，范围可达</a:t>
            </a:r>
            <a:r>
              <a:rPr lang="en-US" altLang="zh-CN" sz="1400" dirty="0" smtClean="0">
                <a:latin typeface="Times New Roman" pitchFamily="18" charset="0"/>
                <a:ea typeface="宋体" pitchFamily="2" charset="-122"/>
                <a:cs typeface="Times New Roman" pitchFamily="18" charset="0"/>
              </a:rPr>
              <a:t>2.25 </a:t>
            </a:r>
            <a:r>
              <a:rPr lang="zh-CN" altLang="en-US" sz="1400" dirty="0" smtClean="0">
                <a:latin typeface="Times New Roman" pitchFamily="18" charset="0"/>
                <a:ea typeface="宋体" pitchFamily="2" charset="-122"/>
                <a:cs typeface="Times New Roman" pitchFamily="18" charset="0"/>
              </a:rPr>
              <a:t>～ </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2.33V</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，国内稍低，</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2.23</a:t>
            </a:r>
            <a:r>
              <a:rPr lang="zh-CN" altLang="en-US" sz="1400" dirty="0" smtClean="0">
                <a:latin typeface="Times New Roman" pitchFamily="18" charset="0"/>
                <a:ea typeface="宋体" pitchFamily="2" charset="-122"/>
                <a:cs typeface="Times New Roman" pitchFamily="18" charset="0"/>
              </a:rPr>
              <a:t> ～ </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2.27V</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。不同厂家对浮充电压的具体规定不一样。</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5"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2.2 </a:t>
            </a:r>
            <a:r>
              <a:rPr kumimoji="1" lang="zh-CN" altLang="en-US" sz="3200" b="1" dirty="0" smtClean="0">
                <a:solidFill>
                  <a:srgbClr val="000066"/>
                </a:solidFill>
                <a:latin typeface="Times New Roman" pitchFamily="18" charset="0"/>
              </a:rPr>
              <a:t>铅酸蓄电池基本术语</a:t>
            </a:r>
            <a:endParaRPr kumimoji="1" lang="zh-CN" altLang="en-US" sz="3200" b="1" dirty="0">
              <a:solidFill>
                <a:srgbClr val="000066"/>
              </a:solidFill>
              <a:latin typeface="Times New Roman" pitchFamily="18" charset="0"/>
            </a:endParaRPr>
          </a:p>
        </p:txBody>
      </p:sp>
      <p:sp>
        <p:nvSpPr>
          <p:cNvPr id="3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856" name="Rectangle 32"/>
          <p:cNvSpPr>
            <a:spLocks noChangeArrowheads="1"/>
          </p:cNvSpPr>
          <p:nvPr/>
        </p:nvSpPr>
        <p:spPr bwMode="auto">
          <a:xfrm>
            <a:off x="642910" y="1302975"/>
            <a:ext cx="7643834" cy="1823576"/>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254000" algn="l" defTabSz="914400" rtl="0" eaLnBrk="1" fontAlgn="base" latinLnBrk="0" hangingPunct="1">
              <a:lnSpc>
                <a:spcPct val="150000"/>
              </a:lnSpc>
              <a:spcBef>
                <a:spcPct val="0"/>
              </a:spcBef>
              <a:spcAft>
                <a:spcPct val="0"/>
              </a:spcAft>
              <a:buClrTx/>
              <a:buSzTx/>
              <a:buFontTx/>
              <a:buNone/>
              <a:tabLst>
                <a:tab pos="631825" algn="l"/>
              </a:tabLst>
            </a:pP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浮充电压的温度补偿</a:t>
            </a:r>
            <a:endParaRPr kumimoji="0" lang="zh-CN" altLang="en-US" sz="15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a:p>
            <a:pPr marL="0" marR="0" lvl="0" indent="254000" algn="l" defTabSz="914400" rtl="0" eaLnBrk="0" fontAlgn="base" latinLnBrk="0" hangingPunct="0">
              <a:lnSpc>
                <a:spcPct val="150000"/>
              </a:lnSpc>
              <a:spcBef>
                <a:spcPct val="0"/>
              </a:spcBef>
              <a:spcAft>
                <a:spcPct val="0"/>
              </a:spcAft>
              <a:buClrTx/>
              <a:buSzTx/>
              <a:buFontTx/>
              <a:buNone/>
              <a:tabLst>
                <a:tab pos="631825" algn="l"/>
              </a:tabLst>
            </a:pP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浮充充电与环境温度有密切关系。通常浮充电压是指环境</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25℃</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而言，所以当环境温度变化时，需按温度系数补偿，调整浮充电压。不同厂家电池的温度补偿系数不一样，在设置充电机电池参数时，应根据说明书上的规定设置温度补偿系数，如说明书没有写明，应向电池生产厂家咨询确定。我公司电池的温度补偿系数为</a:t>
            </a:r>
            <a:r>
              <a:rPr kumimoji="0" lang="en-US" altLang="zh-CN"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-3mV/℃/cell</a:t>
            </a:r>
            <a:r>
              <a:rPr kumimoji="0" lang="zh-CN" altLang="en-US" sz="15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5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2.2 </a:t>
            </a:r>
            <a:r>
              <a:rPr kumimoji="1" lang="zh-CN" altLang="en-US" sz="3200" b="1" dirty="0" smtClean="0">
                <a:solidFill>
                  <a:srgbClr val="000066"/>
                </a:solidFill>
                <a:latin typeface="Times New Roman" pitchFamily="18" charset="0"/>
              </a:rPr>
              <a:t>铅酸蓄电池基本术语</a:t>
            </a:r>
            <a:endParaRPr kumimoji="1" lang="zh-CN" altLang="en-US" sz="32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6849" name="Rectangle 1"/>
          <p:cNvSpPr>
            <a:spLocks noChangeArrowheads="1"/>
          </p:cNvSpPr>
          <p:nvPr/>
        </p:nvSpPr>
        <p:spPr bwMode="auto">
          <a:xfrm>
            <a:off x="714348" y="1285866"/>
            <a:ext cx="7858180" cy="2677656"/>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0" algn="l" defTabSz="914400" rtl="0" eaLnBrk="1" fontAlgn="base" latinLnBrk="0" hangingPunct="1">
              <a:lnSpc>
                <a:spcPct val="150000"/>
              </a:lnSpc>
              <a:spcBef>
                <a:spcPct val="0"/>
              </a:spcBef>
              <a:spcAft>
                <a:spcPct val="0"/>
              </a:spcAft>
              <a:buClrTx/>
              <a:buSzTx/>
              <a:buFontTx/>
              <a:buNone/>
            </a:pPr>
            <a:r>
              <a:rPr lang="en-US" altLang="zh-CN" sz="1400" dirty="0" smtClean="0">
                <a:latin typeface="Times New Roman" pitchFamily="18" charset="0"/>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自放电</a:t>
            </a:r>
            <a:endPar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lvl="0" eaLnBrk="0" hangingPunct="0">
              <a:lnSpc>
                <a:spcPct val="150000"/>
              </a:lnSpc>
            </a:pPr>
            <a:r>
              <a:rPr lang="zh-CN" altLang="en-US" sz="1400" dirty="0" smtClean="0"/>
              <a:t>自放电的原因是：</a:t>
            </a:r>
            <a:br>
              <a:rPr lang="zh-CN" altLang="en-US" sz="1400" dirty="0" smtClean="0"/>
            </a:br>
            <a:r>
              <a:rPr lang="en-US" altLang="zh-CN" sz="1400" dirty="0" smtClean="0"/>
              <a:t>1</a:t>
            </a:r>
            <a:r>
              <a:rPr lang="zh-CN" altLang="en-US" sz="1400" dirty="0" smtClean="0"/>
              <a:t>、溶解在电解液中的杂质。例如铁离子，二价铁离子接触到正极后被氧化成三价，三价铁离子穿梭到负极后被还原成二价铁离子，于是电池被放电。</a:t>
            </a:r>
            <a:br>
              <a:rPr lang="zh-CN" altLang="en-US" sz="1400" dirty="0" smtClean="0"/>
            </a:br>
            <a:r>
              <a:rPr lang="en-US" altLang="zh-CN" sz="1400" dirty="0" smtClean="0"/>
              <a:t>2</a:t>
            </a:r>
            <a:r>
              <a:rPr lang="zh-CN" altLang="en-US" sz="1400" dirty="0" smtClean="0"/>
              <a:t>、负极活性物质与硫酸的反应。例如生成氢气的反应以及铅和硫酸的氧化还原反应。</a:t>
            </a:r>
            <a:br>
              <a:rPr lang="zh-CN" altLang="en-US" sz="1400" dirty="0" smtClean="0"/>
            </a:br>
            <a:r>
              <a:rPr lang="en-US" altLang="zh-CN" sz="1400" dirty="0" smtClean="0"/>
              <a:t>3</a:t>
            </a:r>
            <a:r>
              <a:rPr lang="zh-CN" altLang="en-US" sz="1400" dirty="0" smtClean="0"/>
              <a:t>、正极的生成氧气的反应，主要是由腐蚀造成的。</a:t>
            </a:r>
            <a:br>
              <a:rPr lang="zh-CN" altLang="en-US" sz="1400" dirty="0" smtClean="0"/>
            </a:br>
            <a:r>
              <a:rPr lang="en-US" altLang="zh-CN" sz="1400" dirty="0" smtClean="0"/>
              <a:t>4</a:t>
            </a:r>
            <a:r>
              <a:rPr lang="zh-CN" altLang="en-US" sz="1400" dirty="0" smtClean="0"/>
              <a:t>、极端条件下，电子导体的短路。如果有枝晶生成，或者极板长大等导致电池内部发生微短路，自放电就会发生。</a:t>
            </a:r>
            <a:endParaRPr kumimoji="0" lang="zh-CN" altLang="en-US" sz="14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4"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2.2 </a:t>
            </a:r>
            <a:r>
              <a:rPr kumimoji="1" lang="zh-CN" altLang="en-US" sz="3200" b="1" dirty="0" smtClean="0">
                <a:solidFill>
                  <a:srgbClr val="000066"/>
                </a:solidFill>
                <a:latin typeface="Times New Roman" pitchFamily="18" charset="0"/>
              </a:rPr>
              <a:t>铅酸蓄电池基本术语</a:t>
            </a:r>
            <a:endParaRPr kumimoji="1" lang="zh-CN" altLang="en-US" sz="3200" b="1" dirty="0">
              <a:solidFill>
                <a:srgbClr val="000066"/>
              </a:solidFill>
              <a:latin typeface="Times New Roman" pitchFamily="18" charset="0"/>
            </a:endParaRPr>
          </a:p>
        </p:txBody>
      </p:sp>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6" name="五角星 5"/>
          <p:cNvSpPr/>
          <p:nvPr/>
        </p:nvSpPr>
        <p:spPr>
          <a:xfrm>
            <a:off x="785786" y="1428742"/>
            <a:ext cx="214314" cy="214314"/>
          </a:xfrm>
          <a:prstGeom prst="star5">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zh-CN" alt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0" y="953522"/>
            <a:ext cx="9144000" cy="3046988"/>
          </a:xfrm>
          <a:prstGeom prst="rect">
            <a:avLst/>
          </a:prstGeom>
          <a:noFill/>
          <a:ln w="9525">
            <a:noFill/>
            <a:miter lim="800000"/>
          </a:ln>
          <a:effectLst/>
        </p:spPr>
        <p:txBody>
          <a:bodyPr>
            <a:spAutoFit/>
          </a:bodyPr>
          <a:lstStyle/>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第三部分</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a:solidFill>
                  <a:srgbClr val="0000CC"/>
                </a:solidFill>
                <a:effectLst>
                  <a:outerShdw blurRad="38100" dist="38100" dir="2700000" algn="tl">
                    <a:srgbClr val="C0C0C0"/>
                  </a:outerShdw>
                </a:effectLst>
                <a:ea typeface="隶书" pitchFamily="49" charset="-122"/>
              </a:rPr>
              <a:t>阀控式密封铅酸蓄电池</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结构组成</a:t>
            </a:r>
            <a:endParaRPr lang="zh-CN" altLang="en-US" sz="4800" b="1" dirty="0" smtClean="0">
              <a:solidFill>
                <a:srgbClr val="0000CC"/>
              </a:solidFill>
              <a:effectLst>
                <a:outerShdw blurRad="38100" dist="38100" dir="2700000" algn="tl">
                  <a:srgbClr val="C0C0C0"/>
                </a:outerShdw>
              </a:effectLst>
              <a:ea typeface="隶书" pitchFamily="49" charset="-122"/>
            </a:endParaRPr>
          </a:p>
        </p:txBody>
      </p:sp>
    </p:spTree>
  </p:cSld>
  <p:clrMapOvr>
    <a:overrideClrMapping bg1="lt1" tx1="dk1" bg2="lt2" tx2="dk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571472" y="1246898"/>
            <a:ext cx="5357850" cy="2677656"/>
          </a:xfrm>
          <a:prstGeom prst="rect">
            <a:avLst/>
          </a:prstGeom>
          <a:noFill/>
          <a:ln w="9525">
            <a:noFill/>
            <a:miter lim="800000"/>
          </a:ln>
          <a:effectLst/>
        </p:spPr>
        <p:txBody>
          <a:bodyPr wrap="square">
            <a:spAutoFit/>
          </a:bodyPr>
          <a:lstStyle/>
          <a:p>
            <a:pPr defTabSz="762000">
              <a:lnSpc>
                <a:spcPct val="150000"/>
              </a:lnSpc>
            </a:pPr>
            <a:r>
              <a:rPr lang="zh-CN" altLang="en-US" sz="1400" dirty="0" smtClean="0"/>
              <a:t>① </a:t>
            </a:r>
            <a:r>
              <a:rPr lang="zh-CN" altLang="en-US" sz="1400" dirty="0"/>
              <a:t>电池槽、盖（</a:t>
            </a:r>
            <a:r>
              <a:rPr lang="en-US" altLang="zh-CN" sz="1400" dirty="0"/>
              <a:t>container &amp; cover</a:t>
            </a:r>
            <a:r>
              <a:rPr lang="en-US" altLang="zh-CN" sz="1400" dirty="0" smtClean="0"/>
              <a:t>）—— </a:t>
            </a:r>
            <a:r>
              <a:rPr lang="zh-CN" altLang="en-US" sz="1400" dirty="0"/>
              <a:t>超强阻燃</a:t>
            </a:r>
            <a:r>
              <a:rPr lang="en-US" altLang="zh-CN" sz="1400" dirty="0"/>
              <a:t>ABS</a:t>
            </a:r>
            <a:r>
              <a:rPr lang="zh-CN" altLang="en-US" sz="1400" dirty="0"/>
              <a:t>塑料</a:t>
            </a:r>
            <a:endParaRPr lang="zh-CN" altLang="en-US" sz="1400" dirty="0"/>
          </a:p>
          <a:p>
            <a:pPr defTabSz="762000">
              <a:lnSpc>
                <a:spcPct val="150000"/>
              </a:lnSpc>
            </a:pPr>
            <a:r>
              <a:rPr lang="zh-CN" altLang="en-US" sz="1400" dirty="0" smtClean="0"/>
              <a:t>② </a:t>
            </a:r>
            <a:r>
              <a:rPr lang="zh-CN" altLang="en-US" sz="1400" dirty="0"/>
              <a:t>端极柱（</a:t>
            </a:r>
            <a:r>
              <a:rPr lang="en-US" altLang="zh-CN" sz="1400" dirty="0"/>
              <a:t>terminal</a:t>
            </a:r>
            <a:r>
              <a:rPr lang="en-US" altLang="zh-CN" sz="1400" dirty="0" smtClean="0"/>
              <a:t>）—— </a:t>
            </a:r>
            <a:r>
              <a:rPr lang="zh-CN" altLang="en-US" sz="1400" dirty="0"/>
              <a:t>内嵌</a:t>
            </a:r>
            <a:r>
              <a:rPr lang="zh-CN" altLang="en-US" sz="1400" dirty="0" smtClean="0"/>
              <a:t>镀锡铜</a:t>
            </a:r>
            <a:r>
              <a:rPr lang="zh-CN" altLang="en-US" sz="1400" dirty="0"/>
              <a:t>芯，使其电阻最小</a:t>
            </a:r>
            <a:r>
              <a:rPr lang="zh-CN" altLang="en-US" sz="1400" dirty="0" smtClean="0"/>
              <a:t>化</a:t>
            </a:r>
            <a:endParaRPr lang="en-US" altLang="zh-CN" sz="1400" dirty="0" smtClean="0"/>
          </a:p>
          <a:p>
            <a:pPr defTabSz="762000">
              <a:lnSpc>
                <a:spcPct val="150000"/>
              </a:lnSpc>
            </a:pPr>
            <a:r>
              <a:rPr lang="zh-CN" altLang="en-US" sz="1400" dirty="0" smtClean="0"/>
              <a:t>③ </a:t>
            </a:r>
            <a:r>
              <a:rPr lang="zh-CN" altLang="en-US" sz="1400" dirty="0"/>
              <a:t>汇流排（</a:t>
            </a:r>
            <a:r>
              <a:rPr lang="en-US" altLang="zh-CN" sz="1400" dirty="0"/>
              <a:t>strap/group bar</a:t>
            </a:r>
            <a:r>
              <a:rPr lang="en-US" altLang="zh-CN" sz="1400" dirty="0" smtClean="0"/>
              <a:t>）—— </a:t>
            </a:r>
            <a:r>
              <a:rPr lang="zh-CN" altLang="en-US" sz="1400" dirty="0"/>
              <a:t>防腐蚀抗氧化、耐大电流</a:t>
            </a:r>
            <a:r>
              <a:rPr lang="zh-CN" altLang="en-US" sz="1400" dirty="0" smtClean="0"/>
              <a:t>冲击</a:t>
            </a:r>
            <a:endParaRPr lang="en-US" altLang="zh-CN" sz="1400" dirty="0" smtClean="0"/>
          </a:p>
          <a:p>
            <a:pPr defTabSz="762000">
              <a:lnSpc>
                <a:spcPct val="150000"/>
              </a:lnSpc>
            </a:pPr>
            <a:r>
              <a:rPr lang="zh-CN" altLang="en-US" sz="1400" dirty="0" smtClean="0"/>
              <a:t>④</a:t>
            </a:r>
            <a:r>
              <a:rPr lang="zh-CN" altLang="en-US" sz="1400" dirty="0"/>
              <a:t>正负极群（</a:t>
            </a:r>
            <a:r>
              <a:rPr lang="en-US" altLang="zh-CN" sz="1400" dirty="0"/>
              <a:t>Positive &amp; negative plates</a:t>
            </a:r>
            <a:r>
              <a:rPr lang="en-US" altLang="zh-CN" sz="1400" dirty="0" smtClean="0"/>
              <a:t>）—— </a:t>
            </a:r>
            <a:r>
              <a:rPr lang="zh-CN" altLang="en-US" sz="1400" dirty="0"/>
              <a:t>板栅采用特殊的铅钙锡铝四元合金，抗伸延、耐腐蚀、析氢过电位高 </a:t>
            </a:r>
            <a:endParaRPr lang="zh-CN" altLang="en-US" sz="1400" dirty="0"/>
          </a:p>
          <a:p>
            <a:pPr defTabSz="762000">
              <a:lnSpc>
                <a:spcPct val="150000"/>
              </a:lnSpc>
            </a:pPr>
            <a:r>
              <a:rPr lang="zh-CN" altLang="en-US" sz="1400" dirty="0" smtClean="0"/>
              <a:t>⑤超细</a:t>
            </a:r>
            <a:r>
              <a:rPr lang="zh-CN" altLang="en-US" sz="1400" dirty="0"/>
              <a:t>玻璃纤维隔板 （</a:t>
            </a:r>
            <a:r>
              <a:rPr lang="en-US" altLang="zh-CN" sz="1400" dirty="0"/>
              <a:t>AGM）—— </a:t>
            </a:r>
            <a:r>
              <a:rPr lang="zh-CN" altLang="en-US" sz="1400" dirty="0"/>
              <a:t>粗细纤维合理配比，吸液力强、弹性持久</a:t>
            </a:r>
            <a:endParaRPr lang="zh-CN" altLang="en-US" sz="1400" dirty="0"/>
          </a:p>
          <a:p>
            <a:pPr defTabSz="762000">
              <a:lnSpc>
                <a:spcPct val="150000"/>
              </a:lnSpc>
            </a:pPr>
            <a:r>
              <a:rPr lang="zh-CN" altLang="en-US" sz="1400" dirty="0" smtClean="0"/>
              <a:t>⑥ </a:t>
            </a:r>
            <a:r>
              <a:rPr lang="zh-CN" altLang="en-US" sz="1400" dirty="0"/>
              <a:t>安全阀（</a:t>
            </a:r>
            <a:r>
              <a:rPr lang="en-US" altLang="zh-CN" sz="1400" dirty="0"/>
              <a:t>safety valve</a:t>
            </a:r>
            <a:r>
              <a:rPr lang="en-US" altLang="zh-CN" sz="1400" dirty="0" smtClean="0"/>
              <a:t>）——</a:t>
            </a:r>
            <a:r>
              <a:rPr lang="zh-CN" altLang="en-US" sz="1400" dirty="0" smtClean="0"/>
              <a:t>调节电池内部压力</a:t>
            </a:r>
            <a:endParaRPr lang="zh-CN" altLang="en-US" sz="1400" dirty="0"/>
          </a:p>
        </p:txBody>
      </p:sp>
      <p:graphicFrame>
        <p:nvGraphicFramePr>
          <p:cNvPr id="3" name="Object 1024"/>
          <p:cNvGraphicFramePr>
            <a:graphicFrameLocks noChangeAspect="1"/>
          </p:cNvGraphicFramePr>
          <p:nvPr/>
        </p:nvGraphicFramePr>
        <p:xfrm>
          <a:off x="6135569" y="1285866"/>
          <a:ext cx="2722711" cy="3500462"/>
        </p:xfrm>
        <a:graphic>
          <a:graphicData uri="http://schemas.openxmlformats.org/presentationml/2006/ole">
            <mc:AlternateContent xmlns:mc="http://schemas.openxmlformats.org/markup-compatibility/2006">
              <mc:Choice xmlns:v="urn:schemas-microsoft-com:vml" Requires="v">
                <p:oleObj spid="_x0000_s3073" name="绘图" r:id="rId1" imgW="35613975" imgH="41290875" progId="">
                  <p:embed/>
                </p:oleObj>
              </mc:Choice>
              <mc:Fallback>
                <p:oleObj name="绘图" r:id="rId1" imgW="35613975" imgH="41290875" progId="">
                  <p:embed/>
                  <p:pic>
                    <p:nvPicPr>
                      <p:cNvPr id="0" name="图片 3072"/>
                      <p:cNvPicPr>
                        <a:picLocks noChangeAspect="1"/>
                      </p:cNvPicPr>
                      <p:nvPr/>
                    </p:nvPicPr>
                    <p:blipFill>
                      <a:blip r:embed="rId2"/>
                      <a:stretch>
                        <a:fillRect/>
                      </a:stretch>
                    </p:blipFill>
                    <p:spPr>
                      <a:xfrm>
                        <a:off x="6135569" y="1285866"/>
                        <a:ext cx="2722711" cy="3500462"/>
                      </a:xfrm>
                      <a:prstGeom prst="rect">
                        <a:avLst/>
                      </a:prstGeom>
                      <a:noFill/>
                      <a:ln w="9525">
                        <a:noFill/>
                      </a:ln>
                    </p:spPr>
                  </p:pic>
                </p:oleObj>
              </mc:Fallback>
            </mc:AlternateContent>
          </a:graphicData>
        </a:graphic>
      </p:graphicFrame>
      <p:sp>
        <p:nvSpPr>
          <p:cNvPr id="4" name="Text Box 79"/>
          <p:cNvSpPr txBox="1">
            <a:spLocks noChangeArrowheads="1"/>
          </p:cNvSpPr>
          <p:nvPr/>
        </p:nvSpPr>
        <p:spPr bwMode="auto">
          <a:xfrm>
            <a:off x="-32" y="420676"/>
            <a:ext cx="4196983"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3.1 </a:t>
            </a:r>
            <a:r>
              <a:rPr kumimoji="1" lang="zh-CN" altLang="en-US" sz="3200" b="1" dirty="0" smtClean="0">
                <a:solidFill>
                  <a:srgbClr val="000066"/>
                </a:solidFill>
                <a:latin typeface="Times New Roman" pitchFamily="18" charset="0"/>
              </a:rPr>
              <a:t>铅酸蓄电池结构</a:t>
            </a:r>
            <a:endParaRPr kumimoji="1" lang="zh-CN" altLang="en-US" sz="3200" b="1" dirty="0">
              <a:solidFill>
                <a:srgbClr val="000066"/>
              </a:solidFill>
              <a:latin typeface="Times New Roman" pitchFamily="18" charset="0"/>
            </a:endParaRPr>
          </a:p>
        </p:txBody>
      </p:sp>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Box 3"/>
          <p:cNvSpPr txBox="1">
            <a:spLocks noChangeArrowheads="1"/>
          </p:cNvSpPr>
          <p:nvPr/>
        </p:nvSpPr>
        <p:spPr bwMode="auto">
          <a:xfrm>
            <a:off x="500034" y="1137342"/>
            <a:ext cx="3962400" cy="1077218"/>
          </a:xfrm>
          <a:prstGeom prst="rect">
            <a:avLst/>
          </a:prstGeom>
          <a:noFill/>
          <a:ln w="9525">
            <a:solidFill>
              <a:srgbClr val="3333CC"/>
            </a:solidFill>
            <a:miter lim="800000"/>
          </a:ln>
          <a:effectLst/>
        </p:spPr>
        <p:txBody>
          <a:bodyPr>
            <a:spAutoFit/>
          </a:bodyPr>
          <a:lstStyle/>
          <a:p>
            <a:pPr defTabSz="762000">
              <a:spcBef>
                <a:spcPct val="50000"/>
              </a:spcBef>
            </a:pPr>
            <a:r>
              <a:rPr lang="zh-CN" altLang="en-US" sz="1600" dirty="0"/>
              <a:t>                   结构</a:t>
            </a:r>
            <a:endParaRPr lang="zh-CN" altLang="en-US" sz="1600" dirty="0"/>
          </a:p>
          <a:p>
            <a:pPr defTabSz="762000">
              <a:spcBef>
                <a:spcPct val="50000"/>
              </a:spcBef>
            </a:pPr>
            <a:r>
              <a:rPr lang="zh-CN" altLang="en-US" sz="1600" dirty="0"/>
              <a:t>● 放射状结构：利于大电流放电 </a:t>
            </a:r>
            <a:endParaRPr lang="zh-CN" altLang="en-US" sz="1600" dirty="0"/>
          </a:p>
          <a:p>
            <a:pPr defTabSz="762000">
              <a:spcBef>
                <a:spcPct val="50000"/>
              </a:spcBef>
            </a:pPr>
            <a:r>
              <a:rPr lang="zh-CN" altLang="en-US" sz="1600" dirty="0"/>
              <a:t>● 栅格结构：利于深度放电</a:t>
            </a:r>
            <a:endParaRPr lang="zh-CN" altLang="en-US" sz="1600" dirty="0"/>
          </a:p>
        </p:txBody>
      </p:sp>
      <p:sp>
        <p:nvSpPr>
          <p:cNvPr id="6" name="Text Box 20"/>
          <p:cNvSpPr txBox="1">
            <a:spLocks noChangeArrowheads="1"/>
          </p:cNvSpPr>
          <p:nvPr/>
        </p:nvSpPr>
        <p:spPr bwMode="auto">
          <a:xfrm>
            <a:off x="4643439" y="1137342"/>
            <a:ext cx="4000528" cy="1077218"/>
          </a:xfrm>
          <a:prstGeom prst="rect">
            <a:avLst/>
          </a:prstGeom>
          <a:noFill/>
          <a:ln w="9525">
            <a:solidFill>
              <a:srgbClr val="3333CC"/>
            </a:solidFill>
            <a:miter lim="800000"/>
          </a:ln>
          <a:effectLst/>
        </p:spPr>
        <p:txBody>
          <a:bodyPr wrap="square">
            <a:spAutoFit/>
          </a:bodyPr>
          <a:lstStyle/>
          <a:p>
            <a:pPr defTabSz="762000">
              <a:spcBef>
                <a:spcPct val="50000"/>
              </a:spcBef>
            </a:pPr>
            <a:r>
              <a:rPr lang="zh-CN" altLang="en-US" sz="1600" dirty="0"/>
              <a:t>                     厚度</a:t>
            </a:r>
            <a:endParaRPr lang="zh-CN" altLang="en-US" sz="1600" dirty="0"/>
          </a:p>
          <a:p>
            <a:pPr defTabSz="762000">
              <a:spcBef>
                <a:spcPct val="50000"/>
              </a:spcBef>
            </a:pPr>
            <a:r>
              <a:rPr lang="zh-CN" altLang="en-US" sz="1600" dirty="0"/>
              <a:t>● 薄板：大电流放电性能较好 </a:t>
            </a:r>
            <a:endParaRPr lang="zh-CN" altLang="en-US" sz="1600" dirty="0"/>
          </a:p>
          <a:p>
            <a:pPr defTabSz="762000">
              <a:spcBef>
                <a:spcPct val="50000"/>
              </a:spcBef>
            </a:pPr>
            <a:r>
              <a:rPr lang="zh-CN" altLang="en-US" sz="1600" dirty="0"/>
              <a:t>● 厚板：浮充使用寿命较长</a:t>
            </a:r>
            <a:endParaRPr lang="zh-CN" altLang="en-US" sz="1600" dirty="0"/>
          </a:p>
        </p:txBody>
      </p:sp>
      <p:graphicFrame>
        <p:nvGraphicFramePr>
          <p:cNvPr id="7" name="Object 1024"/>
          <p:cNvGraphicFramePr>
            <a:graphicFrameLocks noChangeAspect="1"/>
          </p:cNvGraphicFramePr>
          <p:nvPr/>
        </p:nvGraphicFramePr>
        <p:xfrm>
          <a:off x="1000100" y="2214560"/>
          <a:ext cx="6856412" cy="2808288"/>
        </p:xfrm>
        <a:graphic>
          <a:graphicData uri="http://schemas.openxmlformats.org/presentationml/2006/ole">
            <mc:AlternateContent xmlns:mc="http://schemas.openxmlformats.org/markup-compatibility/2006">
              <mc:Choice xmlns:v="urn:schemas-microsoft-com:vml" Requires="v">
                <p:oleObj spid="_x0000_s4097" name="绘图" r:id="rId1" imgW="50044350" imgH="20497800" progId="">
                  <p:embed/>
                </p:oleObj>
              </mc:Choice>
              <mc:Fallback>
                <p:oleObj name="绘图" r:id="rId1" imgW="50044350" imgH="20497800" progId="">
                  <p:embed/>
                  <p:pic>
                    <p:nvPicPr>
                      <p:cNvPr id="0" name="图片 4096"/>
                      <p:cNvPicPr>
                        <a:picLocks noChangeAspect="1"/>
                      </p:cNvPicPr>
                      <p:nvPr/>
                    </p:nvPicPr>
                    <p:blipFill>
                      <a:blip r:embed="rId2"/>
                      <a:stretch>
                        <a:fillRect/>
                      </a:stretch>
                    </p:blipFill>
                    <p:spPr>
                      <a:xfrm>
                        <a:off x="1000100" y="2214560"/>
                        <a:ext cx="6856412" cy="2808288"/>
                      </a:xfrm>
                      <a:prstGeom prst="rect">
                        <a:avLst/>
                      </a:prstGeom>
                      <a:noFill/>
                      <a:ln w="28575">
                        <a:noFill/>
                      </a:ln>
                    </p:spPr>
                  </p:pic>
                </p:oleObj>
              </mc:Fallback>
            </mc:AlternateContent>
          </a:graphicData>
        </a:graphic>
      </p:graphicFrame>
      <p:sp>
        <p:nvSpPr>
          <p:cNvPr id="8" name="Text Box 79"/>
          <p:cNvSpPr txBox="1">
            <a:spLocks noChangeArrowheads="1"/>
          </p:cNvSpPr>
          <p:nvPr/>
        </p:nvSpPr>
        <p:spPr bwMode="auto">
          <a:xfrm>
            <a:off x="-32" y="420676"/>
            <a:ext cx="4608954"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3.2 </a:t>
            </a:r>
            <a:r>
              <a:rPr kumimoji="1" lang="zh-CN" altLang="en-US" sz="3200" b="1" dirty="0" smtClean="0">
                <a:solidFill>
                  <a:srgbClr val="000066"/>
                </a:solidFill>
                <a:latin typeface="Times New Roman" pitchFamily="18" charset="0"/>
              </a:rPr>
              <a:t>蓄电池组成：板栅</a:t>
            </a:r>
            <a:endParaRPr kumimoji="1" lang="zh-CN" altLang="en-US" sz="3200" b="1" dirty="0">
              <a:solidFill>
                <a:srgbClr val="000066"/>
              </a:solidFill>
              <a:latin typeface="Times New Roman" pitchFamily="18" charset="0"/>
            </a:endParaRPr>
          </a:p>
        </p:txBody>
      </p:sp>
      <p:sp>
        <p:nvSpPr>
          <p:cNvPr id="9"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630238" y="1357304"/>
            <a:ext cx="3870324" cy="1643074"/>
          </a:xfrm>
          <a:prstGeom prst="rect">
            <a:avLst/>
          </a:prstGeom>
          <a:noFill/>
          <a:ln w="12700">
            <a:solidFill>
              <a:srgbClr val="3333CC"/>
            </a:solidFill>
            <a:miter lim="800000"/>
          </a:ln>
          <a:effectLst/>
        </p:spPr>
        <p:txBody>
          <a:bodyPr lIns="90488" tIns="44450" rIns="90488" bIns="44450"/>
          <a:lstStyle/>
          <a:p>
            <a:pPr>
              <a:lnSpc>
                <a:spcPct val="125000"/>
              </a:lnSpc>
            </a:pPr>
            <a:r>
              <a:rPr lang="zh-CN" altLang="en-US" sz="1600" dirty="0"/>
              <a:t>         正极板</a:t>
            </a:r>
            <a:endParaRPr lang="zh-CN" altLang="en-US" sz="1600" dirty="0"/>
          </a:p>
          <a:p>
            <a:pPr>
              <a:lnSpc>
                <a:spcPct val="125000"/>
              </a:lnSpc>
            </a:pPr>
            <a:r>
              <a:rPr lang="zh-CN" altLang="en-US" sz="1600" dirty="0"/>
              <a:t>◆ 涂膏：</a:t>
            </a:r>
            <a:r>
              <a:rPr lang="zh-CN" altLang="en-US" sz="1600" dirty="0" smtClean="0"/>
              <a:t>一氧化铅（</a:t>
            </a:r>
            <a:r>
              <a:rPr lang="en-US" altLang="zh-CN" sz="1600" dirty="0"/>
              <a:t>lead oxide </a:t>
            </a:r>
            <a:r>
              <a:rPr lang="en-US" altLang="zh-CN" sz="1600" dirty="0" err="1"/>
              <a:t>PbO</a:t>
            </a:r>
            <a:r>
              <a:rPr lang="en-US" altLang="zh-CN" sz="1600" dirty="0"/>
              <a:t>） </a:t>
            </a:r>
            <a:endParaRPr lang="en-US" altLang="zh-CN" sz="1600" dirty="0"/>
          </a:p>
          <a:p>
            <a:pPr>
              <a:lnSpc>
                <a:spcPct val="125000"/>
              </a:lnSpc>
            </a:pPr>
            <a:r>
              <a:rPr lang="en-US" altLang="zh-CN" sz="1600" dirty="0"/>
              <a:t>◆ </a:t>
            </a:r>
            <a:r>
              <a:rPr lang="zh-CN" altLang="en-US" sz="1600" dirty="0"/>
              <a:t>化成：</a:t>
            </a:r>
            <a:r>
              <a:rPr lang="zh-CN" altLang="en-US" sz="1600" dirty="0" smtClean="0"/>
              <a:t>二氧化铅（ </a:t>
            </a:r>
            <a:r>
              <a:rPr lang="en-US" altLang="zh-CN" sz="1600" dirty="0"/>
              <a:t>lead dioxide PbO</a:t>
            </a:r>
            <a:r>
              <a:rPr lang="en-US" altLang="zh-CN" sz="1600" baseline="-25000" dirty="0"/>
              <a:t>2</a:t>
            </a:r>
            <a:r>
              <a:rPr lang="en-US" altLang="zh-CN" sz="1600" dirty="0" smtClean="0"/>
              <a:t>）</a:t>
            </a:r>
            <a:endParaRPr lang="en-US" altLang="zh-CN" sz="1600" dirty="0"/>
          </a:p>
        </p:txBody>
      </p:sp>
      <p:sp>
        <p:nvSpPr>
          <p:cNvPr id="3" name="Rectangle 3"/>
          <p:cNvSpPr>
            <a:spLocks noChangeArrowheads="1"/>
          </p:cNvSpPr>
          <p:nvPr/>
        </p:nvSpPr>
        <p:spPr bwMode="auto">
          <a:xfrm>
            <a:off x="4627563" y="1357305"/>
            <a:ext cx="4210050" cy="1643074"/>
          </a:xfrm>
          <a:prstGeom prst="rect">
            <a:avLst/>
          </a:prstGeom>
          <a:noFill/>
          <a:ln w="12700">
            <a:solidFill>
              <a:srgbClr val="3333CC"/>
            </a:solidFill>
            <a:miter lim="800000"/>
          </a:ln>
          <a:effectLst/>
        </p:spPr>
        <p:txBody>
          <a:bodyPr lIns="90488" tIns="44450" rIns="90488" bIns="44450"/>
          <a:lstStyle/>
          <a:p>
            <a:pPr>
              <a:lnSpc>
                <a:spcPct val="125000"/>
              </a:lnSpc>
            </a:pPr>
            <a:r>
              <a:rPr lang="zh-CN" altLang="en-US" sz="1600" dirty="0"/>
              <a:t>          负极板</a:t>
            </a:r>
            <a:endParaRPr lang="zh-CN" altLang="en-US" sz="1600" dirty="0"/>
          </a:p>
          <a:p>
            <a:pPr>
              <a:lnSpc>
                <a:spcPct val="125000"/>
              </a:lnSpc>
            </a:pPr>
            <a:r>
              <a:rPr lang="zh-CN" altLang="en-US" sz="1600" dirty="0"/>
              <a:t>◆ 涂膏：</a:t>
            </a:r>
            <a:r>
              <a:rPr lang="zh-CN" altLang="en-US" sz="1600" dirty="0" smtClean="0"/>
              <a:t>一氧化铅（</a:t>
            </a:r>
            <a:r>
              <a:rPr lang="en-US" altLang="zh-CN" sz="1600" dirty="0"/>
              <a:t>lead oxide </a:t>
            </a:r>
            <a:r>
              <a:rPr lang="en-US" altLang="zh-CN" sz="1600" dirty="0" err="1"/>
              <a:t>PbO</a:t>
            </a:r>
            <a:r>
              <a:rPr lang="en-US" altLang="zh-CN" sz="1600" dirty="0"/>
              <a:t>）</a:t>
            </a:r>
            <a:endParaRPr lang="en-US" altLang="zh-CN" sz="1600" dirty="0"/>
          </a:p>
          <a:p>
            <a:pPr>
              <a:lnSpc>
                <a:spcPct val="125000"/>
              </a:lnSpc>
            </a:pPr>
            <a:r>
              <a:rPr lang="en-US" altLang="zh-CN" sz="1600" dirty="0"/>
              <a:t>◆ </a:t>
            </a:r>
            <a:r>
              <a:rPr lang="zh-CN" altLang="en-US" sz="1600" dirty="0"/>
              <a:t>化成：铅（</a:t>
            </a:r>
            <a:r>
              <a:rPr lang="en-US" altLang="zh-CN" sz="1600" dirty="0"/>
              <a:t>lead </a:t>
            </a:r>
            <a:r>
              <a:rPr lang="en-US" altLang="zh-CN" sz="1600" dirty="0" err="1"/>
              <a:t>Pb</a:t>
            </a:r>
            <a:r>
              <a:rPr lang="en-US" altLang="zh-CN" sz="1600" dirty="0"/>
              <a:t>）</a:t>
            </a:r>
            <a:endParaRPr lang="en-US" altLang="zh-CN" sz="1600" dirty="0"/>
          </a:p>
          <a:p>
            <a:pPr>
              <a:lnSpc>
                <a:spcPct val="125000"/>
              </a:lnSpc>
            </a:pPr>
            <a:r>
              <a:rPr lang="en-US" altLang="zh-CN" sz="1600" dirty="0"/>
              <a:t>◆ </a:t>
            </a:r>
            <a:r>
              <a:rPr lang="zh-CN" altLang="en-US" sz="1600" dirty="0"/>
              <a:t>膨胀剂：木素/炭黑、硫酸钡（</a:t>
            </a:r>
            <a:r>
              <a:rPr lang="en-US" altLang="zh-CN" sz="1600" dirty="0" err="1"/>
              <a:t>xylogen</a:t>
            </a:r>
            <a:r>
              <a:rPr lang="en-US" altLang="zh-CN" sz="1600" dirty="0"/>
              <a:t>/carbon black and barium sulfate)</a:t>
            </a:r>
            <a:endParaRPr lang="en-US" altLang="zh-CN" sz="1600" dirty="0"/>
          </a:p>
        </p:txBody>
      </p:sp>
      <p:sp>
        <p:nvSpPr>
          <p:cNvPr id="5" name="Text Box 79"/>
          <p:cNvSpPr txBox="1">
            <a:spLocks noChangeArrowheads="1"/>
          </p:cNvSpPr>
          <p:nvPr/>
        </p:nvSpPr>
        <p:spPr bwMode="auto">
          <a:xfrm>
            <a:off x="-32" y="420676"/>
            <a:ext cx="4608954"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3.2 </a:t>
            </a:r>
            <a:r>
              <a:rPr kumimoji="1" lang="zh-CN" altLang="en-US" sz="3200" b="1" dirty="0" smtClean="0">
                <a:solidFill>
                  <a:srgbClr val="000066"/>
                </a:solidFill>
                <a:latin typeface="Times New Roman" pitchFamily="18" charset="0"/>
              </a:rPr>
              <a:t>蓄电池组成：极板</a:t>
            </a:r>
            <a:endParaRPr kumimoji="1" lang="zh-CN" altLang="en-US" sz="3200" b="1" dirty="0">
              <a:solidFill>
                <a:srgbClr val="000066"/>
              </a:solidFill>
              <a:latin typeface="Times New Roman" pitchFamily="18" charset="0"/>
            </a:endParaRPr>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pic>
        <p:nvPicPr>
          <p:cNvPr id="7" name="图片 6" descr="16263241_1.jpg"/>
          <p:cNvPicPr>
            <a:picLocks noChangeAspect="1"/>
          </p:cNvPicPr>
          <p:nvPr/>
        </p:nvPicPr>
        <p:blipFill>
          <a:blip r:embed="rId1" cstate="print"/>
          <a:stretch>
            <a:fillRect/>
          </a:stretch>
        </p:blipFill>
        <p:spPr>
          <a:xfrm>
            <a:off x="3214678" y="3071816"/>
            <a:ext cx="2758567" cy="2071684"/>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286248" y="1219206"/>
            <a:ext cx="4598988" cy="1852610"/>
          </a:xfrm>
          <a:prstGeom prst="rect">
            <a:avLst/>
          </a:prstGeom>
          <a:noFill/>
          <a:ln w="12700">
            <a:noFill/>
            <a:miter lim="800000"/>
          </a:ln>
          <a:effectLst/>
        </p:spPr>
        <p:txBody>
          <a:bodyPr lIns="90488" tIns="44450" rIns="90488" bIns="44450"/>
          <a:lstStyle/>
          <a:p>
            <a:pPr marL="336550" indent="-336550">
              <a:lnSpc>
                <a:spcPct val="80000"/>
              </a:lnSpc>
              <a:spcBef>
                <a:spcPct val="30000"/>
              </a:spcBef>
              <a:spcAft>
                <a:spcPct val="30000"/>
              </a:spcAft>
              <a:buClr>
                <a:srgbClr val="FC0128"/>
              </a:buClr>
              <a:buSzPct val="60000"/>
              <a:buFont typeface="Wingdings" pitchFamily="2" charset="2"/>
              <a:buChar char="þ"/>
            </a:pPr>
            <a:r>
              <a:rPr lang="zh-CN" altLang="en-US" sz="1600" dirty="0">
                <a:solidFill>
                  <a:srgbClr val="000000"/>
                </a:solidFill>
                <a:latin typeface="Arial" pitchFamily="34" charset="0"/>
              </a:rPr>
              <a:t>保持正负极板绝缘</a:t>
            </a:r>
            <a:endParaRPr lang="zh-CN" altLang="en-US" sz="1600" dirty="0">
              <a:solidFill>
                <a:srgbClr val="000000"/>
              </a:solidFill>
              <a:latin typeface="Arial" pitchFamily="34" charset="0"/>
            </a:endParaRPr>
          </a:p>
          <a:p>
            <a:pPr marL="336550" indent="-336550">
              <a:lnSpc>
                <a:spcPct val="80000"/>
              </a:lnSpc>
              <a:spcBef>
                <a:spcPct val="30000"/>
              </a:spcBef>
              <a:spcAft>
                <a:spcPct val="30000"/>
              </a:spcAft>
              <a:buClr>
                <a:srgbClr val="FC0128"/>
              </a:buClr>
              <a:buSzPct val="60000"/>
              <a:buFont typeface="Wingdings" pitchFamily="2" charset="2"/>
              <a:buChar char="þ"/>
            </a:pPr>
            <a:r>
              <a:rPr lang="zh-CN" altLang="en-US" sz="1600" dirty="0">
                <a:solidFill>
                  <a:srgbClr val="000000"/>
                </a:solidFill>
                <a:latin typeface="Arial" pitchFamily="34" charset="0"/>
              </a:rPr>
              <a:t>防止铅枝短路（</a:t>
            </a:r>
            <a:r>
              <a:rPr lang="en-US" altLang="zh-CN" sz="1600" dirty="0">
                <a:solidFill>
                  <a:srgbClr val="000000"/>
                </a:solidFill>
                <a:latin typeface="Arial" pitchFamily="34" charset="0"/>
              </a:rPr>
              <a:t>Dendrite Shorts）</a:t>
            </a:r>
            <a:endParaRPr lang="en-US" altLang="zh-CN" sz="1600" dirty="0">
              <a:solidFill>
                <a:srgbClr val="000000"/>
              </a:solidFill>
              <a:latin typeface="Arial" pitchFamily="34" charset="0"/>
            </a:endParaRPr>
          </a:p>
          <a:p>
            <a:pPr marL="336550" indent="-336550">
              <a:lnSpc>
                <a:spcPct val="80000"/>
              </a:lnSpc>
              <a:spcBef>
                <a:spcPct val="30000"/>
              </a:spcBef>
              <a:spcAft>
                <a:spcPct val="30000"/>
              </a:spcAft>
              <a:buClr>
                <a:srgbClr val="FC0128"/>
              </a:buClr>
              <a:buSzPct val="60000"/>
              <a:buFont typeface="Wingdings" pitchFamily="2" charset="2"/>
              <a:buChar char="þ"/>
            </a:pPr>
            <a:r>
              <a:rPr lang="zh-CN" altLang="en-US" sz="1600" dirty="0">
                <a:solidFill>
                  <a:srgbClr val="000000"/>
                </a:solidFill>
                <a:latin typeface="Arial" pitchFamily="34" charset="0"/>
              </a:rPr>
              <a:t>吸附、保持电解液</a:t>
            </a:r>
            <a:endParaRPr lang="zh-CN" altLang="en-US" sz="1600" dirty="0">
              <a:solidFill>
                <a:srgbClr val="000000"/>
              </a:solidFill>
              <a:latin typeface="Arial" pitchFamily="34" charset="0"/>
            </a:endParaRPr>
          </a:p>
          <a:p>
            <a:pPr marL="336550" indent="-336550">
              <a:lnSpc>
                <a:spcPct val="80000"/>
              </a:lnSpc>
              <a:spcBef>
                <a:spcPct val="30000"/>
              </a:spcBef>
              <a:spcAft>
                <a:spcPct val="30000"/>
              </a:spcAft>
              <a:buClr>
                <a:srgbClr val="FC0128"/>
              </a:buClr>
              <a:buSzPct val="60000"/>
              <a:buFont typeface="Wingdings" pitchFamily="2" charset="2"/>
              <a:buChar char="þ"/>
            </a:pPr>
            <a:r>
              <a:rPr lang="zh-CN" altLang="en-US" sz="1600" dirty="0">
                <a:solidFill>
                  <a:srgbClr val="000000"/>
                </a:solidFill>
                <a:latin typeface="Arial" pitchFamily="34" charset="0"/>
              </a:rPr>
              <a:t>气体通道</a:t>
            </a:r>
            <a:endParaRPr lang="zh-CN" altLang="en-US" sz="1600" dirty="0">
              <a:solidFill>
                <a:srgbClr val="000000"/>
              </a:solidFill>
              <a:latin typeface="Arial" pitchFamily="34" charset="0"/>
            </a:endParaRPr>
          </a:p>
          <a:p>
            <a:pPr marL="336550" indent="-336550">
              <a:lnSpc>
                <a:spcPct val="80000"/>
              </a:lnSpc>
              <a:spcBef>
                <a:spcPct val="30000"/>
              </a:spcBef>
              <a:spcAft>
                <a:spcPct val="30000"/>
              </a:spcAft>
              <a:buClr>
                <a:srgbClr val="FC0128"/>
              </a:buClr>
              <a:buSzPct val="60000"/>
              <a:buFont typeface="Wingdings" pitchFamily="2" charset="2"/>
              <a:buChar char="þ"/>
            </a:pPr>
            <a:r>
              <a:rPr lang="zh-CN" altLang="en-US" sz="1600" dirty="0">
                <a:solidFill>
                  <a:srgbClr val="000000"/>
                </a:solidFill>
                <a:latin typeface="Arial" pitchFamily="34" charset="0"/>
              </a:rPr>
              <a:t>压紧活性物质，延缓活物质脱落</a:t>
            </a:r>
            <a:endParaRPr lang="zh-CN" altLang="en-US" sz="1600" dirty="0">
              <a:solidFill>
                <a:srgbClr val="000000"/>
              </a:solidFill>
              <a:latin typeface="Arial" pitchFamily="34" charset="0"/>
            </a:endParaRPr>
          </a:p>
        </p:txBody>
      </p:sp>
      <p:grpSp>
        <p:nvGrpSpPr>
          <p:cNvPr id="4" name="Group 4"/>
          <p:cNvGrpSpPr/>
          <p:nvPr/>
        </p:nvGrpSpPr>
        <p:grpSpPr bwMode="auto">
          <a:xfrm>
            <a:off x="857224" y="1142990"/>
            <a:ext cx="3113088" cy="2033588"/>
            <a:chOff x="261" y="1414"/>
            <a:chExt cx="2124" cy="1281"/>
          </a:xfrm>
        </p:grpSpPr>
        <p:sp>
          <p:nvSpPr>
            <p:cNvPr id="5" name="Text Box 5"/>
            <p:cNvSpPr txBox="1">
              <a:spLocks noChangeArrowheads="1"/>
            </p:cNvSpPr>
            <p:nvPr/>
          </p:nvSpPr>
          <p:spPr bwMode="auto">
            <a:xfrm>
              <a:off x="1642" y="2327"/>
              <a:ext cx="743" cy="213"/>
            </a:xfrm>
            <a:prstGeom prst="rect">
              <a:avLst/>
            </a:prstGeom>
            <a:noFill/>
            <a:ln w="9525">
              <a:noFill/>
              <a:miter lim="800000"/>
            </a:ln>
            <a:effectLst/>
          </p:spPr>
          <p:txBody>
            <a:bodyPr>
              <a:spAutoFit/>
            </a:bodyPr>
            <a:lstStyle/>
            <a:p>
              <a:pPr defTabSz="762000">
                <a:spcBef>
                  <a:spcPct val="50000"/>
                </a:spcBef>
              </a:pPr>
              <a:r>
                <a:rPr lang="zh-CN" altLang="en-US" sz="1600"/>
                <a:t>正极板</a:t>
              </a:r>
              <a:endParaRPr lang="zh-CN" altLang="en-US" sz="1600"/>
            </a:p>
          </p:txBody>
        </p:sp>
        <p:grpSp>
          <p:nvGrpSpPr>
            <p:cNvPr id="6" name="Group 6"/>
            <p:cNvGrpSpPr/>
            <p:nvPr/>
          </p:nvGrpSpPr>
          <p:grpSpPr bwMode="auto">
            <a:xfrm>
              <a:off x="261" y="1414"/>
              <a:ext cx="2109" cy="1281"/>
              <a:chOff x="429" y="1290"/>
              <a:chExt cx="2109" cy="1281"/>
            </a:xfrm>
          </p:grpSpPr>
          <p:grpSp>
            <p:nvGrpSpPr>
              <p:cNvPr id="7" name="Group 7"/>
              <p:cNvGrpSpPr/>
              <p:nvPr/>
            </p:nvGrpSpPr>
            <p:grpSpPr bwMode="auto">
              <a:xfrm>
                <a:off x="429" y="1290"/>
                <a:ext cx="1215" cy="1281"/>
                <a:chOff x="931" y="1261"/>
                <a:chExt cx="1215" cy="1281"/>
              </a:xfrm>
            </p:grpSpPr>
            <p:pic>
              <p:nvPicPr>
                <p:cNvPr id="13" name="Picture 8"/>
                <p:cNvPicPr>
                  <a:picLocks noChangeAspect="1" noChangeArrowheads="1"/>
                </p:cNvPicPr>
                <p:nvPr/>
              </p:nvPicPr>
              <p:blipFill>
                <a:blip r:embed="rId1"/>
                <a:srcRect/>
                <a:stretch>
                  <a:fillRect/>
                </a:stretch>
              </p:blipFill>
              <p:spPr bwMode="auto">
                <a:xfrm>
                  <a:off x="1372" y="1261"/>
                  <a:ext cx="774" cy="985"/>
                </a:xfrm>
                <a:prstGeom prst="rect">
                  <a:avLst/>
                </a:prstGeom>
                <a:noFill/>
                <a:ln w="9525">
                  <a:noFill/>
                  <a:miter lim="800000"/>
                  <a:headEnd/>
                  <a:tailEnd/>
                </a:ln>
                <a:effectLst/>
              </p:spPr>
            </p:pic>
            <p:sp>
              <p:nvSpPr>
                <p:cNvPr id="14" name="AutoShape 9"/>
                <p:cNvSpPr>
                  <a:spLocks noChangeArrowheads="1"/>
                </p:cNvSpPr>
                <p:nvPr/>
              </p:nvSpPr>
              <p:spPr bwMode="auto">
                <a:xfrm>
                  <a:off x="1598" y="1436"/>
                  <a:ext cx="314" cy="991"/>
                </a:xfrm>
                <a:prstGeom prst="bevel">
                  <a:avLst>
                    <a:gd name="adj" fmla="val 3347"/>
                  </a:avLst>
                </a:prstGeom>
                <a:solidFill>
                  <a:srgbClr val="F3F3F3"/>
                </a:solidFill>
                <a:ln w="9525">
                  <a:solidFill>
                    <a:schemeClr val="tx1"/>
                  </a:solidFill>
                  <a:miter lim="800000"/>
                </a:ln>
                <a:effectLst/>
              </p:spPr>
              <p:txBody>
                <a:bodyPr vert="eaVert" anchor="ctr">
                  <a:spAutoFit/>
                </a:bodyPr>
                <a:lstStyle/>
                <a:p>
                  <a:endParaRPr lang="zh-CN" altLang="en-US" sz="1600"/>
                </a:p>
              </p:txBody>
            </p:sp>
            <p:pic>
              <p:nvPicPr>
                <p:cNvPr id="15" name="Picture 10"/>
                <p:cNvPicPr>
                  <a:picLocks noChangeAspect="1" noChangeArrowheads="1"/>
                </p:cNvPicPr>
                <p:nvPr/>
              </p:nvPicPr>
              <p:blipFill>
                <a:blip r:embed="rId2"/>
                <a:srcRect/>
                <a:stretch>
                  <a:fillRect/>
                </a:stretch>
              </p:blipFill>
              <p:spPr bwMode="auto">
                <a:xfrm>
                  <a:off x="931" y="1588"/>
                  <a:ext cx="763" cy="954"/>
                </a:xfrm>
                <a:prstGeom prst="rect">
                  <a:avLst/>
                </a:prstGeom>
                <a:noFill/>
                <a:ln w="9525">
                  <a:noFill/>
                  <a:miter lim="800000"/>
                  <a:headEnd/>
                  <a:tailEnd/>
                </a:ln>
                <a:effectLst/>
              </p:spPr>
            </p:pic>
          </p:grpSp>
          <p:sp>
            <p:nvSpPr>
              <p:cNvPr id="8" name="Line 11"/>
              <p:cNvSpPr>
                <a:spLocks noChangeShapeType="1"/>
              </p:cNvSpPr>
              <p:nvPr/>
            </p:nvSpPr>
            <p:spPr bwMode="auto">
              <a:xfrm>
                <a:off x="1270" y="1967"/>
                <a:ext cx="586" cy="0"/>
              </a:xfrm>
              <a:prstGeom prst="line">
                <a:avLst/>
              </a:prstGeom>
              <a:noFill/>
              <a:ln w="9525">
                <a:solidFill>
                  <a:srgbClr val="3333CC"/>
                </a:solidFill>
                <a:round/>
              </a:ln>
              <a:effectLst/>
            </p:spPr>
            <p:txBody>
              <a:bodyPr vert="eaVert" anchor="ctr">
                <a:spAutoFit/>
              </a:bodyPr>
              <a:lstStyle/>
              <a:p>
                <a:endParaRPr lang="zh-CN" altLang="en-US" sz="1600"/>
              </a:p>
            </p:txBody>
          </p:sp>
          <p:sp>
            <p:nvSpPr>
              <p:cNvPr id="9" name="Text Box 12"/>
              <p:cNvSpPr txBox="1">
                <a:spLocks noChangeArrowheads="1"/>
              </p:cNvSpPr>
              <p:nvPr/>
            </p:nvSpPr>
            <p:spPr bwMode="auto">
              <a:xfrm>
                <a:off x="1853" y="1841"/>
                <a:ext cx="520" cy="213"/>
              </a:xfrm>
              <a:prstGeom prst="rect">
                <a:avLst/>
              </a:prstGeom>
              <a:noFill/>
              <a:ln w="9525">
                <a:noFill/>
                <a:miter lim="800000"/>
              </a:ln>
              <a:effectLst/>
            </p:spPr>
            <p:txBody>
              <a:bodyPr>
                <a:spAutoFit/>
              </a:bodyPr>
              <a:lstStyle/>
              <a:p>
                <a:pPr defTabSz="762000">
                  <a:spcBef>
                    <a:spcPct val="50000"/>
                  </a:spcBef>
                </a:pPr>
                <a:r>
                  <a:rPr lang="zh-CN" altLang="en-US" sz="1600"/>
                  <a:t>隔板</a:t>
                </a:r>
                <a:endParaRPr lang="zh-CN" altLang="en-US" sz="1600"/>
              </a:p>
            </p:txBody>
          </p:sp>
          <p:sp>
            <p:nvSpPr>
              <p:cNvPr id="10" name="Line 13"/>
              <p:cNvSpPr>
                <a:spLocks noChangeShapeType="1"/>
              </p:cNvSpPr>
              <p:nvPr/>
            </p:nvSpPr>
            <p:spPr bwMode="auto">
              <a:xfrm>
                <a:off x="1534" y="1645"/>
                <a:ext cx="321" cy="0"/>
              </a:xfrm>
              <a:prstGeom prst="line">
                <a:avLst/>
              </a:prstGeom>
              <a:noFill/>
              <a:ln w="9525">
                <a:solidFill>
                  <a:srgbClr val="3333CC"/>
                </a:solidFill>
                <a:round/>
              </a:ln>
              <a:effectLst/>
            </p:spPr>
            <p:txBody>
              <a:bodyPr vert="eaVert" anchor="ctr">
                <a:spAutoFit/>
              </a:bodyPr>
              <a:lstStyle/>
              <a:p>
                <a:endParaRPr lang="zh-CN" altLang="en-US" sz="1600"/>
              </a:p>
            </p:txBody>
          </p:sp>
          <p:sp>
            <p:nvSpPr>
              <p:cNvPr id="11" name="Text Box 14"/>
              <p:cNvSpPr txBox="1">
                <a:spLocks noChangeArrowheads="1"/>
              </p:cNvSpPr>
              <p:nvPr/>
            </p:nvSpPr>
            <p:spPr bwMode="auto">
              <a:xfrm>
                <a:off x="1837" y="1491"/>
                <a:ext cx="701" cy="213"/>
              </a:xfrm>
              <a:prstGeom prst="rect">
                <a:avLst/>
              </a:prstGeom>
              <a:noFill/>
              <a:ln w="9525">
                <a:noFill/>
                <a:miter lim="800000"/>
              </a:ln>
              <a:effectLst/>
            </p:spPr>
            <p:txBody>
              <a:bodyPr>
                <a:spAutoFit/>
              </a:bodyPr>
              <a:lstStyle/>
              <a:p>
                <a:pPr defTabSz="762000">
                  <a:spcBef>
                    <a:spcPct val="50000"/>
                  </a:spcBef>
                </a:pPr>
                <a:r>
                  <a:rPr lang="zh-CN" altLang="en-US" sz="1600"/>
                  <a:t>负极板</a:t>
                </a:r>
                <a:endParaRPr lang="zh-CN" altLang="en-US" sz="1600"/>
              </a:p>
            </p:txBody>
          </p:sp>
          <p:sp>
            <p:nvSpPr>
              <p:cNvPr id="12" name="Line 15"/>
              <p:cNvSpPr>
                <a:spLocks noChangeShapeType="1"/>
              </p:cNvSpPr>
              <p:nvPr/>
            </p:nvSpPr>
            <p:spPr bwMode="auto">
              <a:xfrm>
                <a:off x="975" y="2357"/>
                <a:ext cx="865" cy="0"/>
              </a:xfrm>
              <a:prstGeom prst="line">
                <a:avLst/>
              </a:prstGeom>
              <a:noFill/>
              <a:ln w="9525">
                <a:solidFill>
                  <a:srgbClr val="3333CC"/>
                </a:solidFill>
                <a:round/>
              </a:ln>
              <a:effectLst/>
            </p:spPr>
            <p:txBody>
              <a:bodyPr vert="eaVert" anchor="ctr">
                <a:spAutoFit/>
              </a:bodyPr>
              <a:lstStyle/>
              <a:p>
                <a:endParaRPr lang="zh-CN" altLang="en-US" sz="1600"/>
              </a:p>
            </p:txBody>
          </p:sp>
        </p:grpSp>
      </p:grpSp>
      <p:sp>
        <p:nvSpPr>
          <p:cNvPr id="16" name="Text Box 16"/>
          <p:cNvSpPr txBox="1">
            <a:spLocks noChangeArrowheads="1"/>
          </p:cNvSpPr>
          <p:nvPr/>
        </p:nvSpPr>
        <p:spPr bwMode="auto">
          <a:xfrm>
            <a:off x="2500298" y="3071816"/>
            <a:ext cx="5214974" cy="192360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pPr defTabSz="762000">
              <a:spcBef>
                <a:spcPct val="50000"/>
              </a:spcBef>
            </a:pPr>
            <a:r>
              <a:rPr lang="zh-CN" altLang="en-US" sz="1400" dirty="0"/>
              <a:t>隔板材料        </a:t>
            </a:r>
            <a:r>
              <a:rPr lang="zh-CN" altLang="en-US" sz="1400" dirty="0" smtClean="0"/>
              <a:t>                孔隙度</a:t>
            </a:r>
            <a:r>
              <a:rPr lang="zh-CN" altLang="en-US" sz="1400" dirty="0"/>
              <a:t>％   </a:t>
            </a:r>
            <a:r>
              <a:rPr lang="zh-CN" altLang="en-US" sz="1400" dirty="0" smtClean="0"/>
              <a:t>    孔隙</a:t>
            </a:r>
            <a:r>
              <a:rPr lang="zh-CN" altLang="en-US" sz="1400" dirty="0"/>
              <a:t>尺寸</a:t>
            </a:r>
            <a:r>
              <a:rPr lang="en-US" altLang="zh-CN" sz="1400" dirty="0" err="1"/>
              <a:t>μm</a:t>
            </a:r>
            <a:r>
              <a:rPr lang="en-US" altLang="zh-CN" sz="1400" dirty="0"/>
              <a:t>  </a:t>
            </a:r>
            <a:r>
              <a:rPr lang="en-US" altLang="zh-CN" sz="1400" dirty="0" smtClean="0"/>
              <a:t>    </a:t>
            </a:r>
            <a:r>
              <a:rPr lang="zh-CN" altLang="en-US" sz="1400" dirty="0" smtClean="0"/>
              <a:t>内阻</a:t>
            </a:r>
            <a:r>
              <a:rPr lang="en-US" altLang="zh-CN" sz="1400" dirty="0"/>
              <a:t>Ω/cm2</a:t>
            </a:r>
            <a:endParaRPr lang="en-US" altLang="zh-CN" sz="1400" dirty="0"/>
          </a:p>
          <a:p>
            <a:pPr defTabSz="762000">
              <a:spcBef>
                <a:spcPct val="50000"/>
              </a:spcBef>
            </a:pPr>
            <a:r>
              <a:rPr lang="zh-CN" altLang="en-US" sz="1400" dirty="0"/>
              <a:t>微孔</a:t>
            </a:r>
            <a:r>
              <a:rPr lang="en-US" altLang="zh-CN" sz="1400" dirty="0"/>
              <a:t>PVC                 </a:t>
            </a:r>
            <a:r>
              <a:rPr lang="en-US" altLang="zh-CN" sz="1400" dirty="0" smtClean="0"/>
              <a:t>               80                       </a:t>
            </a:r>
            <a:r>
              <a:rPr lang="en-US" altLang="zh-CN" sz="1400" dirty="0"/>
              <a:t>＜3                   0.18</a:t>
            </a:r>
            <a:endParaRPr lang="en-US" altLang="zh-CN" sz="1400" dirty="0"/>
          </a:p>
          <a:p>
            <a:pPr defTabSz="762000">
              <a:spcBef>
                <a:spcPct val="50000"/>
              </a:spcBef>
            </a:pPr>
            <a:r>
              <a:rPr lang="zh-CN" altLang="en-US" sz="1400" dirty="0"/>
              <a:t>微孔隙聚乙烯       </a:t>
            </a:r>
            <a:r>
              <a:rPr lang="zh-CN" altLang="en-US" sz="1400" dirty="0" smtClean="0"/>
              <a:t>               </a:t>
            </a:r>
            <a:r>
              <a:rPr lang="zh-CN" altLang="en-US" sz="1400" dirty="0"/>
              <a:t>63              </a:t>
            </a:r>
            <a:r>
              <a:rPr lang="zh-CN" altLang="en-US" sz="1400" dirty="0" smtClean="0"/>
              <a:t>        ＜</a:t>
            </a:r>
            <a:r>
              <a:rPr lang="zh-CN" altLang="en-US" sz="1400" dirty="0"/>
              <a:t>1                   0.15</a:t>
            </a:r>
            <a:endParaRPr lang="zh-CN" altLang="en-US" sz="1400" dirty="0"/>
          </a:p>
          <a:p>
            <a:pPr defTabSz="762000">
              <a:spcBef>
                <a:spcPct val="50000"/>
              </a:spcBef>
            </a:pPr>
            <a:r>
              <a:rPr lang="zh-CN" altLang="en-US" sz="1400" dirty="0"/>
              <a:t>无纺聚乙烯           </a:t>
            </a:r>
            <a:r>
              <a:rPr lang="zh-CN" altLang="en-US" sz="1400" dirty="0" smtClean="0"/>
              <a:t>               </a:t>
            </a:r>
            <a:r>
              <a:rPr lang="zh-CN" altLang="en-US" sz="1400" dirty="0"/>
              <a:t>60            </a:t>
            </a:r>
            <a:r>
              <a:rPr lang="zh-CN" altLang="en-US" sz="1400" dirty="0" smtClean="0"/>
              <a:t>            </a:t>
            </a:r>
            <a:r>
              <a:rPr lang="zh-CN" altLang="en-US" sz="1400" dirty="0"/>
              <a:t>12                    0.21</a:t>
            </a:r>
            <a:endParaRPr lang="zh-CN" altLang="en-US" sz="1400" dirty="0"/>
          </a:p>
          <a:p>
            <a:pPr defTabSz="762000">
              <a:spcBef>
                <a:spcPct val="50000"/>
              </a:spcBef>
            </a:pPr>
            <a:r>
              <a:rPr lang="zh-CN" altLang="en-US" sz="1400" dirty="0"/>
              <a:t>无纺玻璃棉            </a:t>
            </a:r>
            <a:r>
              <a:rPr lang="zh-CN" altLang="en-US" sz="1400" dirty="0" smtClean="0"/>
              <a:t>              </a:t>
            </a:r>
            <a:r>
              <a:rPr lang="zh-CN" altLang="en-US" sz="1400" dirty="0"/>
              <a:t>65             </a:t>
            </a:r>
            <a:r>
              <a:rPr lang="zh-CN" altLang="en-US" sz="1400" dirty="0" smtClean="0"/>
              <a:t>           </a:t>
            </a:r>
            <a:r>
              <a:rPr lang="zh-CN" altLang="en-US" sz="1400" dirty="0"/>
              <a:t>20                    0.18</a:t>
            </a:r>
            <a:endParaRPr lang="zh-CN" altLang="en-US" sz="1400" dirty="0"/>
          </a:p>
          <a:p>
            <a:pPr defTabSz="762000">
              <a:spcBef>
                <a:spcPct val="50000"/>
              </a:spcBef>
            </a:pPr>
            <a:r>
              <a:rPr lang="zh-CN" altLang="en-US" sz="1400" dirty="0" smtClean="0"/>
              <a:t>超细玻璃纤维 </a:t>
            </a:r>
            <a:r>
              <a:rPr lang="en-GB" altLang="zh-CN" sz="1400" dirty="0" smtClean="0"/>
              <a:t>(</a:t>
            </a:r>
            <a:r>
              <a:rPr lang="en-US" altLang="zh-CN" sz="1400" dirty="0" smtClean="0"/>
              <a:t>AGM</a:t>
            </a:r>
            <a:r>
              <a:rPr lang="en-GB" altLang="zh-CN" sz="1400" dirty="0" smtClean="0"/>
              <a:t>)</a:t>
            </a:r>
            <a:r>
              <a:rPr lang="en-US" altLang="zh-CN" sz="1400" dirty="0" smtClean="0"/>
              <a:t>        90                        20                    0.1</a:t>
            </a:r>
            <a:endParaRPr lang="en-US" altLang="zh-CN" sz="1400" dirty="0"/>
          </a:p>
        </p:txBody>
      </p:sp>
      <p:sp>
        <p:nvSpPr>
          <p:cNvPr id="1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8" name="Text Box 79"/>
          <p:cNvSpPr txBox="1">
            <a:spLocks noChangeArrowheads="1"/>
          </p:cNvSpPr>
          <p:nvPr/>
        </p:nvSpPr>
        <p:spPr bwMode="auto">
          <a:xfrm>
            <a:off x="-32" y="420676"/>
            <a:ext cx="4608954"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3.2 </a:t>
            </a:r>
            <a:r>
              <a:rPr kumimoji="1" lang="zh-CN" altLang="en-US" sz="3200" b="1" dirty="0" smtClean="0">
                <a:solidFill>
                  <a:srgbClr val="000066"/>
                </a:solidFill>
                <a:latin typeface="Times New Roman" pitchFamily="18" charset="0"/>
              </a:rPr>
              <a:t>蓄电池组成：隔板</a:t>
            </a:r>
            <a:endParaRPr kumimoji="1" lang="zh-CN" altLang="en-US" sz="3200" b="1" dirty="0">
              <a:solidFill>
                <a:srgbClr val="000066"/>
              </a:solidFill>
              <a:latin typeface="Times New Roman"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4572000" y="1571618"/>
            <a:ext cx="3251211" cy="1569660"/>
          </a:xfrm>
          <a:prstGeom prst="rect">
            <a:avLst/>
          </a:prstGeom>
          <a:noFill/>
          <a:ln w="9525">
            <a:noFill/>
            <a:miter lim="800000"/>
          </a:ln>
          <a:effectLst/>
        </p:spPr>
        <p:txBody>
          <a:bodyPr wrap="none">
            <a:spAutoFit/>
          </a:bodyPr>
          <a:lstStyle/>
          <a:p>
            <a:pPr defTabSz="762000">
              <a:buFont typeface="Wingdings" pitchFamily="2" charset="2"/>
              <a:buNone/>
            </a:pPr>
            <a:r>
              <a:rPr lang="zh-CN" altLang="en-US" sz="1600" dirty="0"/>
              <a:t>常用材料</a:t>
            </a:r>
            <a:endParaRPr lang="zh-CN" altLang="en-US" sz="1600" dirty="0"/>
          </a:p>
          <a:p>
            <a:pPr defTabSz="762000">
              <a:buFont typeface="Wingdings" pitchFamily="2" charset="2"/>
              <a:buNone/>
            </a:pPr>
            <a:endParaRPr lang="zh-CN" altLang="en-US" sz="1600" dirty="0"/>
          </a:p>
          <a:p>
            <a:pPr defTabSz="762000">
              <a:buFont typeface="Wingdings" pitchFamily="2" charset="2"/>
              <a:buNone/>
            </a:pPr>
            <a:r>
              <a:rPr lang="zh-CN" altLang="en-US" sz="1600" dirty="0"/>
              <a:t>◆ 丙烯腈-丁二烯-苯乙烯（</a:t>
            </a:r>
            <a:r>
              <a:rPr lang="en-US" altLang="zh-CN" sz="1600" dirty="0"/>
              <a:t>ABS）</a:t>
            </a:r>
            <a:endParaRPr lang="en-US" altLang="zh-CN" sz="1600" b="1" dirty="0"/>
          </a:p>
          <a:p>
            <a:pPr defTabSz="762000">
              <a:buFont typeface="Wingdings" pitchFamily="2" charset="2"/>
              <a:buNone/>
            </a:pPr>
            <a:endParaRPr lang="en-US" altLang="zh-CN" sz="1600" b="1" dirty="0"/>
          </a:p>
          <a:p>
            <a:pPr defTabSz="762000">
              <a:buFont typeface="Wingdings" pitchFamily="2" charset="2"/>
              <a:buNone/>
            </a:pPr>
            <a:r>
              <a:rPr lang="en-US" altLang="zh-CN" sz="1600" dirty="0"/>
              <a:t>◆ </a:t>
            </a:r>
            <a:r>
              <a:rPr lang="zh-CN" altLang="en-US" sz="1600" dirty="0"/>
              <a:t>聚丙烯（</a:t>
            </a:r>
            <a:r>
              <a:rPr lang="en-US" altLang="zh-CN" sz="1600" dirty="0"/>
              <a:t>Polypropylene--PP）</a:t>
            </a:r>
            <a:endParaRPr lang="en-US" altLang="zh-CN" sz="1600" dirty="0"/>
          </a:p>
          <a:p>
            <a:pPr defTabSz="762000">
              <a:buFont typeface="Wingdings" pitchFamily="2" charset="2"/>
              <a:buNone/>
            </a:pPr>
            <a:endParaRPr lang="zh-CN" altLang="en-US" sz="1600" dirty="0"/>
          </a:p>
        </p:txBody>
      </p:sp>
      <p:graphicFrame>
        <p:nvGraphicFramePr>
          <p:cNvPr id="4" name="Object 1024"/>
          <p:cNvGraphicFramePr>
            <a:graphicFrameLocks noChangeAspect="1"/>
          </p:cNvGraphicFramePr>
          <p:nvPr/>
        </p:nvGraphicFramePr>
        <p:xfrm>
          <a:off x="1214414" y="3286130"/>
          <a:ext cx="2130425" cy="1323975"/>
        </p:xfrm>
        <a:graphic>
          <a:graphicData uri="http://schemas.openxmlformats.org/presentationml/2006/ole">
            <mc:AlternateContent xmlns:mc="http://schemas.openxmlformats.org/markup-compatibility/2006">
              <mc:Choice xmlns:v="urn:schemas-microsoft-com:vml" Requires="v">
                <p:oleObj spid="_x0000_s5121" name="绘图" r:id="rId1" imgW="20764500" imgH="12896850" progId="">
                  <p:embed/>
                </p:oleObj>
              </mc:Choice>
              <mc:Fallback>
                <p:oleObj name="绘图" r:id="rId1" imgW="20764500" imgH="12896850" progId="">
                  <p:embed/>
                  <p:pic>
                    <p:nvPicPr>
                      <p:cNvPr id="0" name="图片 5120"/>
                      <p:cNvPicPr>
                        <a:picLocks noChangeAspect="1"/>
                      </p:cNvPicPr>
                      <p:nvPr/>
                    </p:nvPicPr>
                    <p:blipFill>
                      <a:blip r:embed="rId2"/>
                      <a:stretch>
                        <a:fillRect/>
                      </a:stretch>
                    </p:blipFill>
                    <p:spPr>
                      <a:xfrm>
                        <a:off x="1214414" y="3286130"/>
                        <a:ext cx="2130425" cy="1323975"/>
                      </a:xfrm>
                      <a:prstGeom prst="rect">
                        <a:avLst/>
                      </a:prstGeom>
                      <a:noFill/>
                      <a:ln w="9525">
                        <a:noFill/>
                      </a:ln>
                    </p:spPr>
                  </p:pic>
                </p:oleObj>
              </mc:Fallback>
            </mc:AlternateContent>
          </a:graphicData>
        </a:graphic>
      </p:graphicFrame>
      <p:sp>
        <p:nvSpPr>
          <p:cNvPr id="5" name="Text Box 6"/>
          <p:cNvSpPr txBox="1">
            <a:spLocks noChangeArrowheads="1"/>
          </p:cNvSpPr>
          <p:nvPr/>
        </p:nvSpPr>
        <p:spPr bwMode="auto">
          <a:xfrm>
            <a:off x="1643058" y="4552942"/>
            <a:ext cx="914400" cy="366713"/>
          </a:xfrm>
          <a:prstGeom prst="rect">
            <a:avLst/>
          </a:prstGeom>
          <a:noFill/>
          <a:ln w="9525">
            <a:noFill/>
            <a:miter lim="800000"/>
          </a:ln>
          <a:effectLst/>
        </p:spPr>
        <p:txBody>
          <a:bodyPr>
            <a:spAutoFit/>
          </a:bodyPr>
          <a:lstStyle/>
          <a:p>
            <a:pPr defTabSz="762000">
              <a:spcBef>
                <a:spcPct val="50000"/>
              </a:spcBef>
            </a:pPr>
            <a:r>
              <a:rPr lang="en-US" altLang="zh-CN" sz="1800"/>
              <a:t>ABS</a:t>
            </a:r>
            <a:endParaRPr lang="en-US" altLang="zh-CN"/>
          </a:p>
        </p:txBody>
      </p:sp>
      <p:sp>
        <p:nvSpPr>
          <p:cNvPr id="6" name="Text Box 7"/>
          <p:cNvSpPr txBox="1">
            <a:spLocks noChangeArrowheads="1"/>
          </p:cNvSpPr>
          <p:nvPr/>
        </p:nvSpPr>
        <p:spPr bwMode="auto">
          <a:xfrm>
            <a:off x="1785918" y="2857502"/>
            <a:ext cx="658812" cy="366712"/>
          </a:xfrm>
          <a:prstGeom prst="rect">
            <a:avLst/>
          </a:prstGeom>
          <a:noFill/>
          <a:ln w="9525">
            <a:noFill/>
            <a:miter lim="800000"/>
          </a:ln>
          <a:effectLst/>
        </p:spPr>
        <p:txBody>
          <a:bodyPr>
            <a:spAutoFit/>
          </a:bodyPr>
          <a:lstStyle/>
          <a:p>
            <a:pPr defTabSz="762000">
              <a:spcBef>
                <a:spcPct val="50000"/>
              </a:spcBef>
            </a:pPr>
            <a:r>
              <a:rPr lang="en-US" altLang="zh-CN" sz="1800" dirty="0"/>
              <a:t>PP</a:t>
            </a:r>
            <a:endParaRPr lang="en-US" altLang="zh-CN" dirty="0"/>
          </a:p>
        </p:txBody>
      </p:sp>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8" name="Text Box 79"/>
          <p:cNvSpPr txBox="1">
            <a:spLocks noChangeArrowheads="1"/>
          </p:cNvSpPr>
          <p:nvPr/>
        </p:nvSpPr>
        <p:spPr bwMode="auto">
          <a:xfrm>
            <a:off x="-32" y="420676"/>
            <a:ext cx="5020926"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3.2 </a:t>
            </a:r>
            <a:r>
              <a:rPr kumimoji="1" lang="zh-CN" altLang="en-US" sz="3200" b="1" dirty="0" smtClean="0">
                <a:solidFill>
                  <a:srgbClr val="000066"/>
                </a:solidFill>
                <a:latin typeface="Times New Roman" pitchFamily="18" charset="0"/>
              </a:rPr>
              <a:t>蓄电池组成：电池槽</a:t>
            </a:r>
            <a:endParaRPr kumimoji="1" lang="zh-CN" altLang="en-US" sz="3200" b="1" dirty="0">
              <a:solidFill>
                <a:srgbClr val="000066"/>
              </a:solidFill>
              <a:latin typeface="Times New Roman" pitchFamily="18" charset="0"/>
            </a:endParaRPr>
          </a:p>
        </p:txBody>
      </p:sp>
      <p:pic>
        <p:nvPicPr>
          <p:cNvPr id="9" name="图片 8" descr="qinyehang18560448.jpg"/>
          <p:cNvPicPr>
            <a:picLocks noChangeAspect="1"/>
          </p:cNvPicPr>
          <p:nvPr/>
        </p:nvPicPr>
        <p:blipFill>
          <a:blip r:embed="rId3"/>
          <a:stretch>
            <a:fillRect/>
          </a:stretch>
        </p:blipFill>
        <p:spPr>
          <a:xfrm>
            <a:off x="1285852" y="1214428"/>
            <a:ext cx="2071702" cy="14667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0" y="1024960"/>
            <a:ext cx="9144000" cy="3046988"/>
          </a:xfrm>
          <a:prstGeom prst="rect">
            <a:avLst/>
          </a:prstGeom>
          <a:noFill/>
          <a:ln w="9525">
            <a:noFill/>
            <a:miter lim="800000"/>
          </a:ln>
          <a:effectLst/>
        </p:spPr>
        <p:txBody>
          <a:bodyPr>
            <a:spAutoFit/>
          </a:bodyPr>
          <a:lstStyle/>
          <a:p>
            <a:pPr algn="ctr" defTabSz="762000">
              <a:spcBef>
                <a:spcPct val="50000"/>
              </a:spcBef>
            </a:pPr>
            <a:r>
              <a:rPr lang="zh-CN" altLang="en-US" sz="4800" b="1" dirty="0">
                <a:solidFill>
                  <a:srgbClr val="0000CC"/>
                </a:solidFill>
                <a:effectLst>
                  <a:outerShdw blurRad="38100" dist="38100" dir="2700000" algn="tl">
                    <a:srgbClr val="C0C0C0"/>
                  </a:outerShdw>
                </a:effectLst>
                <a:ea typeface="隶书" pitchFamily="49" charset="-122"/>
              </a:rPr>
              <a:t>第一部分</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a:solidFill>
                  <a:srgbClr val="0000CC"/>
                </a:solidFill>
                <a:effectLst>
                  <a:outerShdw blurRad="38100" dist="38100" dir="2700000" algn="tl">
                    <a:srgbClr val="C0C0C0"/>
                  </a:outerShdw>
                </a:effectLst>
                <a:ea typeface="隶书" pitchFamily="49" charset="-122"/>
              </a:rPr>
              <a:t>阀控式密封铅酸蓄电池</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基本原理</a:t>
            </a:r>
            <a:endParaRPr lang="zh-CN" altLang="en-US" sz="4800" b="1" dirty="0">
              <a:solidFill>
                <a:srgbClr val="0000CC"/>
              </a:solidFill>
              <a:effectLst>
                <a:outerShdw blurRad="38100" dist="38100" dir="2700000" algn="tl">
                  <a:srgbClr val="C0C0C0"/>
                </a:outerShdw>
              </a:effectLst>
              <a:ea typeface="隶书" pitchFamily="49"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Box 1027"/>
          <p:cNvSpPr txBox="1">
            <a:spLocks noChangeArrowheads="1"/>
          </p:cNvSpPr>
          <p:nvPr/>
        </p:nvSpPr>
        <p:spPr bwMode="auto">
          <a:xfrm>
            <a:off x="785786" y="1785932"/>
            <a:ext cx="2743200" cy="1768048"/>
          </a:xfrm>
          <a:prstGeom prst="rect">
            <a:avLst/>
          </a:prstGeom>
          <a:noFill/>
          <a:ln w="9525">
            <a:solidFill>
              <a:srgbClr val="3333CC"/>
            </a:solidFill>
            <a:miter lim="800000"/>
          </a:ln>
          <a:effectLst/>
        </p:spPr>
        <p:txBody>
          <a:bodyPr>
            <a:spAutoFit/>
          </a:bodyPr>
          <a:lstStyle/>
          <a:p>
            <a:pPr defTabSz="762000">
              <a:lnSpc>
                <a:spcPct val="150000"/>
              </a:lnSpc>
              <a:spcBef>
                <a:spcPct val="50000"/>
              </a:spcBef>
            </a:pPr>
            <a:r>
              <a:rPr lang="zh-CN" altLang="en-US" sz="1600"/>
              <a:t>◆ 功能：单向调节蓄电池内压，防止空气进入电池内部。</a:t>
            </a:r>
            <a:endParaRPr lang="zh-CN" altLang="en-US" sz="1600"/>
          </a:p>
          <a:p>
            <a:pPr defTabSz="762000">
              <a:lnSpc>
                <a:spcPct val="150000"/>
              </a:lnSpc>
              <a:spcBef>
                <a:spcPct val="50000"/>
              </a:spcBef>
            </a:pPr>
            <a:r>
              <a:rPr lang="zh-CN" altLang="en-US" sz="1600"/>
              <a:t>开阀压力：10--49</a:t>
            </a:r>
            <a:r>
              <a:rPr lang="en-US" altLang="zh-CN" sz="1600"/>
              <a:t>Kpa</a:t>
            </a:r>
            <a:endParaRPr lang="en-US" altLang="zh-CN" sz="1600"/>
          </a:p>
          <a:p>
            <a:pPr defTabSz="762000">
              <a:lnSpc>
                <a:spcPct val="150000"/>
              </a:lnSpc>
              <a:spcBef>
                <a:spcPct val="50000"/>
              </a:spcBef>
            </a:pPr>
            <a:r>
              <a:rPr lang="zh-CN" altLang="en-US" sz="1600"/>
              <a:t>闭阀压力：1--15</a:t>
            </a:r>
            <a:r>
              <a:rPr lang="en-US" altLang="zh-CN" sz="1600"/>
              <a:t>Kpa</a:t>
            </a:r>
            <a:endParaRPr lang="en-US" altLang="zh-CN" sz="1600"/>
          </a:p>
        </p:txBody>
      </p:sp>
      <p:graphicFrame>
        <p:nvGraphicFramePr>
          <p:cNvPr id="9" name="Object 1024"/>
          <p:cNvGraphicFramePr>
            <a:graphicFrameLocks noChangeAspect="1"/>
          </p:cNvGraphicFramePr>
          <p:nvPr/>
        </p:nvGraphicFramePr>
        <p:xfrm>
          <a:off x="3733800" y="1600200"/>
          <a:ext cx="5029200" cy="3043238"/>
        </p:xfrm>
        <a:graphic>
          <a:graphicData uri="http://schemas.openxmlformats.org/presentationml/2006/ole">
            <mc:AlternateContent xmlns:mc="http://schemas.openxmlformats.org/markup-compatibility/2006">
              <mc:Choice xmlns:v="urn:schemas-microsoft-com:vml" Requires="v">
                <p:oleObj spid="_x0000_s6145" name="绘图" r:id="rId1" imgW="53635275" imgH="32432625" progId="">
                  <p:embed/>
                </p:oleObj>
              </mc:Choice>
              <mc:Fallback>
                <p:oleObj name="绘图" r:id="rId1" imgW="53635275" imgH="32432625" progId="">
                  <p:embed/>
                  <p:pic>
                    <p:nvPicPr>
                      <p:cNvPr id="0" name="图片 6144"/>
                      <p:cNvPicPr>
                        <a:picLocks noChangeAspect="1"/>
                      </p:cNvPicPr>
                      <p:nvPr/>
                    </p:nvPicPr>
                    <p:blipFill>
                      <a:blip r:embed="rId2"/>
                      <a:stretch>
                        <a:fillRect/>
                      </a:stretch>
                    </p:blipFill>
                    <p:spPr>
                      <a:xfrm>
                        <a:off x="3733800" y="1600200"/>
                        <a:ext cx="5029200" cy="3043238"/>
                      </a:xfrm>
                      <a:prstGeom prst="rect">
                        <a:avLst/>
                      </a:prstGeom>
                      <a:noFill/>
                      <a:ln w="9525">
                        <a:noFill/>
                      </a:ln>
                    </p:spPr>
                  </p:pic>
                </p:oleObj>
              </mc:Fallback>
            </mc:AlternateContent>
          </a:graphicData>
        </a:graphic>
      </p:graphicFrame>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6" name="Text Box 79"/>
          <p:cNvSpPr txBox="1">
            <a:spLocks noChangeArrowheads="1"/>
          </p:cNvSpPr>
          <p:nvPr/>
        </p:nvSpPr>
        <p:spPr bwMode="auto">
          <a:xfrm>
            <a:off x="-32" y="420676"/>
            <a:ext cx="799904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3.2 </a:t>
            </a:r>
            <a:r>
              <a:rPr kumimoji="1" lang="zh-CN" altLang="en-US" sz="3200" b="1" dirty="0" smtClean="0">
                <a:solidFill>
                  <a:srgbClr val="000066"/>
                </a:solidFill>
                <a:latin typeface="Times New Roman" pitchFamily="18" charset="0"/>
              </a:rPr>
              <a:t>蓄电池组成：安全阀（</a:t>
            </a:r>
            <a:r>
              <a:rPr kumimoji="1" lang="en-US" altLang="zh-CN" sz="3200" b="1" dirty="0" smtClean="0">
                <a:solidFill>
                  <a:srgbClr val="000066"/>
                </a:solidFill>
                <a:latin typeface="Times New Roman" pitchFamily="18" charset="0"/>
              </a:rPr>
              <a:t>Safety Valve）</a:t>
            </a:r>
            <a:endParaRPr kumimoji="1" lang="zh-CN" altLang="en-US" sz="3200" b="1" dirty="0">
              <a:solidFill>
                <a:srgbClr val="000066"/>
              </a:solidFill>
              <a:latin typeface="Times New Roman"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Line 2"/>
          <p:cNvSpPr>
            <a:spLocks noChangeShapeType="1"/>
          </p:cNvSpPr>
          <p:nvPr/>
        </p:nvSpPr>
        <p:spPr bwMode="auto">
          <a:xfrm>
            <a:off x="1144588" y="1360488"/>
            <a:ext cx="9525" cy="1587"/>
          </a:xfrm>
          <a:prstGeom prst="line">
            <a:avLst/>
          </a:prstGeom>
          <a:noFill/>
          <a:ln w="0">
            <a:solidFill>
              <a:srgbClr val="000000"/>
            </a:solidFill>
            <a:round/>
          </a:ln>
        </p:spPr>
        <p:txBody>
          <a:bodyPr/>
          <a:lstStyle/>
          <a:p>
            <a:endParaRPr lang="zh-CN" altLang="en-US"/>
          </a:p>
        </p:txBody>
      </p:sp>
      <p:sp>
        <p:nvSpPr>
          <p:cNvPr id="6" name="Line 3"/>
          <p:cNvSpPr>
            <a:spLocks noChangeShapeType="1"/>
          </p:cNvSpPr>
          <p:nvPr/>
        </p:nvSpPr>
        <p:spPr bwMode="auto">
          <a:xfrm>
            <a:off x="1144588" y="1360488"/>
            <a:ext cx="3175" cy="9525"/>
          </a:xfrm>
          <a:prstGeom prst="line">
            <a:avLst/>
          </a:prstGeom>
          <a:noFill/>
          <a:ln w="0">
            <a:solidFill>
              <a:srgbClr val="000000"/>
            </a:solidFill>
            <a:round/>
          </a:ln>
        </p:spPr>
        <p:txBody>
          <a:bodyPr/>
          <a:lstStyle/>
          <a:p>
            <a:endParaRPr lang="zh-CN" altLang="en-US"/>
          </a:p>
        </p:txBody>
      </p:sp>
      <p:sp>
        <p:nvSpPr>
          <p:cNvPr id="10" name="Line 4"/>
          <p:cNvSpPr>
            <a:spLocks noChangeShapeType="1"/>
          </p:cNvSpPr>
          <p:nvPr/>
        </p:nvSpPr>
        <p:spPr bwMode="auto">
          <a:xfrm>
            <a:off x="1144588" y="1360488"/>
            <a:ext cx="9525" cy="1587"/>
          </a:xfrm>
          <a:prstGeom prst="line">
            <a:avLst/>
          </a:prstGeom>
          <a:noFill/>
          <a:ln w="0">
            <a:solidFill>
              <a:srgbClr val="000000"/>
            </a:solidFill>
            <a:round/>
          </a:ln>
        </p:spPr>
        <p:txBody>
          <a:bodyPr/>
          <a:lstStyle/>
          <a:p>
            <a:endParaRPr lang="zh-CN" altLang="en-US"/>
          </a:p>
        </p:txBody>
      </p:sp>
      <p:sp>
        <p:nvSpPr>
          <p:cNvPr id="11" name="Line 5"/>
          <p:cNvSpPr>
            <a:spLocks noChangeShapeType="1"/>
          </p:cNvSpPr>
          <p:nvPr/>
        </p:nvSpPr>
        <p:spPr bwMode="auto">
          <a:xfrm>
            <a:off x="1144588" y="1360488"/>
            <a:ext cx="3175" cy="9525"/>
          </a:xfrm>
          <a:prstGeom prst="line">
            <a:avLst/>
          </a:prstGeom>
          <a:noFill/>
          <a:ln w="0">
            <a:solidFill>
              <a:srgbClr val="000000"/>
            </a:solidFill>
            <a:round/>
          </a:ln>
        </p:spPr>
        <p:txBody>
          <a:bodyPr/>
          <a:lstStyle/>
          <a:p>
            <a:endParaRPr lang="zh-CN" altLang="en-US"/>
          </a:p>
        </p:txBody>
      </p:sp>
      <p:sp>
        <p:nvSpPr>
          <p:cNvPr id="12" name="Line 6"/>
          <p:cNvSpPr>
            <a:spLocks noChangeShapeType="1"/>
          </p:cNvSpPr>
          <p:nvPr/>
        </p:nvSpPr>
        <p:spPr bwMode="auto">
          <a:xfrm>
            <a:off x="1144588" y="2016125"/>
            <a:ext cx="9525" cy="1588"/>
          </a:xfrm>
          <a:prstGeom prst="line">
            <a:avLst/>
          </a:prstGeom>
          <a:noFill/>
          <a:ln w="0">
            <a:solidFill>
              <a:srgbClr val="000000"/>
            </a:solidFill>
            <a:round/>
          </a:ln>
        </p:spPr>
        <p:txBody>
          <a:bodyPr/>
          <a:lstStyle/>
          <a:p>
            <a:endParaRPr lang="zh-CN" altLang="en-US"/>
          </a:p>
        </p:txBody>
      </p:sp>
      <p:sp>
        <p:nvSpPr>
          <p:cNvPr id="13" name="Line 7"/>
          <p:cNvSpPr>
            <a:spLocks noChangeShapeType="1"/>
          </p:cNvSpPr>
          <p:nvPr/>
        </p:nvSpPr>
        <p:spPr bwMode="auto">
          <a:xfrm>
            <a:off x="1144588" y="2016125"/>
            <a:ext cx="3175" cy="9525"/>
          </a:xfrm>
          <a:prstGeom prst="line">
            <a:avLst/>
          </a:prstGeom>
          <a:noFill/>
          <a:ln w="0">
            <a:solidFill>
              <a:srgbClr val="000000"/>
            </a:solidFill>
            <a:round/>
          </a:ln>
        </p:spPr>
        <p:txBody>
          <a:bodyPr/>
          <a:lstStyle/>
          <a:p>
            <a:endParaRPr lang="zh-CN" altLang="en-US"/>
          </a:p>
        </p:txBody>
      </p:sp>
      <p:sp>
        <p:nvSpPr>
          <p:cNvPr id="14" name="Line 8"/>
          <p:cNvSpPr>
            <a:spLocks noChangeShapeType="1"/>
          </p:cNvSpPr>
          <p:nvPr/>
        </p:nvSpPr>
        <p:spPr bwMode="auto">
          <a:xfrm>
            <a:off x="1144588" y="3986213"/>
            <a:ext cx="9525" cy="1587"/>
          </a:xfrm>
          <a:prstGeom prst="line">
            <a:avLst/>
          </a:prstGeom>
          <a:noFill/>
          <a:ln w="0">
            <a:solidFill>
              <a:srgbClr val="000000"/>
            </a:solidFill>
            <a:round/>
          </a:ln>
        </p:spPr>
        <p:txBody>
          <a:bodyPr/>
          <a:lstStyle/>
          <a:p>
            <a:endParaRPr lang="zh-CN" altLang="en-US"/>
          </a:p>
        </p:txBody>
      </p:sp>
      <p:sp>
        <p:nvSpPr>
          <p:cNvPr id="15" name="Line 9"/>
          <p:cNvSpPr>
            <a:spLocks noChangeShapeType="1"/>
          </p:cNvSpPr>
          <p:nvPr/>
        </p:nvSpPr>
        <p:spPr bwMode="auto">
          <a:xfrm>
            <a:off x="1144588" y="3986213"/>
            <a:ext cx="3175" cy="9525"/>
          </a:xfrm>
          <a:prstGeom prst="line">
            <a:avLst/>
          </a:prstGeom>
          <a:noFill/>
          <a:ln w="0">
            <a:solidFill>
              <a:srgbClr val="000000"/>
            </a:solidFill>
            <a:round/>
          </a:ln>
        </p:spPr>
        <p:txBody>
          <a:bodyPr/>
          <a:lstStyle/>
          <a:p>
            <a:endParaRPr lang="zh-CN" altLang="en-US"/>
          </a:p>
        </p:txBody>
      </p:sp>
      <p:sp>
        <p:nvSpPr>
          <p:cNvPr id="21" name="Text Box 15"/>
          <p:cNvSpPr txBox="1">
            <a:spLocks noChangeArrowheads="1"/>
          </p:cNvSpPr>
          <p:nvPr/>
        </p:nvSpPr>
        <p:spPr bwMode="auto">
          <a:xfrm>
            <a:off x="714348" y="1571618"/>
            <a:ext cx="1547794" cy="1446550"/>
          </a:xfrm>
          <a:prstGeom prst="rect">
            <a:avLst/>
          </a:prstGeom>
          <a:noFill/>
          <a:ln w="9525">
            <a:solidFill>
              <a:srgbClr val="3333CC"/>
            </a:solidFill>
            <a:miter lim="800000"/>
          </a:ln>
          <a:effectLst/>
        </p:spPr>
        <p:txBody>
          <a:bodyPr wrap="square">
            <a:spAutoFit/>
          </a:bodyPr>
          <a:lstStyle/>
          <a:p>
            <a:pPr defTabSz="762000">
              <a:spcBef>
                <a:spcPct val="50000"/>
              </a:spcBef>
            </a:pPr>
            <a:r>
              <a:rPr lang="zh-CN" altLang="en-US" sz="1600" dirty="0"/>
              <a:t>组成：</a:t>
            </a:r>
            <a:endParaRPr lang="zh-CN" altLang="en-US" sz="1600" b="1" dirty="0"/>
          </a:p>
          <a:p>
            <a:pPr defTabSz="762000">
              <a:spcBef>
                <a:spcPct val="50000"/>
              </a:spcBef>
            </a:pPr>
            <a:r>
              <a:rPr lang="en-US" altLang="zh-CN" sz="1600" b="1" dirty="0"/>
              <a:t>H</a:t>
            </a:r>
            <a:r>
              <a:rPr lang="en-US" altLang="zh-CN" sz="1600" b="1" baseline="-25000" dirty="0"/>
              <a:t>2</a:t>
            </a:r>
            <a:r>
              <a:rPr lang="en-US" altLang="zh-CN" sz="1600" b="1" dirty="0"/>
              <a:t>SO</a:t>
            </a:r>
            <a:r>
              <a:rPr lang="en-US" altLang="zh-CN" sz="1600" b="1" baseline="-25000" dirty="0"/>
              <a:t>4 </a:t>
            </a:r>
            <a:r>
              <a:rPr lang="en-US" altLang="zh-CN" sz="1600" b="1" dirty="0"/>
              <a:t> + H</a:t>
            </a:r>
            <a:r>
              <a:rPr lang="en-US" altLang="zh-CN" sz="1600" b="1" baseline="-25000" dirty="0"/>
              <a:t>2</a:t>
            </a:r>
            <a:r>
              <a:rPr lang="en-US" altLang="zh-CN" sz="1600" b="1" dirty="0"/>
              <a:t>0    </a:t>
            </a:r>
            <a:endParaRPr lang="en-US" altLang="zh-CN" sz="1600" b="1" dirty="0"/>
          </a:p>
          <a:p>
            <a:pPr defTabSz="762000">
              <a:spcBef>
                <a:spcPct val="50000"/>
              </a:spcBef>
            </a:pPr>
            <a:r>
              <a:rPr lang="zh-CN" altLang="en-US" sz="1600" dirty="0"/>
              <a:t>缓冲添加剂</a:t>
            </a:r>
            <a:r>
              <a:rPr lang="zh-CN" altLang="en-US" sz="1600" b="1" dirty="0"/>
              <a:t>：</a:t>
            </a:r>
            <a:endParaRPr lang="zh-CN" altLang="en-US" sz="1600" b="1" dirty="0"/>
          </a:p>
          <a:p>
            <a:pPr defTabSz="762000">
              <a:spcBef>
                <a:spcPct val="50000"/>
              </a:spcBef>
            </a:pPr>
            <a:r>
              <a:rPr lang="zh-CN" altLang="en-US" sz="1600" b="1" dirty="0"/>
              <a:t> </a:t>
            </a:r>
            <a:r>
              <a:rPr lang="en-US" altLang="zh-CN" sz="1600" b="1" dirty="0"/>
              <a:t>Na</a:t>
            </a:r>
            <a:r>
              <a:rPr lang="en-US" altLang="zh-CN" sz="1600" b="1" baseline="-25000" dirty="0"/>
              <a:t>2</a:t>
            </a:r>
            <a:r>
              <a:rPr lang="en-US" altLang="zh-CN" sz="1600" b="1" dirty="0"/>
              <a:t>SO</a:t>
            </a:r>
            <a:r>
              <a:rPr lang="en-US" altLang="zh-CN" sz="1600" b="1" baseline="-25000" dirty="0"/>
              <a:t>4 </a:t>
            </a:r>
            <a:endParaRPr lang="en-US" altLang="zh-CN" sz="1600" b="1" baseline="-25000" dirty="0"/>
          </a:p>
        </p:txBody>
      </p:sp>
      <p:sp>
        <p:nvSpPr>
          <p:cNvPr id="23" name="Rectangle 17"/>
          <p:cNvSpPr>
            <a:spLocks noChangeArrowheads="1"/>
          </p:cNvSpPr>
          <p:nvPr/>
        </p:nvSpPr>
        <p:spPr bwMode="auto">
          <a:xfrm>
            <a:off x="2522537" y="1590683"/>
            <a:ext cx="6121429" cy="3338521"/>
          </a:xfrm>
          <a:prstGeom prst="rect">
            <a:avLst/>
          </a:prstGeom>
          <a:noFill/>
          <a:ln w="12700">
            <a:noFill/>
            <a:miter lim="800000"/>
          </a:ln>
          <a:effectLst/>
        </p:spPr>
        <p:txBody>
          <a:bodyPr lIns="90488" tIns="44450" rIns="90488" bIns="44450"/>
          <a:lstStyle/>
          <a:p>
            <a:pPr marL="336550" indent="-336550">
              <a:lnSpc>
                <a:spcPct val="150000"/>
              </a:lnSpc>
              <a:spcBef>
                <a:spcPct val="30000"/>
              </a:spcBef>
              <a:spcAft>
                <a:spcPct val="30000"/>
              </a:spcAft>
              <a:buClr>
                <a:srgbClr val="FC0128"/>
              </a:buClr>
              <a:buSzPct val="60000"/>
              <a:buFont typeface="Wingdings" pitchFamily="2" charset="2"/>
              <a:buChar char="u"/>
            </a:pPr>
            <a:r>
              <a:rPr lang="zh-CN" altLang="en-US" sz="1600" dirty="0">
                <a:solidFill>
                  <a:srgbClr val="000000"/>
                </a:solidFill>
                <a:latin typeface="Arial" pitchFamily="34" charset="0"/>
              </a:rPr>
              <a:t>电解液既为导电物质又参与化学反应</a:t>
            </a:r>
            <a:endParaRPr lang="zh-CN" altLang="en-US" sz="1600" dirty="0">
              <a:solidFill>
                <a:srgbClr val="000000"/>
              </a:solidFill>
              <a:latin typeface="Arial" pitchFamily="34" charset="0"/>
            </a:endParaRPr>
          </a:p>
          <a:p>
            <a:pPr marL="336550" indent="-336550">
              <a:lnSpc>
                <a:spcPct val="150000"/>
              </a:lnSpc>
              <a:spcBef>
                <a:spcPct val="30000"/>
              </a:spcBef>
              <a:spcAft>
                <a:spcPct val="30000"/>
              </a:spcAft>
              <a:buClr>
                <a:srgbClr val="FC0128"/>
              </a:buClr>
              <a:buSzPct val="60000"/>
              <a:buFont typeface="Wingdings" pitchFamily="2" charset="2"/>
              <a:buChar char="u"/>
            </a:pPr>
            <a:r>
              <a:rPr lang="zh-CN" altLang="en-US" sz="1600" dirty="0">
                <a:solidFill>
                  <a:srgbClr val="000000"/>
                </a:solidFill>
                <a:latin typeface="Arial" pitchFamily="34" charset="0"/>
              </a:rPr>
              <a:t>电解液比重（</a:t>
            </a:r>
            <a:r>
              <a:rPr lang="en-US" altLang="zh-CN" sz="1600" dirty="0">
                <a:solidFill>
                  <a:srgbClr val="000000"/>
                </a:solidFill>
                <a:latin typeface="Arial" pitchFamily="34" charset="0"/>
              </a:rPr>
              <a:t>Specific Gravity）</a:t>
            </a:r>
            <a:r>
              <a:rPr lang="zh-CN" altLang="en-US" sz="1600" dirty="0">
                <a:solidFill>
                  <a:srgbClr val="000000"/>
                </a:solidFill>
                <a:latin typeface="Arial" pitchFamily="34" charset="0"/>
              </a:rPr>
              <a:t>与电池开路电压（</a:t>
            </a:r>
            <a:r>
              <a:rPr lang="en-US" altLang="zh-CN" sz="1600" dirty="0">
                <a:solidFill>
                  <a:srgbClr val="000000"/>
                </a:solidFill>
                <a:latin typeface="Arial" pitchFamily="34" charset="0"/>
              </a:rPr>
              <a:t>Open circuit voltage）</a:t>
            </a:r>
            <a:r>
              <a:rPr lang="zh-CN" altLang="en-US" sz="1600" dirty="0">
                <a:solidFill>
                  <a:srgbClr val="000000"/>
                </a:solidFill>
                <a:latin typeface="Arial" pitchFamily="34" charset="0"/>
              </a:rPr>
              <a:t>关系 ：      </a:t>
            </a:r>
            <a:r>
              <a:rPr lang="en-US" altLang="zh-CN" sz="1600" dirty="0">
                <a:solidFill>
                  <a:srgbClr val="000000"/>
                </a:solidFill>
                <a:latin typeface="Arial" pitchFamily="34" charset="0"/>
              </a:rPr>
              <a:t>OCV＝SG + 0.84</a:t>
            </a:r>
            <a:endParaRPr lang="en-US" altLang="zh-CN" sz="1600" dirty="0">
              <a:solidFill>
                <a:srgbClr val="000000"/>
              </a:solidFill>
              <a:latin typeface="Arial" pitchFamily="34" charset="0"/>
            </a:endParaRPr>
          </a:p>
          <a:p>
            <a:pPr marL="336550" indent="-336550">
              <a:lnSpc>
                <a:spcPct val="150000"/>
              </a:lnSpc>
              <a:spcBef>
                <a:spcPct val="30000"/>
              </a:spcBef>
              <a:spcAft>
                <a:spcPct val="30000"/>
              </a:spcAft>
              <a:buClr>
                <a:srgbClr val="FC0128"/>
              </a:buClr>
              <a:buSzPct val="60000"/>
              <a:buFont typeface="Wingdings" pitchFamily="2" charset="2"/>
              <a:buChar char="u"/>
            </a:pPr>
            <a:r>
              <a:rPr lang="en-US" altLang="zh-CN" sz="1600" dirty="0">
                <a:solidFill>
                  <a:srgbClr val="000000"/>
                </a:solidFill>
                <a:latin typeface="Arial" pitchFamily="34" charset="0"/>
              </a:rPr>
              <a:t>SG </a:t>
            </a:r>
            <a:r>
              <a:rPr lang="zh-CN" altLang="en-US" sz="1600" dirty="0">
                <a:solidFill>
                  <a:srgbClr val="000000"/>
                </a:solidFill>
                <a:latin typeface="Arial" pitchFamily="34" charset="0"/>
              </a:rPr>
              <a:t>影响充电电压大小、电池“放电性能”</a:t>
            </a:r>
            <a:endParaRPr lang="zh-CN" altLang="en-US" sz="1600" dirty="0">
              <a:solidFill>
                <a:srgbClr val="000000"/>
              </a:solidFill>
              <a:latin typeface="Arial" pitchFamily="34" charset="0"/>
            </a:endParaRPr>
          </a:p>
          <a:p>
            <a:pPr marL="336550" indent="-336550">
              <a:lnSpc>
                <a:spcPct val="150000"/>
              </a:lnSpc>
              <a:spcBef>
                <a:spcPct val="30000"/>
              </a:spcBef>
              <a:spcAft>
                <a:spcPct val="30000"/>
              </a:spcAft>
              <a:buClr>
                <a:srgbClr val="FC0128"/>
              </a:buClr>
              <a:buSzPct val="60000"/>
              <a:buFont typeface="Wingdings" pitchFamily="2" charset="2"/>
              <a:buChar char="u"/>
            </a:pPr>
            <a:r>
              <a:rPr lang="en-US" altLang="zh-CN" sz="1600" dirty="0">
                <a:solidFill>
                  <a:srgbClr val="000000"/>
                </a:solidFill>
                <a:latin typeface="Arial" pitchFamily="34" charset="0"/>
              </a:rPr>
              <a:t>SG </a:t>
            </a:r>
            <a:r>
              <a:rPr lang="zh-CN" altLang="en-US" sz="1600" dirty="0">
                <a:solidFill>
                  <a:srgbClr val="000000"/>
                </a:solidFill>
                <a:latin typeface="Arial" pitchFamily="34" charset="0"/>
              </a:rPr>
              <a:t>影响电解液冰点（ </a:t>
            </a:r>
            <a:r>
              <a:rPr lang="en-US" altLang="zh-CN" sz="1600" dirty="0">
                <a:solidFill>
                  <a:srgbClr val="000000"/>
                </a:solidFill>
                <a:latin typeface="Arial" pitchFamily="34" charset="0"/>
              </a:rPr>
              <a:t>SG=1.300，</a:t>
            </a:r>
            <a:r>
              <a:rPr lang="zh-CN" altLang="en-US" sz="1600" dirty="0">
                <a:solidFill>
                  <a:srgbClr val="000000"/>
                </a:solidFill>
                <a:latin typeface="Arial" pitchFamily="34" charset="0"/>
              </a:rPr>
              <a:t>冰点： -68. 9 ）</a:t>
            </a:r>
            <a:endParaRPr lang="zh-CN" altLang="en-US" sz="1600" dirty="0">
              <a:solidFill>
                <a:srgbClr val="000000"/>
              </a:solidFill>
              <a:latin typeface="Arial" pitchFamily="34" charset="0"/>
            </a:endParaRPr>
          </a:p>
          <a:p>
            <a:pPr marL="336550" indent="-336550">
              <a:lnSpc>
                <a:spcPct val="150000"/>
              </a:lnSpc>
              <a:spcBef>
                <a:spcPct val="30000"/>
              </a:spcBef>
              <a:spcAft>
                <a:spcPct val="30000"/>
              </a:spcAft>
              <a:buClr>
                <a:srgbClr val="FC0128"/>
              </a:buClr>
              <a:buSzPct val="60000"/>
              <a:buFont typeface="Wingdings" pitchFamily="2" charset="2"/>
              <a:buChar char="u"/>
            </a:pPr>
            <a:r>
              <a:rPr lang="en-US" altLang="zh-CN" sz="1600" dirty="0">
                <a:solidFill>
                  <a:srgbClr val="000000"/>
                </a:solidFill>
                <a:latin typeface="Arial" pitchFamily="34" charset="0"/>
              </a:rPr>
              <a:t>SG </a:t>
            </a:r>
            <a:r>
              <a:rPr lang="zh-CN" altLang="en-US" sz="1600" dirty="0">
                <a:solidFill>
                  <a:srgbClr val="000000"/>
                </a:solidFill>
                <a:latin typeface="Arial" pitchFamily="34" charset="0"/>
              </a:rPr>
              <a:t>影响板栅腐蚀速度</a:t>
            </a:r>
            <a:endParaRPr lang="zh-CN" altLang="en-US" dirty="0">
              <a:solidFill>
                <a:srgbClr val="000000"/>
              </a:solidFill>
              <a:latin typeface="Arial" pitchFamily="34" charset="0"/>
            </a:endParaRPr>
          </a:p>
        </p:txBody>
      </p:sp>
      <p:sp>
        <p:nvSpPr>
          <p:cNvPr id="2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25" name="Text Box 79"/>
          <p:cNvSpPr txBox="1">
            <a:spLocks noChangeArrowheads="1"/>
          </p:cNvSpPr>
          <p:nvPr/>
        </p:nvSpPr>
        <p:spPr bwMode="auto">
          <a:xfrm>
            <a:off x="0" y="428610"/>
            <a:ext cx="7753020"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3.2 </a:t>
            </a:r>
            <a:r>
              <a:rPr kumimoji="1" lang="zh-CN" altLang="en-US" sz="3200" b="1" dirty="0" smtClean="0">
                <a:solidFill>
                  <a:srgbClr val="000066"/>
                </a:solidFill>
                <a:latin typeface="Times New Roman" pitchFamily="18" charset="0"/>
              </a:rPr>
              <a:t>蓄电池组成：电解液（</a:t>
            </a:r>
            <a:r>
              <a:rPr kumimoji="1" lang="en-US" altLang="zh-CN" sz="3200" b="1" dirty="0" smtClean="0">
                <a:solidFill>
                  <a:srgbClr val="000066"/>
                </a:solidFill>
                <a:latin typeface="Times New Roman" pitchFamily="18" charset="0"/>
              </a:rPr>
              <a:t>Electrolyte）</a:t>
            </a:r>
            <a:endParaRPr kumimoji="1" lang="zh-CN" altLang="en-US" sz="3200" b="1" dirty="0">
              <a:solidFill>
                <a:srgbClr val="000066"/>
              </a:solidFill>
              <a:latin typeface="Times New Roman"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0" y="1024960"/>
            <a:ext cx="9144000" cy="3046988"/>
          </a:xfrm>
          <a:prstGeom prst="rect">
            <a:avLst/>
          </a:prstGeom>
          <a:noFill/>
          <a:ln w="9525">
            <a:noFill/>
            <a:miter lim="800000"/>
          </a:ln>
          <a:effectLst/>
        </p:spPr>
        <p:txBody>
          <a:bodyPr>
            <a:spAutoFit/>
          </a:bodyPr>
          <a:lstStyle/>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第四部分</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a:solidFill>
                  <a:srgbClr val="0000CC"/>
                </a:solidFill>
                <a:effectLst>
                  <a:outerShdw blurRad="38100" dist="38100" dir="2700000" algn="tl">
                    <a:srgbClr val="C0C0C0"/>
                  </a:outerShdw>
                </a:effectLst>
                <a:ea typeface="隶书" pitchFamily="49" charset="-122"/>
              </a:rPr>
              <a:t>阀控式密封铅酸蓄电池</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生产工艺</a:t>
            </a:r>
            <a:endParaRPr lang="zh-CN" altLang="en-US" sz="4800" b="1" dirty="0" smtClean="0">
              <a:solidFill>
                <a:srgbClr val="0000CC"/>
              </a:solidFill>
              <a:effectLst>
                <a:outerShdw blurRad="38100" dist="38100" dir="2700000" algn="tl">
                  <a:srgbClr val="C0C0C0"/>
                </a:outerShdw>
              </a:effectLst>
              <a:ea typeface="隶书" pitchFamily="49" charset="-122"/>
            </a:endParaRPr>
          </a:p>
        </p:txBody>
      </p:sp>
    </p:spTree>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1024"/>
          <p:cNvGraphicFramePr>
            <a:graphicFrameLocks noChangeAspect="1"/>
          </p:cNvGraphicFramePr>
          <p:nvPr/>
        </p:nvGraphicFramePr>
        <p:xfrm>
          <a:off x="3571868" y="285734"/>
          <a:ext cx="777875" cy="763588"/>
        </p:xfrm>
        <a:graphic>
          <a:graphicData uri="http://schemas.openxmlformats.org/presentationml/2006/ole">
            <mc:AlternateContent xmlns:mc="http://schemas.openxmlformats.org/markup-compatibility/2006">
              <mc:Choice xmlns:v="urn:schemas-microsoft-com:vml" Requires="v">
                <p:oleObj spid="_x0000_s7169" name="绘图" r:id="rId1" imgW="23107650" imgH="22659975" progId="">
                  <p:embed/>
                </p:oleObj>
              </mc:Choice>
              <mc:Fallback>
                <p:oleObj name="绘图" r:id="rId1" imgW="23107650" imgH="22659975" progId="">
                  <p:embed/>
                  <p:pic>
                    <p:nvPicPr>
                      <p:cNvPr id="0" name="图片 7168"/>
                      <p:cNvPicPr>
                        <a:picLocks noChangeAspect="1"/>
                      </p:cNvPicPr>
                      <p:nvPr/>
                    </p:nvPicPr>
                    <p:blipFill>
                      <a:blip r:embed="rId2"/>
                      <a:stretch>
                        <a:fillRect/>
                      </a:stretch>
                    </p:blipFill>
                    <p:spPr>
                      <a:xfrm>
                        <a:off x="3571868" y="285734"/>
                        <a:ext cx="777875" cy="763588"/>
                      </a:xfrm>
                      <a:prstGeom prst="rect">
                        <a:avLst/>
                      </a:prstGeom>
                      <a:noFill/>
                      <a:ln w="9525">
                        <a:noFill/>
                      </a:ln>
                    </p:spPr>
                  </p:pic>
                </p:oleObj>
              </mc:Fallback>
            </mc:AlternateContent>
          </a:graphicData>
        </a:graphic>
      </p:graphicFrame>
      <p:graphicFrame>
        <p:nvGraphicFramePr>
          <p:cNvPr id="6" name="Object 1025"/>
          <p:cNvGraphicFramePr>
            <a:graphicFrameLocks noChangeAspect="1"/>
          </p:cNvGraphicFramePr>
          <p:nvPr/>
        </p:nvGraphicFramePr>
        <p:xfrm>
          <a:off x="5018080" y="438134"/>
          <a:ext cx="1022350" cy="636588"/>
        </p:xfrm>
        <a:graphic>
          <a:graphicData uri="http://schemas.openxmlformats.org/presentationml/2006/ole">
            <mc:AlternateContent xmlns:mc="http://schemas.openxmlformats.org/markup-compatibility/2006">
              <mc:Choice xmlns:v="urn:schemas-microsoft-com:vml" Requires="v">
                <p:oleObj spid="_x0000_s7170" name="绘图" r:id="rId3" imgW="13696950" imgH="8505825" progId="">
                  <p:embed/>
                </p:oleObj>
              </mc:Choice>
              <mc:Fallback>
                <p:oleObj name="绘图" r:id="rId3" imgW="13696950" imgH="8505825" progId="">
                  <p:embed/>
                  <p:pic>
                    <p:nvPicPr>
                      <p:cNvPr id="0" name="图片 7169"/>
                      <p:cNvPicPr>
                        <a:picLocks noChangeAspect="1"/>
                      </p:cNvPicPr>
                      <p:nvPr/>
                    </p:nvPicPr>
                    <p:blipFill>
                      <a:blip r:embed="rId4"/>
                      <a:stretch>
                        <a:fillRect/>
                      </a:stretch>
                    </p:blipFill>
                    <p:spPr>
                      <a:xfrm>
                        <a:off x="5018080" y="438134"/>
                        <a:ext cx="1022350" cy="636588"/>
                      </a:xfrm>
                      <a:prstGeom prst="rect">
                        <a:avLst/>
                      </a:prstGeom>
                      <a:noFill/>
                      <a:ln w="9525">
                        <a:noFill/>
                      </a:ln>
                    </p:spPr>
                  </p:pic>
                </p:oleObj>
              </mc:Fallback>
            </mc:AlternateContent>
          </a:graphicData>
        </a:graphic>
      </p:graphicFrame>
      <p:pic>
        <p:nvPicPr>
          <p:cNvPr id="7" name="Picture 9"/>
          <p:cNvPicPr>
            <a:picLocks noChangeAspect="1" noChangeArrowheads="1"/>
          </p:cNvPicPr>
          <p:nvPr/>
        </p:nvPicPr>
        <p:blipFill>
          <a:blip r:embed="rId5" cstate="print"/>
          <a:srcRect l="36430" t="30688" r="18388" b="9018"/>
          <a:stretch>
            <a:fillRect/>
          </a:stretch>
        </p:blipFill>
        <p:spPr bwMode="auto">
          <a:xfrm>
            <a:off x="2357422" y="1285866"/>
            <a:ext cx="857256" cy="609388"/>
          </a:xfrm>
          <a:prstGeom prst="rect">
            <a:avLst/>
          </a:prstGeom>
          <a:noFill/>
          <a:ln w="9525">
            <a:noFill/>
            <a:miter lim="800000"/>
            <a:headEnd/>
            <a:tailEnd/>
          </a:ln>
        </p:spPr>
      </p:pic>
      <p:pic>
        <p:nvPicPr>
          <p:cNvPr id="8" name="Picture 6" descr="DSC01527"/>
          <p:cNvPicPr>
            <a:picLocks noChangeAspect="1" noChangeArrowheads="1"/>
          </p:cNvPicPr>
          <p:nvPr/>
        </p:nvPicPr>
        <p:blipFill>
          <a:blip r:embed="rId6" cstate="print"/>
          <a:srcRect/>
          <a:stretch>
            <a:fillRect/>
          </a:stretch>
        </p:blipFill>
        <p:spPr bwMode="auto">
          <a:xfrm>
            <a:off x="5786446" y="1857370"/>
            <a:ext cx="968563" cy="544429"/>
          </a:xfrm>
          <a:prstGeom prst="rect">
            <a:avLst/>
          </a:prstGeom>
          <a:noFill/>
          <a:ln w="9525">
            <a:noFill/>
            <a:miter lim="800000"/>
            <a:headEnd/>
            <a:tailEnd/>
          </a:ln>
        </p:spPr>
      </p:pic>
      <p:pic>
        <p:nvPicPr>
          <p:cNvPr id="9" name="图片 14" descr="20141031_104357.jpg"/>
          <p:cNvPicPr>
            <a:picLocks noChangeAspect="1"/>
          </p:cNvPicPr>
          <p:nvPr/>
        </p:nvPicPr>
        <p:blipFill>
          <a:blip r:embed="rId7" cstate="print"/>
          <a:srcRect/>
          <a:stretch>
            <a:fillRect/>
          </a:stretch>
        </p:blipFill>
        <p:spPr bwMode="auto">
          <a:xfrm>
            <a:off x="928662" y="2285998"/>
            <a:ext cx="928694" cy="522390"/>
          </a:xfrm>
          <a:prstGeom prst="rect">
            <a:avLst/>
          </a:prstGeom>
          <a:noFill/>
          <a:ln w="9525">
            <a:noFill/>
            <a:miter lim="800000"/>
            <a:headEnd/>
            <a:tailEnd/>
          </a:ln>
        </p:spPr>
      </p:pic>
      <p:sp>
        <p:nvSpPr>
          <p:cNvPr id="10" name="Rectangle 3"/>
          <p:cNvSpPr txBox="1">
            <a:spLocks noChangeArrowheads="1"/>
          </p:cNvSpPr>
          <p:nvPr/>
        </p:nvSpPr>
        <p:spPr bwMode="auto">
          <a:xfrm>
            <a:off x="928662" y="2857504"/>
            <a:ext cx="857256"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smtClean="0">
                <a:latin typeface="宋体" pitchFamily="2" charset="-122"/>
              </a:rPr>
              <a:t>板栅铸造</a:t>
            </a:r>
            <a:endParaRPr lang="zh-CN" altLang="en-US" sz="1200" kern="0" dirty="0">
              <a:latin typeface="宋体" pitchFamily="2" charset="-122"/>
            </a:endParaRPr>
          </a:p>
        </p:txBody>
      </p:sp>
      <p:sp>
        <p:nvSpPr>
          <p:cNvPr id="11" name="Rectangle 3"/>
          <p:cNvSpPr txBox="1">
            <a:spLocks noChangeArrowheads="1"/>
          </p:cNvSpPr>
          <p:nvPr/>
        </p:nvSpPr>
        <p:spPr bwMode="auto">
          <a:xfrm>
            <a:off x="4271968" y="2428874"/>
            <a:ext cx="514346"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smtClean="0">
                <a:latin typeface="宋体" pitchFamily="2" charset="-122"/>
              </a:rPr>
              <a:t>涂板</a:t>
            </a:r>
            <a:endParaRPr lang="zh-CN" altLang="en-US" sz="1200" kern="0" dirty="0">
              <a:latin typeface="宋体" pitchFamily="2" charset="-122"/>
            </a:endParaRPr>
          </a:p>
        </p:txBody>
      </p:sp>
      <p:sp>
        <p:nvSpPr>
          <p:cNvPr id="12" name="Rectangle 3"/>
          <p:cNvSpPr txBox="1">
            <a:spLocks noChangeArrowheads="1"/>
          </p:cNvSpPr>
          <p:nvPr/>
        </p:nvSpPr>
        <p:spPr bwMode="auto">
          <a:xfrm>
            <a:off x="2285984" y="1928808"/>
            <a:ext cx="10858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真空和</a:t>
            </a:r>
            <a:r>
              <a:rPr lang="zh-CN" altLang="en-US" sz="1200" kern="0" dirty="0" smtClean="0">
                <a:latin typeface="宋体" pitchFamily="2" charset="-122"/>
              </a:rPr>
              <a:t>膏</a:t>
            </a:r>
            <a:endParaRPr lang="zh-CN" altLang="en-US" sz="1200" kern="0" dirty="0">
              <a:latin typeface="宋体" pitchFamily="2" charset="-122"/>
            </a:endParaRPr>
          </a:p>
        </p:txBody>
      </p:sp>
      <p:pic>
        <p:nvPicPr>
          <p:cNvPr id="13" name="图片 23" descr="20141031_104530.jpg"/>
          <p:cNvPicPr>
            <a:picLocks noChangeAspect="1"/>
          </p:cNvPicPr>
          <p:nvPr/>
        </p:nvPicPr>
        <p:blipFill>
          <a:blip r:embed="rId8" cstate="print"/>
          <a:srcRect/>
          <a:stretch>
            <a:fillRect/>
          </a:stretch>
        </p:blipFill>
        <p:spPr bwMode="auto">
          <a:xfrm>
            <a:off x="4071934" y="1857370"/>
            <a:ext cx="993533" cy="558862"/>
          </a:xfrm>
          <a:prstGeom prst="rect">
            <a:avLst/>
          </a:prstGeom>
          <a:noFill/>
          <a:ln w="9525">
            <a:noFill/>
            <a:miter lim="800000"/>
            <a:headEnd/>
            <a:tailEnd/>
          </a:ln>
        </p:spPr>
      </p:pic>
      <p:sp>
        <p:nvSpPr>
          <p:cNvPr id="14" name="Rectangle 3"/>
          <p:cNvSpPr txBox="1">
            <a:spLocks noChangeArrowheads="1"/>
          </p:cNvSpPr>
          <p:nvPr/>
        </p:nvSpPr>
        <p:spPr bwMode="auto">
          <a:xfrm>
            <a:off x="928662" y="1928810"/>
            <a:ext cx="91440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smtClean="0">
                <a:latin typeface="宋体" pitchFamily="2" charset="-122"/>
              </a:rPr>
              <a:t>铅粉制造</a:t>
            </a:r>
            <a:endParaRPr lang="zh-CN" altLang="en-US" sz="1200" kern="0" dirty="0">
              <a:latin typeface="宋体" pitchFamily="2" charset="-122"/>
            </a:endParaRPr>
          </a:p>
        </p:txBody>
      </p:sp>
      <p:pic>
        <p:nvPicPr>
          <p:cNvPr id="15" name="图片 25" descr="20141031_104500.jpg"/>
          <p:cNvPicPr>
            <a:picLocks noChangeAspect="1"/>
          </p:cNvPicPr>
          <p:nvPr/>
        </p:nvPicPr>
        <p:blipFill>
          <a:blip r:embed="rId9" cstate="print"/>
          <a:srcRect/>
          <a:stretch>
            <a:fillRect/>
          </a:stretch>
        </p:blipFill>
        <p:spPr bwMode="auto">
          <a:xfrm>
            <a:off x="928662" y="1406417"/>
            <a:ext cx="928694" cy="522391"/>
          </a:xfrm>
          <a:prstGeom prst="rect">
            <a:avLst/>
          </a:prstGeom>
          <a:noFill/>
          <a:ln w="9525">
            <a:noFill/>
            <a:miter lim="800000"/>
            <a:headEnd/>
            <a:tailEnd/>
          </a:ln>
        </p:spPr>
      </p:pic>
      <p:sp>
        <p:nvSpPr>
          <p:cNvPr id="16" name="Rectangle 3"/>
          <p:cNvSpPr txBox="1">
            <a:spLocks noChangeArrowheads="1"/>
          </p:cNvSpPr>
          <p:nvPr/>
        </p:nvSpPr>
        <p:spPr bwMode="auto">
          <a:xfrm>
            <a:off x="7358082" y="4071948"/>
            <a:ext cx="10858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smtClean="0">
                <a:latin typeface="宋体" pitchFamily="2" charset="-122"/>
              </a:rPr>
              <a:t>电池组装</a:t>
            </a:r>
            <a:endParaRPr lang="zh-CN" altLang="en-US" sz="1200" kern="0" dirty="0">
              <a:latin typeface="宋体" pitchFamily="2" charset="-122"/>
            </a:endParaRPr>
          </a:p>
        </p:txBody>
      </p:sp>
      <p:pic>
        <p:nvPicPr>
          <p:cNvPr id="17" name="Picture 4" descr="DSC01513"/>
          <p:cNvPicPr>
            <a:picLocks noChangeAspect="1" noChangeArrowheads="1"/>
          </p:cNvPicPr>
          <p:nvPr/>
        </p:nvPicPr>
        <p:blipFill>
          <a:blip r:embed="rId10" cstate="print"/>
          <a:srcRect/>
          <a:stretch>
            <a:fillRect/>
          </a:stretch>
        </p:blipFill>
        <p:spPr bwMode="auto">
          <a:xfrm>
            <a:off x="7429520" y="3500444"/>
            <a:ext cx="880892" cy="515917"/>
          </a:xfrm>
          <a:prstGeom prst="rect">
            <a:avLst/>
          </a:prstGeom>
          <a:noFill/>
          <a:ln w="9525">
            <a:noFill/>
            <a:miter lim="800000"/>
            <a:headEnd/>
            <a:tailEnd/>
          </a:ln>
        </p:spPr>
      </p:pic>
      <p:pic>
        <p:nvPicPr>
          <p:cNvPr id="18" name="Picture 5" descr="DSC01500"/>
          <p:cNvPicPr>
            <a:picLocks noChangeAspect="1" noChangeArrowheads="1"/>
          </p:cNvPicPr>
          <p:nvPr/>
        </p:nvPicPr>
        <p:blipFill>
          <a:blip r:embed="rId11" cstate="print"/>
          <a:srcRect/>
          <a:stretch>
            <a:fillRect/>
          </a:stretch>
        </p:blipFill>
        <p:spPr bwMode="auto">
          <a:xfrm>
            <a:off x="4429124" y="3306684"/>
            <a:ext cx="857256" cy="481841"/>
          </a:xfrm>
          <a:prstGeom prst="rect">
            <a:avLst/>
          </a:prstGeom>
          <a:noFill/>
          <a:ln w="9525">
            <a:noFill/>
            <a:miter lim="800000"/>
            <a:headEnd/>
            <a:tailEnd/>
          </a:ln>
        </p:spPr>
      </p:pic>
      <p:pic>
        <p:nvPicPr>
          <p:cNvPr id="19" name="图片 15" descr="20141031_103722.jpg"/>
          <p:cNvPicPr>
            <a:picLocks noChangeAspect="1"/>
          </p:cNvPicPr>
          <p:nvPr/>
        </p:nvPicPr>
        <p:blipFill>
          <a:blip r:embed="rId12" cstate="print"/>
          <a:srcRect/>
          <a:stretch>
            <a:fillRect/>
          </a:stretch>
        </p:blipFill>
        <p:spPr bwMode="auto">
          <a:xfrm>
            <a:off x="2857488" y="3571882"/>
            <a:ext cx="928694" cy="522205"/>
          </a:xfrm>
          <a:prstGeom prst="rect">
            <a:avLst/>
          </a:prstGeom>
          <a:noFill/>
          <a:ln w="9525">
            <a:noFill/>
            <a:miter lim="800000"/>
            <a:headEnd/>
            <a:tailEnd/>
          </a:ln>
        </p:spPr>
      </p:pic>
      <p:pic>
        <p:nvPicPr>
          <p:cNvPr id="22" name="图片 19" descr="20141031_103624.jpg"/>
          <p:cNvPicPr>
            <a:picLocks noChangeAspect="1"/>
          </p:cNvPicPr>
          <p:nvPr/>
        </p:nvPicPr>
        <p:blipFill>
          <a:blip r:embed="rId13" cstate="print"/>
          <a:srcRect/>
          <a:stretch>
            <a:fillRect/>
          </a:stretch>
        </p:blipFill>
        <p:spPr bwMode="auto">
          <a:xfrm>
            <a:off x="4429123" y="3873915"/>
            <a:ext cx="875497" cy="492467"/>
          </a:xfrm>
          <a:prstGeom prst="rect">
            <a:avLst/>
          </a:prstGeom>
          <a:noFill/>
          <a:ln w="9525">
            <a:noFill/>
            <a:miter lim="800000"/>
            <a:headEnd/>
            <a:tailEnd/>
          </a:ln>
        </p:spPr>
      </p:pic>
      <p:sp>
        <p:nvSpPr>
          <p:cNvPr id="23" name="Rectangle 3"/>
          <p:cNvSpPr txBox="1">
            <a:spLocks noChangeArrowheads="1"/>
          </p:cNvSpPr>
          <p:nvPr/>
        </p:nvSpPr>
        <p:spPr bwMode="auto">
          <a:xfrm>
            <a:off x="6026158" y="1358720"/>
            <a:ext cx="290484" cy="57673"/>
          </a:xfrm>
          <a:prstGeom prst="rect">
            <a:avLst/>
          </a:prstGeom>
          <a:noFill/>
          <a:ln w="9525">
            <a:noFill/>
            <a:miter lim="800000"/>
          </a:ln>
          <a:effectLst/>
        </p:spPr>
        <p:txBody>
          <a:bodyPr lIns="68580" tIns="34290" rIns="68580" bIns="34290"/>
          <a:lstStyle/>
          <a:p>
            <a:pPr>
              <a:lnSpc>
                <a:spcPct val="120000"/>
              </a:lnSpc>
              <a:spcBef>
                <a:spcPct val="20000"/>
              </a:spcBef>
              <a:defRPr/>
            </a:pPr>
            <a:endParaRPr lang="zh-CN" altLang="en-US" sz="1200" kern="0" dirty="0">
              <a:latin typeface="宋体" pitchFamily="2" charset="-122"/>
            </a:endParaRPr>
          </a:p>
        </p:txBody>
      </p:sp>
      <p:sp>
        <p:nvSpPr>
          <p:cNvPr id="24" name="Rectangle 3"/>
          <p:cNvSpPr txBox="1">
            <a:spLocks noChangeArrowheads="1"/>
          </p:cNvSpPr>
          <p:nvPr/>
        </p:nvSpPr>
        <p:spPr bwMode="auto">
          <a:xfrm>
            <a:off x="4508202" y="3195535"/>
            <a:ext cx="336961" cy="57673"/>
          </a:xfrm>
          <a:prstGeom prst="rect">
            <a:avLst/>
          </a:prstGeom>
          <a:noFill/>
          <a:ln w="9525">
            <a:noFill/>
            <a:miter lim="800000"/>
          </a:ln>
          <a:effectLst/>
        </p:spPr>
        <p:txBody>
          <a:bodyPr lIns="68580" tIns="34290" rIns="68580" bIns="34290"/>
          <a:lstStyle/>
          <a:p>
            <a:pPr>
              <a:lnSpc>
                <a:spcPct val="120000"/>
              </a:lnSpc>
              <a:spcBef>
                <a:spcPct val="20000"/>
              </a:spcBef>
              <a:defRPr/>
            </a:pPr>
            <a:endParaRPr lang="zh-CN" altLang="en-US" sz="1200" kern="0" dirty="0">
              <a:latin typeface="宋体" pitchFamily="2" charset="-122"/>
            </a:endParaRPr>
          </a:p>
        </p:txBody>
      </p:sp>
      <p:pic>
        <p:nvPicPr>
          <p:cNvPr id="25" name="图片 24" descr="20141031_103559.jpg"/>
          <p:cNvPicPr>
            <a:picLocks noChangeAspect="1"/>
          </p:cNvPicPr>
          <p:nvPr/>
        </p:nvPicPr>
        <p:blipFill>
          <a:blip r:embed="rId14" cstate="print"/>
          <a:stretch>
            <a:fillRect/>
          </a:stretch>
        </p:blipFill>
        <p:spPr>
          <a:xfrm>
            <a:off x="5857884" y="3571882"/>
            <a:ext cx="857256" cy="482207"/>
          </a:xfrm>
          <a:prstGeom prst="rect">
            <a:avLst/>
          </a:prstGeom>
        </p:spPr>
      </p:pic>
      <p:sp>
        <p:nvSpPr>
          <p:cNvPr id="26" name="Rectangle 3"/>
          <p:cNvSpPr txBox="1">
            <a:spLocks noChangeArrowheads="1"/>
          </p:cNvSpPr>
          <p:nvPr/>
        </p:nvSpPr>
        <p:spPr bwMode="auto">
          <a:xfrm>
            <a:off x="3464166" y="1397760"/>
            <a:ext cx="290484" cy="57673"/>
          </a:xfrm>
          <a:prstGeom prst="rect">
            <a:avLst/>
          </a:prstGeom>
          <a:noFill/>
          <a:ln w="9525">
            <a:noFill/>
            <a:miter lim="800000"/>
          </a:ln>
          <a:effectLst/>
        </p:spPr>
        <p:txBody>
          <a:bodyPr lIns="68580" tIns="34290" rIns="68580" bIns="34290"/>
          <a:lstStyle/>
          <a:p>
            <a:pPr>
              <a:lnSpc>
                <a:spcPct val="120000"/>
              </a:lnSpc>
              <a:spcBef>
                <a:spcPct val="20000"/>
              </a:spcBef>
              <a:defRPr/>
            </a:pPr>
            <a:endParaRPr lang="zh-CN" altLang="en-US" sz="1200" kern="0" dirty="0">
              <a:latin typeface="宋体" pitchFamily="2" charset="-122"/>
            </a:endParaRPr>
          </a:p>
        </p:txBody>
      </p:sp>
      <p:cxnSp>
        <p:nvCxnSpPr>
          <p:cNvPr id="28" name="直接箭头连接符 27"/>
          <p:cNvCxnSpPr/>
          <p:nvPr/>
        </p:nvCxnSpPr>
        <p:spPr>
          <a:xfrm>
            <a:off x="1928794" y="1643056"/>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1928794" y="2571750"/>
            <a:ext cx="1714512"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p:nvPr/>
        </p:nvCxnSpPr>
        <p:spPr>
          <a:xfrm>
            <a:off x="3286116" y="1643056"/>
            <a:ext cx="357190"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rot="5400000">
            <a:off x="3178959" y="2107403"/>
            <a:ext cx="928694" cy="1588"/>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endCxn id="13" idx="1"/>
          </p:cNvCxnSpPr>
          <p:nvPr/>
        </p:nvCxnSpPr>
        <p:spPr>
          <a:xfrm flipV="1">
            <a:off x="3643306" y="2136801"/>
            <a:ext cx="428628" cy="63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直接箭头连接符 37"/>
          <p:cNvCxnSpPr>
            <a:stCxn id="13" idx="3"/>
          </p:cNvCxnSpPr>
          <p:nvPr/>
        </p:nvCxnSpPr>
        <p:spPr>
          <a:xfrm>
            <a:off x="5065467" y="2136801"/>
            <a:ext cx="649541" cy="63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9" name="Rectangle 3"/>
          <p:cNvSpPr txBox="1">
            <a:spLocks noChangeArrowheads="1"/>
          </p:cNvSpPr>
          <p:nvPr/>
        </p:nvSpPr>
        <p:spPr bwMode="auto">
          <a:xfrm>
            <a:off x="5929322" y="2428874"/>
            <a:ext cx="928694"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smtClean="0">
                <a:latin typeface="宋体" pitchFamily="2" charset="-122"/>
              </a:rPr>
              <a:t>固化干燥</a:t>
            </a:r>
            <a:endParaRPr lang="zh-CN" altLang="en-US" sz="1200" kern="0" dirty="0">
              <a:latin typeface="宋体" pitchFamily="2" charset="-122"/>
            </a:endParaRPr>
          </a:p>
        </p:txBody>
      </p:sp>
      <p:cxnSp>
        <p:nvCxnSpPr>
          <p:cNvPr id="41" name="直接箭头连接符 40"/>
          <p:cNvCxnSpPr/>
          <p:nvPr/>
        </p:nvCxnSpPr>
        <p:spPr>
          <a:xfrm>
            <a:off x="6715140" y="2143122"/>
            <a:ext cx="649541" cy="632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2" name="Rectangle 3"/>
          <p:cNvSpPr txBox="1">
            <a:spLocks noChangeArrowheads="1"/>
          </p:cNvSpPr>
          <p:nvPr/>
        </p:nvSpPr>
        <p:spPr bwMode="auto">
          <a:xfrm>
            <a:off x="8286776" y="1714494"/>
            <a:ext cx="35719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smtClean="0">
                <a:latin typeface="宋体" pitchFamily="2" charset="-122"/>
              </a:rPr>
              <a:t>分刷板</a:t>
            </a:r>
            <a:endParaRPr lang="zh-CN" altLang="en-US" sz="1200" kern="0" dirty="0">
              <a:latin typeface="宋体" pitchFamily="2" charset="-122"/>
            </a:endParaRPr>
          </a:p>
        </p:txBody>
      </p:sp>
      <p:cxnSp>
        <p:nvCxnSpPr>
          <p:cNvPr id="44" name="直接箭头连接符 43"/>
          <p:cNvCxnSpPr/>
          <p:nvPr/>
        </p:nvCxnSpPr>
        <p:spPr>
          <a:xfrm rot="5400000">
            <a:off x="7286644" y="2928940"/>
            <a:ext cx="1143008" cy="1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直接箭头连接符 45"/>
          <p:cNvCxnSpPr/>
          <p:nvPr/>
        </p:nvCxnSpPr>
        <p:spPr>
          <a:xfrm rot="10800000">
            <a:off x="6858016" y="3786196"/>
            <a:ext cx="50006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8" name="Rectangle 3"/>
          <p:cNvSpPr txBox="1">
            <a:spLocks noChangeArrowheads="1"/>
          </p:cNvSpPr>
          <p:nvPr/>
        </p:nvSpPr>
        <p:spPr bwMode="auto">
          <a:xfrm>
            <a:off x="5929322" y="4143386"/>
            <a:ext cx="10858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smtClean="0">
                <a:latin typeface="宋体" pitchFamily="2" charset="-122"/>
              </a:rPr>
              <a:t>加电解液</a:t>
            </a:r>
            <a:endParaRPr lang="zh-CN" altLang="en-US" sz="1200" kern="0" dirty="0">
              <a:latin typeface="宋体" pitchFamily="2" charset="-122"/>
            </a:endParaRPr>
          </a:p>
        </p:txBody>
      </p:sp>
      <p:sp>
        <p:nvSpPr>
          <p:cNvPr id="49" name="Rectangle 3"/>
          <p:cNvSpPr txBox="1">
            <a:spLocks noChangeArrowheads="1"/>
          </p:cNvSpPr>
          <p:nvPr/>
        </p:nvSpPr>
        <p:spPr bwMode="auto">
          <a:xfrm>
            <a:off x="4429124" y="4429138"/>
            <a:ext cx="10858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smtClean="0">
                <a:latin typeface="宋体" pitchFamily="2" charset="-122"/>
              </a:rPr>
              <a:t>充电化成</a:t>
            </a:r>
            <a:endParaRPr lang="zh-CN" altLang="en-US" sz="1200" kern="0" dirty="0">
              <a:latin typeface="宋体" pitchFamily="2" charset="-122"/>
            </a:endParaRPr>
          </a:p>
        </p:txBody>
      </p:sp>
      <p:cxnSp>
        <p:nvCxnSpPr>
          <p:cNvPr id="50" name="直接箭头连接符 49"/>
          <p:cNvCxnSpPr/>
          <p:nvPr/>
        </p:nvCxnSpPr>
        <p:spPr>
          <a:xfrm rot="10800000">
            <a:off x="5357818" y="3857634"/>
            <a:ext cx="50006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Rectangle 3"/>
          <p:cNvSpPr txBox="1">
            <a:spLocks noChangeArrowheads="1"/>
          </p:cNvSpPr>
          <p:nvPr/>
        </p:nvSpPr>
        <p:spPr bwMode="auto">
          <a:xfrm>
            <a:off x="2857488" y="4143386"/>
            <a:ext cx="10858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smtClean="0">
                <a:latin typeface="宋体" pitchFamily="2" charset="-122"/>
              </a:rPr>
              <a:t>电池清洗</a:t>
            </a:r>
            <a:endParaRPr lang="zh-CN" altLang="en-US" sz="1200" kern="0" dirty="0">
              <a:latin typeface="宋体" pitchFamily="2" charset="-122"/>
            </a:endParaRPr>
          </a:p>
        </p:txBody>
      </p:sp>
      <p:cxnSp>
        <p:nvCxnSpPr>
          <p:cNvPr id="52" name="直接箭头连接符 51"/>
          <p:cNvCxnSpPr/>
          <p:nvPr/>
        </p:nvCxnSpPr>
        <p:spPr>
          <a:xfrm rot="10800000">
            <a:off x="3857620" y="3857634"/>
            <a:ext cx="500066" cy="1"/>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直接箭头连接符 52"/>
          <p:cNvCxnSpPr/>
          <p:nvPr/>
        </p:nvCxnSpPr>
        <p:spPr>
          <a:xfrm rot="10800000">
            <a:off x="1285852" y="3857634"/>
            <a:ext cx="1500198" cy="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5" name="Rectangle 3"/>
          <p:cNvSpPr txBox="1">
            <a:spLocks noChangeArrowheads="1"/>
          </p:cNvSpPr>
          <p:nvPr/>
        </p:nvSpPr>
        <p:spPr bwMode="auto">
          <a:xfrm>
            <a:off x="1357290" y="3929072"/>
            <a:ext cx="1357322"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smtClean="0">
                <a:latin typeface="宋体" pitchFamily="2" charset="-122"/>
              </a:rPr>
              <a:t>入库</a:t>
            </a:r>
            <a:r>
              <a:rPr lang="en-US" altLang="zh-CN" sz="1200" kern="0" dirty="0" smtClean="0">
                <a:latin typeface="宋体" pitchFamily="2" charset="-122"/>
              </a:rPr>
              <a:t>--</a:t>
            </a:r>
            <a:r>
              <a:rPr lang="zh-CN" altLang="en-US" sz="1200" kern="0" dirty="0" smtClean="0">
                <a:latin typeface="宋体" pitchFamily="2" charset="-122"/>
              </a:rPr>
              <a:t>丝印</a:t>
            </a:r>
            <a:r>
              <a:rPr lang="en-US" altLang="zh-CN" sz="1200" kern="0" dirty="0" smtClean="0">
                <a:latin typeface="宋体" pitchFamily="2" charset="-122"/>
              </a:rPr>
              <a:t>--</a:t>
            </a:r>
            <a:r>
              <a:rPr lang="zh-CN" altLang="en-US" sz="1200" kern="0" dirty="0" smtClean="0">
                <a:latin typeface="宋体" pitchFamily="2" charset="-122"/>
              </a:rPr>
              <a:t>检测</a:t>
            </a:r>
            <a:endParaRPr lang="zh-CN" altLang="en-US" sz="1200" kern="0" dirty="0">
              <a:latin typeface="宋体" pitchFamily="2" charset="-122"/>
            </a:endParaRPr>
          </a:p>
        </p:txBody>
      </p:sp>
      <p:pic>
        <p:nvPicPr>
          <p:cNvPr id="56" name="图片 55" descr="3-EVF-180.jpg"/>
          <p:cNvPicPr>
            <a:picLocks noChangeAspect="1"/>
          </p:cNvPicPr>
          <p:nvPr/>
        </p:nvPicPr>
        <p:blipFill>
          <a:blip r:embed="rId15" cstate="print"/>
          <a:stretch>
            <a:fillRect/>
          </a:stretch>
        </p:blipFill>
        <p:spPr>
          <a:xfrm>
            <a:off x="571472" y="3500444"/>
            <a:ext cx="714380" cy="806661"/>
          </a:xfrm>
          <a:prstGeom prst="rect">
            <a:avLst/>
          </a:prstGeom>
        </p:spPr>
      </p:pic>
      <p:sp>
        <p:nvSpPr>
          <p:cNvPr id="58" name="圆角矩形 57"/>
          <p:cNvSpPr/>
          <p:nvPr/>
        </p:nvSpPr>
        <p:spPr>
          <a:xfrm>
            <a:off x="357158" y="1142990"/>
            <a:ext cx="8286808" cy="364333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3" name="图片 42" descr="201183105053.jpg"/>
          <p:cNvPicPr>
            <a:picLocks noChangeAspect="1"/>
          </p:cNvPicPr>
          <p:nvPr/>
        </p:nvPicPr>
        <p:blipFill>
          <a:blip r:embed="rId16" cstate="print"/>
          <a:stretch>
            <a:fillRect/>
          </a:stretch>
        </p:blipFill>
        <p:spPr>
          <a:xfrm>
            <a:off x="7372376" y="1785932"/>
            <a:ext cx="914400" cy="67665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3"/>
          <p:cNvSpPr txBox="1">
            <a:spLocks noChangeArrowheads="1"/>
          </p:cNvSpPr>
          <p:nvPr/>
        </p:nvSpPr>
        <p:spPr bwMode="auto">
          <a:xfrm>
            <a:off x="519928" y="1142990"/>
            <a:ext cx="8303477" cy="2914650"/>
          </a:xfrm>
          <a:prstGeom prst="rect">
            <a:avLst/>
          </a:prstGeom>
          <a:noFill/>
          <a:ln w="9525">
            <a:noFill/>
            <a:miter lim="800000"/>
          </a:ln>
          <a:effectLst/>
        </p:spPr>
        <p:txBody>
          <a:bodyPr lIns="68580" tIns="34290" rIns="68580" bIns="34290"/>
          <a:lstStyle/>
          <a:p>
            <a:pPr>
              <a:lnSpc>
                <a:spcPct val="150000"/>
              </a:lnSpc>
              <a:spcBef>
                <a:spcPct val="20000"/>
              </a:spcBef>
              <a:defRPr/>
            </a:pPr>
            <a:r>
              <a:rPr lang="zh-CN" altLang="en-US" sz="1400" kern="0" dirty="0">
                <a:latin typeface="仿宋_GB2312" pitchFamily="49" charset="-122"/>
                <a:ea typeface="仿宋_GB2312" pitchFamily="49" charset="-122"/>
              </a:rPr>
              <a:t>    极板是蓄电池的核心组件，为保证电池寿命长、自放电率低、电池均一等性能，公司采用</a:t>
            </a:r>
            <a:r>
              <a:rPr lang="zh-CN" altLang="en-US" sz="1400" kern="0" dirty="0" smtClean="0">
                <a:latin typeface="仿宋_GB2312" pitchFamily="49" charset="-122"/>
                <a:ea typeface="仿宋_GB2312" pitchFamily="49" charset="-122"/>
              </a:rPr>
              <a:t>的是</a:t>
            </a:r>
            <a:r>
              <a:rPr lang="zh-CN" altLang="en-US" sz="1400" kern="0" dirty="0">
                <a:latin typeface="仿宋_GB2312" pitchFamily="49" charset="-122"/>
                <a:ea typeface="仿宋_GB2312" pitchFamily="49" charset="-122"/>
              </a:rPr>
              <a:t>国内最先进的生产设备。主要包括：</a:t>
            </a:r>
            <a:endParaRPr lang="en-US" altLang="zh-CN" sz="1400" kern="0" dirty="0">
              <a:latin typeface="仿宋_GB2312" pitchFamily="49" charset="-122"/>
              <a:ea typeface="仿宋_GB2312" pitchFamily="49" charset="-122"/>
            </a:endParaRPr>
          </a:p>
          <a:p>
            <a:pPr>
              <a:lnSpc>
                <a:spcPct val="150000"/>
              </a:lnSpc>
              <a:spcBef>
                <a:spcPct val="20000"/>
              </a:spcBef>
              <a:buFont typeface="Wingdings" pitchFamily="2" charset="2"/>
              <a:buChar char="l"/>
              <a:defRPr/>
            </a:pPr>
            <a:r>
              <a:rPr lang="en-US" altLang="zh-CN" sz="1400" kern="0" dirty="0">
                <a:latin typeface="仿宋_GB2312" pitchFamily="49" charset="-122"/>
                <a:ea typeface="仿宋_GB2312" pitchFamily="49" charset="-122"/>
              </a:rPr>
              <a:t>  </a:t>
            </a:r>
            <a:r>
              <a:rPr lang="zh-CN" altLang="en-US" sz="1400" kern="0" dirty="0">
                <a:latin typeface="仿宋_GB2312" pitchFamily="49" charset="-122"/>
                <a:ea typeface="仿宋_GB2312" pitchFamily="49" charset="-122"/>
              </a:rPr>
              <a:t>铸板机：采用</a:t>
            </a:r>
            <a:r>
              <a:rPr lang="zh-CN" altLang="en-US" sz="1400" kern="0" dirty="0" smtClean="0">
                <a:latin typeface="仿宋_GB2312" pitchFamily="49" charset="-122"/>
                <a:ea typeface="仿宋_GB2312" pitchFamily="49" charset="-122"/>
              </a:rPr>
              <a:t>国内先进</a:t>
            </a:r>
            <a:r>
              <a:rPr lang="zh-CN" altLang="en-US" sz="1400" kern="0" dirty="0">
                <a:latin typeface="仿宋_GB2312" pitchFamily="49" charset="-122"/>
                <a:ea typeface="仿宋_GB2312" pitchFamily="49" charset="-122"/>
              </a:rPr>
              <a:t>的重力浇铸机，保证板栅质量稳定，重量和厚度均一。</a:t>
            </a:r>
            <a:endParaRPr lang="en-US" altLang="zh-CN" sz="1400" kern="0" dirty="0">
              <a:latin typeface="仿宋_GB2312" pitchFamily="49" charset="-122"/>
              <a:ea typeface="仿宋_GB2312" pitchFamily="49" charset="-122"/>
            </a:endParaRPr>
          </a:p>
          <a:p>
            <a:pPr>
              <a:lnSpc>
                <a:spcPct val="150000"/>
              </a:lnSpc>
              <a:spcBef>
                <a:spcPct val="20000"/>
              </a:spcBef>
              <a:buFont typeface="Wingdings" pitchFamily="2" charset="2"/>
              <a:buChar char="l"/>
              <a:defRPr/>
            </a:pPr>
            <a:r>
              <a:rPr lang="en-US" altLang="zh-CN" sz="1400" kern="0" dirty="0">
                <a:latin typeface="仿宋_GB2312" pitchFamily="49" charset="-122"/>
                <a:ea typeface="仿宋_GB2312" pitchFamily="49" charset="-122"/>
              </a:rPr>
              <a:t>  </a:t>
            </a:r>
            <a:r>
              <a:rPr lang="zh-CN" altLang="en-US" sz="1400" kern="0" dirty="0">
                <a:latin typeface="仿宋_GB2312" pitchFamily="49" charset="-122"/>
                <a:ea typeface="仿宋_GB2312" pitchFamily="49" charset="-122"/>
              </a:rPr>
              <a:t>铅粉机：采用国内先进的铅粉机，保证铅粉的粒径均匀，性能稳定。</a:t>
            </a:r>
            <a:endParaRPr lang="en-US" altLang="zh-CN" sz="1400" kern="0" dirty="0">
              <a:latin typeface="仿宋_GB2312" pitchFamily="49" charset="-122"/>
              <a:ea typeface="仿宋_GB2312" pitchFamily="49" charset="-122"/>
            </a:endParaRPr>
          </a:p>
          <a:p>
            <a:pPr>
              <a:lnSpc>
                <a:spcPct val="150000"/>
              </a:lnSpc>
              <a:spcBef>
                <a:spcPct val="20000"/>
              </a:spcBef>
              <a:buFont typeface="Wingdings" pitchFamily="2" charset="2"/>
              <a:buChar char="l"/>
              <a:defRPr/>
            </a:pPr>
            <a:r>
              <a:rPr lang="en-US" altLang="zh-CN" sz="1400" kern="0" dirty="0">
                <a:latin typeface="仿宋_GB2312" pitchFamily="49" charset="-122"/>
                <a:ea typeface="仿宋_GB2312" pitchFamily="49" charset="-122"/>
              </a:rPr>
              <a:t>  </a:t>
            </a:r>
            <a:r>
              <a:rPr lang="zh-CN" altLang="en-US" sz="1400" kern="0" dirty="0">
                <a:latin typeface="仿宋_GB2312" pitchFamily="49" charset="-122"/>
                <a:ea typeface="仿宋_GB2312" pitchFamily="49" charset="-122"/>
              </a:rPr>
              <a:t>和膏机：采用国际最先进的真空和膏技术，保证每批产品的一致性，对产品质量起到至关重要的作用。</a:t>
            </a:r>
            <a:endParaRPr lang="en-US" altLang="zh-CN" sz="1400" kern="0" dirty="0">
              <a:latin typeface="仿宋_GB2312" pitchFamily="49" charset="-122"/>
              <a:ea typeface="仿宋_GB2312" pitchFamily="49" charset="-122"/>
            </a:endParaRPr>
          </a:p>
          <a:p>
            <a:pPr>
              <a:lnSpc>
                <a:spcPct val="150000"/>
              </a:lnSpc>
              <a:spcBef>
                <a:spcPct val="20000"/>
              </a:spcBef>
              <a:buFont typeface="Wingdings" pitchFamily="2" charset="2"/>
              <a:buChar char="l"/>
              <a:defRPr/>
            </a:pPr>
            <a:r>
              <a:rPr lang="en-US" altLang="zh-CN" sz="1400" kern="0" dirty="0">
                <a:latin typeface="仿宋_GB2312" pitchFamily="49" charset="-122"/>
                <a:ea typeface="仿宋_GB2312" pitchFamily="49" charset="-122"/>
              </a:rPr>
              <a:t>  </a:t>
            </a:r>
            <a:r>
              <a:rPr lang="zh-CN" altLang="en-US" sz="1400" kern="0" dirty="0">
                <a:latin typeface="仿宋_GB2312" pitchFamily="49" charset="-122"/>
                <a:ea typeface="仿宋_GB2312" pitchFamily="49" charset="-122"/>
              </a:rPr>
              <a:t>涂板机：采用国内最先进的双面涂板机，保证极板厚度和重量均匀，保证铅膏包覆板栅，提高板栅耐腐蚀性，延长电池使用寿命。</a:t>
            </a:r>
            <a:endParaRPr lang="en-US" altLang="zh-CN" sz="1400" kern="0" dirty="0">
              <a:latin typeface="仿宋_GB2312" pitchFamily="49" charset="-122"/>
              <a:ea typeface="仿宋_GB2312" pitchFamily="49" charset="-122"/>
            </a:endParaRPr>
          </a:p>
          <a:p>
            <a:pPr>
              <a:lnSpc>
                <a:spcPct val="150000"/>
              </a:lnSpc>
              <a:spcBef>
                <a:spcPct val="20000"/>
              </a:spcBef>
              <a:buFont typeface="Wingdings" pitchFamily="2" charset="2"/>
              <a:buChar char="l"/>
              <a:defRPr/>
            </a:pPr>
            <a:r>
              <a:rPr lang="en-US" altLang="zh-CN" sz="1400" kern="0" dirty="0">
                <a:latin typeface="仿宋_GB2312" pitchFamily="49" charset="-122"/>
                <a:ea typeface="仿宋_GB2312" pitchFamily="49" charset="-122"/>
              </a:rPr>
              <a:t>  </a:t>
            </a:r>
            <a:r>
              <a:rPr lang="zh-CN" altLang="en-US" sz="1400" kern="0" dirty="0">
                <a:latin typeface="仿宋_GB2312" pitchFamily="49" charset="-122"/>
                <a:ea typeface="仿宋_GB2312" pitchFamily="49" charset="-122"/>
              </a:rPr>
              <a:t>固化炉：采用全自动控制的加热加湿系统，保证极板固化效果均匀。</a:t>
            </a:r>
            <a:endParaRPr lang="en-US" altLang="zh-CN" sz="1400" kern="0" dirty="0">
              <a:latin typeface="仿宋_GB2312" pitchFamily="49" charset="-122"/>
              <a:ea typeface="仿宋_GB2312" pitchFamily="49" charset="-122"/>
            </a:endParaRPr>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7"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4.1 </a:t>
            </a:r>
            <a:r>
              <a:rPr kumimoji="1" lang="zh-CN" altLang="en-US" sz="3200" b="1" dirty="0" smtClean="0">
                <a:solidFill>
                  <a:srgbClr val="000066"/>
                </a:solidFill>
                <a:latin typeface="Times New Roman" pitchFamily="18" charset="0"/>
              </a:rPr>
              <a:t>蓄电池组成：极板生产</a:t>
            </a:r>
            <a:endParaRPr kumimoji="1" lang="zh-CN" altLang="en-US" sz="3200" b="1" dirty="0">
              <a:solidFill>
                <a:srgbClr val="000066"/>
              </a:solidFill>
              <a:latin typeface="Times New Roman" pitchFamily="18" charset="0"/>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 name="Picture 9"/>
          <p:cNvPicPr>
            <a:picLocks noChangeAspect="1" noChangeArrowheads="1"/>
          </p:cNvPicPr>
          <p:nvPr/>
        </p:nvPicPr>
        <p:blipFill>
          <a:blip r:embed="rId1" cstate="print"/>
          <a:srcRect l="36430" t="30688" r="18388" b="9018"/>
          <a:stretch>
            <a:fillRect/>
          </a:stretch>
        </p:blipFill>
        <p:spPr bwMode="auto">
          <a:xfrm>
            <a:off x="3929058" y="1785932"/>
            <a:ext cx="1143008" cy="812517"/>
          </a:xfrm>
          <a:prstGeom prst="rect">
            <a:avLst/>
          </a:prstGeom>
          <a:noFill/>
          <a:ln w="9525">
            <a:noFill/>
            <a:miter lim="800000"/>
            <a:headEnd/>
            <a:tailEnd/>
          </a:ln>
        </p:spPr>
      </p:pic>
      <p:pic>
        <p:nvPicPr>
          <p:cNvPr id="11" name="Picture 6" descr="DSC01527"/>
          <p:cNvPicPr>
            <a:picLocks noChangeAspect="1" noChangeArrowheads="1"/>
          </p:cNvPicPr>
          <p:nvPr/>
        </p:nvPicPr>
        <p:blipFill>
          <a:blip r:embed="rId2" cstate="print"/>
          <a:srcRect/>
          <a:stretch>
            <a:fillRect/>
          </a:stretch>
        </p:blipFill>
        <p:spPr bwMode="auto">
          <a:xfrm>
            <a:off x="7000892" y="1785932"/>
            <a:ext cx="1468629" cy="825516"/>
          </a:xfrm>
          <a:prstGeom prst="rect">
            <a:avLst/>
          </a:prstGeom>
          <a:noFill/>
          <a:ln w="9525">
            <a:noFill/>
            <a:miter lim="800000"/>
            <a:headEnd/>
            <a:tailEnd/>
          </a:ln>
        </p:spPr>
      </p:pic>
      <p:pic>
        <p:nvPicPr>
          <p:cNvPr id="12" name="图片 14" descr="20141031_104357.jpg"/>
          <p:cNvPicPr>
            <a:picLocks noChangeAspect="1"/>
          </p:cNvPicPr>
          <p:nvPr/>
        </p:nvPicPr>
        <p:blipFill>
          <a:blip r:embed="rId3" cstate="print"/>
          <a:srcRect/>
          <a:stretch>
            <a:fillRect/>
          </a:stretch>
        </p:blipFill>
        <p:spPr bwMode="auto">
          <a:xfrm>
            <a:off x="714348" y="1857370"/>
            <a:ext cx="1237068" cy="695851"/>
          </a:xfrm>
          <a:prstGeom prst="rect">
            <a:avLst/>
          </a:prstGeom>
          <a:noFill/>
          <a:ln w="9525">
            <a:noFill/>
            <a:miter lim="800000"/>
            <a:headEnd/>
            <a:tailEnd/>
          </a:ln>
        </p:spPr>
      </p:pic>
      <p:sp>
        <p:nvSpPr>
          <p:cNvPr id="13" name="Rectangle 3"/>
          <p:cNvSpPr txBox="1">
            <a:spLocks noChangeArrowheads="1"/>
          </p:cNvSpPr>
          <p:nvPr/>
        </p:nvSpPr>
        <p:spPr bwMode="auto">
          <a:xfrm>
            <a:off x="1000100" y="1500182"/>
            <a:ext cx="68580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铸板机</a:t>
            </a:r>
            <a:endParaRPr lang="zh-CN" altLang="en-US" sz="1200" kern="0" dirty="0">
              <a:latin typeface="宋体" pitchFamily="2" charset="-122"/>
            </a:endParaRPr>
          </a:p>
        </p:txBody>
      </p:sp>
      <p:sp>
        <p:nvSpPr>
          <p:cNvPr id="14" name="Rectangle 3"/>
          <p:cNvSpPr txBox="1">
            <a:spLocks noChangeArrowheads="1"/>
          </p:cNvSpPr>
          <p:nvPr/>
        </p:nvSpPr>
        <p:spPr bwMode="auto">
          <a:xfrm>
            <a:off x="7286644" y="1500180"/>
            <a:ext cx="10858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固化系统</a:t>
            </a:r>
            <a:endParaRPr lang="zh-CN" altLang="en-US" sz="1200" kern="0" dirty="0">
              <a:latin typeface="宋体" pitchFamily="2" charset="-122"/>
            </a:endParaRPr>
          </a:p>
        </p:txBody>
      </p:sp>
      <p:sp>
        <p:nvSpPr>
          <p:cNvPr id="15" name="Rectangle 3"/>
          <p:cNvSpPr txBox="1">
            <a:spLocks noChangeArrowheads="1"/>
          </p:cNvSpPr>
          <p:nvPr/>
        </p:nvSpPr>
        <p:spPr bwMode="auto">
          <a:xfrm>
            <a:off x="3929058" y="1500180"/>
            <a:ext cx="10858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真空和膏机</a:t>
            </a:r>
            <a:endParaRPr lang="zh-CN" altLang="en-US" sz="1200" kern="0" dirty="0">
              <a:latin typeface="宋体" pitchFamily="2" charset="-122"/>
            </a:endParaRPr>
          </a:p>
        </p:txBody>
      </p:sp>
      <p:pic>
        <p:nvPicPr>
          <p:cNvPr id="16" name="图片 23" descr="20141031_104530.jpg"/>
          <p:cNvPicPr>
            <a:picLocks noChangeAspect="1"/>
          </p:cNvPicPr>
          <p:nvPr/>
        </p:nvPicPr>
        <p:blipFill>
          <a:blip r:embed="rId4" cstate="print"/>
          <a:srcRect/>
          <a:stretch>
            <a:fillRect/>
          </a:stretch>
        </p:blipFill>
        <p:spPr bwMode="auto">
          <a:xfrm>
            <a:off x="5429256" y="1785932"/>
            <a:ext cx="1484323" cy="834931"/>
          </a:xfrm>
          <a:prstGeom prst="rect">
            <a:avLst/>
          </a:prstGeom>
          <a:noFill/>
          <a:ln w="9525">
            <a:noFill/>
            <a:miter lim="800000"/>
            <a:headEnd/>
            <a:tailEnd/>
          </a:ln>
        </p:spPr>
      </p:pic>
      <p:sp>
        <p:nvSpPr>
          <p:cNvPr id="17" name="Rectangle 3"/>
          <p:cNvSpPr txBox="1">
            <a:spLocks noChangeArrowheads="1"/>
          </p:cNvSpPr>
          <p:nvPr/>
        </p:nvSpPr>
        <p:spPr bwMode="auto">
          <a:xfrm>
            <a:off x="5715008" y="1500180"/>
            <a:ext cx="91440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双面涂板机</a:t>
            </a:r>
            <a:endParaRPr lang="zh-CN" altLang="en-US" sz="1200" kern="0" dirty="0">
              <a:latin typeface="宋体" pitchFamily="2" charset="-122"/>
            </a:endParaRPr>
          </a:p>
        </p:txBody>
      </p:sp>
      <p:pic>
        <p:nvPicPr>
          <p:cNvPr id="18" name="图片 25" descr="20141031_104500.jpg"/>
          <p:cNvPicPr>
            <a:picLocks noChangeAspect="1"/>
          </p:cNvPicPr>
          <p:nvPr/>
        </p:nvPicPr>
        <p:blipFill>
          <a:blip r:embed="rId5" cstate="print"/>
          <a:srcRect/>
          <a:stretch>
            <a:fillRect/>
          </a:stretch>
        </p:blipFill>
        <p:spPr bwMode="auto">
          <a:xfrm>
            <a:off x="2214546" y="1857370"/>
            <a:ext cx="1285884" cy="723310"/>
          </a:xfrm>
          <a:prstGeom prst="rect">
            <a:avLst/>
          </a:prstGeom>
          <a:noFill/>
          <a:ln w="9525">
            <a:noFill/>
            <a:miter lim="800000"/>
            <a:headEnd/>
            <a:tailEnd/>
          </a:ln>
        </p:spPr>
      </p:pic>
      <p:sp>
        <p:nvSpPr>
          <p:cNvPr id="19" name="Rectangle 3"/>
          <p:cNvSpPr txBox="1">
            <a:spLocks noChangeArrowheads="1"/>
          </p:cNvSpPr>
          <p:nvPr/>
        </p:nvSpPr>
        <p:spPr bwMode="auto">
          <a:xfrm>
            <a:off x="2357422" y="1500180"/>
            <a:ext cx="10858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铅粉系统</a:t>
            </a:r>
            <a:endParaRPr lang="zh-CN" altLang="en-US" sz="1200" kern="0" dirty="0">
              <a:latin typeface="宋体" pitchFamily="2" charset="-122"/>
            </a:endParaRPr>
          </a:p>
        </p:txBody>
      </p:sp>
      <p:sp>
        <p:nvSpPr>
          <p:cNvPr id="20"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21"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4.1 </a:t>
            </a:r>
            <a:r>
              <a:rPr kumimoji="1" lang="zh-CN" altLang="en-US" sz="3200" b="1" dirty="0" smtClean="0">
                <a:solidFill>
                  <a:srgbClr val="000066"/>
                </a:solidFill>
                <a:latin typeface="Times New Roman" pitchFamily="18" charset="0"/>
              </a:rPr>
              <a:t>蓄电池组成：极板生产</a:t>
            </a:r>
            <a:endParaRPr kumimoji="1" lang="zh-CN" altLang="en-US" sz="3200" b="1" dirty="0">
              <a:solidFill>
                <a:srgbClr val="000066"/>
              </a:solidFill>
              <a:latin typeface="Times New Roman" pitchFamily="18" charset="0"/>
            </a:endParaRPr>
          </a:p>
        </p:txBody>
      </p:sp>
      <p:pic>
        <p:nvPicPr>
          <p:cNvPr id="22" name="图片 21" descr="20140725113824_9797.jpg"/>
          <p:cNvPicPr>
            <a:picLocks noChangeAspect="1"/>
          </p:cNvPicPr>
          <p:nvPr/>
        </p:nvPicPr>
        <p:blipFill>
          <a:blip r:embed="rId6" cstate="print"/>
          <a:stretch>
            <a:fillRect/>
          </a:stretch>
        </p:blipFill>
        <p:spPr>
          <a:xfrm>
            <a:off x="785786" y="3254306"/>
            <a:ext cx="1214446" cy="811250"/>
          </a:xfrm>
          <a:prstGeom prst="rect">
            <a:avLst/>
          </a:prstGeom>
        </p:spPr>
      </p:pic>
      <p:pic>
        <p:nvPicPr>
          <p:cNvPr id="23" name="图片 22" descr="2XVJ.jpg"/>
          <p:cNvPicPr>
            <a:picLocks noChangeAspect="1"/>
          </p:cNvPicPr>
          <p:nvPr/>
        </p:nvPicPr>
        <p:blipFill>
          <a:blip r:embed="rId7" cstate="print"/>
          <a:stretch>
            <a:fillRect/>
          </a:stretch>
        </p:blipFill>
        <p:spPr>
          <a:xfrm>
            <a:off x="2214546" y="3143254"/>
            <a:ext cx="1285884" cy="886557"/>
          </a:xfrm>
          <a:prstGeom prst="rect">
            <a:avLst/>
          </a:prstGeom>
        </p:spPr>
      </p:pic>
      <p:pic>
        <p:nvPicPr>
          <p:cNvPr id="24" name="图片 23" descr="20120423114603237.jpg"/>
          <p:cNvPicPr>
            <a:picLocks noChangeAspect="1"/>
          </p:cNvPicPr>
          <p:nvPr/>
        </p:nvPicPr>
        <p:blipFill>
          <a:blip r:embed="rId8"/>
          <a:stretch>
            <a:fillRect/>
          </a:stretch>
        </p:blipFill>
        <p:spPr>
          <a:xfrm>
            <a:off x="7000892" y="3000378"/>
            <a:ext cx="1500198" cy="1028438"/>
          </a:xfrm>
          <a:prstGeom prst="rect">
            <a:avLst/>
          </a:prstGeom>
        </p:spPr>
      </p:pic>
      <p:pic>
        <p:nvPicPr>
          <p:cNvPr id="100353" name="Picture 1"/>
          <p:cNvPicPr>
            <a:picLocks noChangeAspect="1" noChangeArrowheads="1"/>
          </p:cNvPicPr>
          <p:nvPr/>
        </p:nvPicPr>
        <p:blipFill>
          <a:blip r:embed="rId9"/>
          <a:srcRect/>
          <a:stretch>
            <a:fillRect/>
          </a:stretch>
        </p:blipFill>
        <p:spPr bwMode="auto">
          <a:xfrm>
            <a:off x="3929058" y="3071816"/>
            <a:ext cx="1095375" cy="1000125"/>
          </a:xfrm>
          <a:prstGeom prst="rect">
            <a:avLst/>
          </a:prstGeom>
          <a:noFill/>
          <a:ln w="9525">
            <a:noFill/>
            <a:miter lim="800000"/>
            <a:headEnd/>
            <a:tailEnd/>
          </a:ln>
          <a:effectLst/>
        </p:spPr>
      </p:pic>
      <p:pic>
        <p:nvPicPr>
          <p:cNvPr id="100354" name="Picture 2"/>
          <p:cNvPicPr>
            <a:picLocks noChangeAspect="1" noChangeArrowheads="1"/>
          </p:cNvPicPr>
          <p:nvPr/>
        </p:nvPicPr>
        <p:blipFill>
          <a:blip r:embed="rId10"/>
          <a:srcRect/>
          <a:stretch>
            <a:fillRect/>
          </a:stretch>
        </p:blipFill>
        <p:spPr bwMode="auto">
          <a:xfrm>
            <a:off x="5648340" y="3071816"/>
            <a:ext cx="1066800" cy="9620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628650" y="1285866"/>
            <a:ext cx="7851853" cy="3286148"/>
          </a:xfrm>
          <a:prstGeom prst="rect">
            <a:avLst/>
          </a:prstGeom>
          <a:noFill/>
          <a:ln w="9525">
            <a:noFill/>
            <a:miter lim="800000"/>
          </a:ln>
          <a:effectLst/>
        </p:spPr>
        <p:txBody>
          <a:bodyPr lIns="68580" tIns="34290" rIns="68580" bIns="34290"/>
          <a:lstStyle/>
          <a:p>
            <a:pPr>
              <a:lnSpc>
                <a:spcPct val="150000"/>
              </a:lnSpc>
              <a:spcBef>
                <a:spcPct val="20000"/>
              </a:spcBef>
              <a:defRPr/>
            </a:pPr>
            <a:r>
              <a:rPr lang="zh-CN" altLang="en-US" sz="1400" kern="0" dirty="0">
                <a:latin typeface="仿宋_GB2312" pitchFamily="49" charset="-122"/>
                <a:ea typeface="仿宋_GB2312" pitchFamily="49" charset="-122"/>
              </a:rPr>
              <a:t>    采用国内先进的电池组装工艺，保证生产效率高，产品性能稳定，主要生产设备如下：</a:t>
            </a:r>
            <a:endParaRPr lang="en-US" altLang="zh-CN" sz="1400" kern="0" dirty="0">
              <a:latin typeface="仿宋_GB2312" pitchFamily="49" charset="-122"/>
              <a:ea typeface="仿宋_GB2312" pitchFamily="49" charset="-122"/>
            </a:endParaRPr>
          </a:p>
          <a:p>
            <a:pPr>
              <a:lnSpc>
                <a:spcPct val="150000"/>
              </a:lnSpc>
              <a:spcBef>
                <a:spcPct val="20000"/>
              </a:spcBef>
              <a:buFont typeface="Wingdings" pitchFamily="2" charset="2"/>
              <a:buChar char="l"/>
              <a:defRPr/>
            </a:pPr>
            <a:r>
              <a:rPr lang="en-US" altLang="zh-CN" sz="1400" kern="0" dirty="0">
                <a:latin typeface="仿宋_GB2312" pitchFamily="49" charset="-122"/>
                <a:ea typeface="仿宋_GB2312" pitchFamily="49" charset="-122"/>
              </a:rPr>
              <a:t>  </a:t>
            </a:r>
            <a:r>
              <a:rPr lang="zh-CN" altLang="en-US" sz="1400" kern="0" dirty="0">
                <a:latin typeface="仿宋_GB2312" pitchFamily="49" charset="-122"/>
                <a:ea typeface="仿宋_GB2312" pitchFamily="49" charset="-122"/>
              </a:rPr>
              <a:t>全自动生产线：引进三条中大密电</a:t>
            </a:r>
            <a:r>
              <a:rPr lang="zh-CN" altLang="en-US" sz="1400" kern="0" dirty="0" smtClean="0">
                <a:latin typeface="仿宋_GB2312" pitchFamily="49" charset="-122"/>
                <a:ea typeface="仿宋_GB2312" pitchFamily="49" charset="-122"/>
              </a:rPr>
              <a:t>池自动</a:t>
            </a:r>
            <a:r>
              <a:rPr lang="zh-CN" altLang="en-US" sz="1400" kern="0" dirty="0">
                <a:latin typeface="仿宋_GB2312" pitchFamily="49" charset="-122"/>
                <a:ea typeface="仿宋_GB2312" pitchFamily="49" charset="-122"/>
              </a:rPr>
              <a:t>生线，引进一条国内最先进的小密电池铸焊线，保证产品质量和生产效率。</a:t>
            </a:r>
            <a:endParaRPr lang="en-US" altLang="zh-CN" sz="1400" kern="0" dirty="0">
              <a:latin typeface="仿宋_GB2312" pitchFamily="49" charset="-122"/>
              <a:ea typeface="仿宋_GB2312" pitchFamily="49" charset="-122"/>
            </a:endParaRPr>
          </a:p>
          <a:p>
            <a:pPr>
              <a:lnSpc>
                <a:spcPct val="150000"/>
              </a:lnSpc>
              <a:spcBef>
                <a:spcPct val="20000"/>
              </a:spcBef>
              <a:buFont typeface="Wingdings" pitchFamily="2" charset="2"/>
              <a:buChar char="l"/>
              <a:defRPr/>
            </a:pPr>
            <a:r>
              <a:rPr lang="en-US" altLang="zh-CN" sz="1400" kern="0" dirty="0">
                <a:latin typeface="仿宋_GB2312" pitchFamily="49" charset="-122"/>
                <a:ea typeface="仿宋_GB2312" pitchFamily="49" charset="-122"/>
              </a:rPr>
              <a:t>  </a:t>
            </a:r>
            <a:r>
              <a:rPr lang="zh-CN" altLang="en-US" sz="1400" kern="0" dirty="0">
                <a:latin typeface="仿宋_GB2312" pitchFamily="49" charset="-122"/>
                <a:ea typeface="仿宋_GB2312" pitchFamily="49" charset="-122"/>
              </a:rPr>
              <a:t>真空灌胶机：采用自动定量真空灌胶机，定量精准，灌注效果好，电解液能迅速渗透到极群每一个角落，保证了电池化成效果好，电池性能稳定，一致性高。</a:t>
            </a:r>
            <a:endParaRPr lang="en-US" altLang="zh-CN" sz="1400" kern="0" dirty="0">
              <a:latin typeface="仿宋_GB2312" pitchFamily="49" charset="-122"/>
              <a:ea typeface="仿宋_GB2312" pitchFamily="49" charset="-122"/>
            </a:endParaRPr>
          </a:p>
          <a:p>
            <a:pPr>
              <a:lnSpc>
                <a:spcPct val="150000"/>
              </a:lnSpc>
              <a:spcBef>
                <a:spcPct val="20000"/>
              </a:spcBef>
              <a:buFont typeface="Wingdings" pitchFamily="2" charset="2"/>
              <a:buChar char="l"/>
              <a:defRPr/>
            </a:pPr>
            <a:r>
              <a:rPr lang="en-US" altLang="zh-CN" sz="1400" kern="0" dirty="0">
                <a:latin typeface="仿宋_GB2312" pitchFamily="49" charset="-122"/>
                <a:ea typeface="仿宋_GB2312" pitchFamily="49" charset="-122"/>
              </a:rPr>
              <a:t>  </a:t>
            </a:r>
            <a:r>
              <a:rPr lang="zh-CN" altLang="en-US" sz="1400" kern="0" dirty="0">
                <a:latin typeface="仿宋_GB2312" pitchFamily="49" charset="-122"/>
                <a:ea typeface="仿宋_GB2312" pitchFamily="49" charset="-122"/>
              </a:rPr>
              <a:t>微电脑控制化成仪：公司采用的是内化成技术，采用电脑控制充放电机，电流精准，偏差极小，有效保证不同回路电池的均一性。</a:t>
            </a:r>
            <a:endParaRPr lang="en-US" altLang="zh-CN" sz="1400" kern="0" dirty="0">
              <a:latin typeface="仿宋_GB2312" pitchFamily="49" charset="-122"/>
              <a:ea typeface="仿宋_GB2312" pitchFamily="49" charset="-122"/>
            </a:endParaRPr>
          </a:p>
          <a:p>
            <a:pPr>
              <a:lnSpc>
                <a:spcPct val="150000"/>
              </a:lnSpc>
              <a:spcBef>
                <a:spcPct val="20000"/>
              </a:spcBef>
              <a:buFont typeface="Wingdings" pitchFamily="2" charset="2"/>
              <a:buChar char="l"/>
              <a:defRPr/>
            </a:pPr>
            <a:r>
              <a:rPr lang="en-US" altLang="zh-CN" sz="1400" kern="0" dirty="0">
                <a:latin typeface="仿宋_GB2312" pitchFamily="49" charset="-122"/>
                <a:ea typeface="仿宋_GB2312" pitchFamily="49" charset="-122"/>
              </a:rPr>
              <a:t>  </a:t>
            </a:r>
            <a:r>
              <a:rPr lang="zh-CN" altLang="en-US" sz="1400" kern="0" dirty="0">
                <a:latin typeface="仿宋_GB2312" pitchFamily="49" charset="-122"/>
                <a:ea typeface="仿宋_GB2312" pitchFamily="49" charset="-122"/>
              </a:rPr>
              <a:t>自动清洗机：采用国内最先进的全自动水洗干燥机，极大的提高了劳动效率，保证电池外观干净，美观。</a:t>
            </a:r>
            <a:endParaRPr lang="en-US" altLang="zh-CN" sz="1400" kern="0" dirty="0">
              <a:latin typeface="仿宋_GB2312" pitchFamily="49" charset="-122"/>
              <a:ea typeface="仿宋_GB2312" pitchFamily="49" charset="-122"/>
            </a:endParaRPr>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7"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4.2 </a:t>
            </a:r>
            <a:r>
              <a:rPr kumimoji="1" lang="zh-CN" altLang="en-US" sz="3200" b="1" dirty="0" smtClean="0">
                <a:solidFill>
                  <a:srgbClr val="000066"/>
                </a:solidFill>
                <a:latin typeface="Times New Roman" pitchFamily="18" charset="0"/>
              </a:rPr>
              <a:t>蓄电池组成：电池组装</a:t>
            </a:r>
            <a:endParaRPr kumimoji="1" lang="zh-CN" altLang="en-US" sz="3200" b="1" dirty="0">
              <a:solidFill>
                <a:srgbClr val="000066"/>
              </a:solidFill>
              <a:latin typeface="Times New Roman" pitchFamily="18" charset="0"/>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10" name="Picture 4" descr="DSC01513"/>
          <p:cNvPicPr>
            <a:picLocks noChangeAspect="1" noChangeArrowheads="1"/>
          </p:cNvPicPr>
          <p:nvPr/>
        </p:nvPicPr>
        <p:blipFill>
          <a:blip r:embed="rId1" cstate="print"/>
          <a:srcRect/>
          <a:stretch>
            <a:fillRect/>
          </a:stretch>
        </p:blipFill>
        <p:spPr bwMode="auto">
          <a:xfrm>
            <a:off x="500034" y="1785932"/>
            <a:ext cx="1435103" cy="840506"/>
          </a:xfrm>
          <a:prstGeom prst="rect">
            <a:avLst/>
          </a:prstGeom>
          <a:noFill/>
          <a:ln w="9525">
            <a:noFill/>
            <a:miter lim="800000"/>
            <a:headEnd/>
            <a:tailEnd/>
          </a:ln>
        </p:spPr>
      </p:pic>
      <p:pic>
        <p:nvPicPr>
          <p:cNvPr id="12" name="Picture 5" descr="DSC01500"/>
          <p:cNvPicPr>
            <a:picLocks noChangeAspect="1" noChangeArrowheads="1"/>
          </p:cNvPicPr>
          <p:nvPr/>
        </p:nvPicPr>
        <p:blipFill>
          <a:blip r:embed="rId2" cstate="print"/>
          <a:srcRect/>
          <a:stretch>
            <a:fillRect/>
          </a:stretch>
        </p:blipFill>
        <p:spPr bwMode="auto">
          <a:xfrm>
            <a:off x="3857620" y="1785932"/>
            <a:ext cx="1555856" cy="874507"/>
          </a:xfrm>
          <a:prstGeom prst="rect">
            <a:avLst/>
          </a:prstGeom>
          <a:noFill/>
          <a:ln w="9525">
            <a:noFill/>
            <a:miter lim="800000"/>
            <a:headEnd/>
            <a:tailEnd/>
          </a:ln>
        </p:spPr>
      </p:pic>
      <p:pic>
        <p:nvPicPr>
          <p:cNvPr id="13" name="图片 15" descr="20141031_103722.jpg"/>
          <p:cNvPicPr>
            <a:picLocks noChangeAspect="1"/>
          </p:cNvPicPr>
          <p:nvPr/>
        </p:nvPicPr>
        <p:blipFill>
          <a:blip r:embed="rId3" cstate="print"/>
          <a:srcRect/>
          <a:stretch>
            <a:fillRect/>
          </a:stretch>
        </p:blipFill>
        <p:spPr bwMode="auto">
          <a:xfrm>
            <a:off x="7286644" y="1759456"/>
            <a:ext cx="1571636" cy="883732"/>
          </a:xfrm>
          <a:prstGeom prst="rect">
            <a:avLst/>
          </a:prstGeom>
          <a:noFill/>
          <a:ln w="9525">
            <a:noFill/>
            <a:miter lim="800000"/>
            <a:headEnd/>
            <a:tailEnd/>
          </a:ln>
        </p:spPr>
      </p:pic>
      <p:sp>
        <p:nvSpPr>
          <p:cNvPr id="14" name="Rectangle 3"/>
          <p:cNvSpPr txBox="1">
            <a:spLocks noChangeArrowheads="1"/>
          </p:cNvSpPr>
          <p:nvPr/>
        </p:nvSpPr>
        <p:spPr bwMode="auto">
          <a:xfrm>
            <a:off x="642910" y="1428742"/>
            <a:ext cx="12001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中大密生产线</a:t>
            </a:r>
            <a:endParaRPr lang="zh-CN" altLang="en-US" sz="1200" kern="0" dirty="0">
              <a:latin typeface="宋体" pitchFamily="2" charset="-122"/>
            </a:endParaRPr>
          </a:p>
        </p:txBody>
      </p:sp>
      <p:sp>
        <p:nvSpPr>
          <p:cNvPr id="15" name="Rectangle 3"/>
          <p:cNvSpPr txBox="1">
            <a:spLocks noChangeArrowheads="1"/>
          </p:cNvSpPr>
          <p:nvPr/>
        </p:nvSpPr>
        <p:spPr bwMode="auto">
          <a:xfrm>
            <a:off x="3857620" y="1428742"/>
            <a:ext cx="17859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中大密电池化成水槽</a:t>
            </a:r>
            <a:endParaRPr lang="zh-CN" altLang="en-US" sz="1200" kern="0" dirty="0">
              <a:latin typeface="宋体" pitchFamily="2" charset="-122"/>
            </a:endParaRPr>
          </a:p>
        </p:txBody>
      </p:sp>
      <p:pic>
        <p:nvPicPr>
          <p:cNvPr id="16" name="图片 19" descr="20141031_103624.jpg"/>
          <p:cNvPicPr>
            <a:picLocks noChangeAspect="1"/>
          </p:cNvPicPr>
          <p:nvPr/>
        </p:nvPicPr>
        <p:blipFill>
          <a:blip r:embed="rId4" cstate="print"/>
          <a:srcRect/>
          <a:stretch>
            <a:fillRect/>
          </a:stretch>
        </p:blipFill>
        <p:spPr bwMode="auto">
          <a:xfrm>
            <a:off x="5572132" y="1785932"/>
            <a:ext cx="1524011" cy="857256"/>
          </a:xfrm>
          <a:prstGeom prst="rect">
            <a:avLst/>
          </a:prstGeom>
          <a:noFill/>
          <a:ln w="9525">
            <a:noFill/>
            <a:miter lim="800000"/>
            <a:headEnd/>
            <a:tailEnd/>
          </a:ln>
        </p:spPr>
      </p:pic>
      <p:sp>
        <p:nvSpPr>
          <p:cNvPr id="17" name="Rectangle 3"/>
          <p:cNvSpPr txBox="1">
            <a:spLocks noChangeArrowheads="1"/>
          </p:cNvSpPr>
          <p:nvPr/>
        </p:nvSpPr>
        <p:spPr bwMode="auto">
          <a:xfrm>
            <a:off x="5643570" y="1428742"/>
            <a:ext cx="14287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微电脑充放电仪</a:t>
            </a:r>
            <a:endParaRPr lang="zh-CN" altLang="en-US" sz="1200" kern="0" dirty="0">
              <a:latin typeface="宋体" pitchFamily="2" charset="-122"/>
            </a:endParaRPr>
          </a:p>
        </p:txBody>
      </p:sp>
      <p:sp>
        <p:nvSpPr>
          <p:cNvPr id="18" name="Rectangle 3"/>
          <p:cNvSpPr txBox="1">
            <a:spLocks noChangeArrowheads="1"/>
          </p:cNvSpPr>
          <p:nvPr/>
        </p:nvSpPr>
        <p:spPr bwMode="auto">
          <a:xfrm>
            <a:off x="7215206" y="1428744"/>
            <a:ext cx="16573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全自动水洗干燥系统</a:t>
            </a:r>
            <a:endParaRPr lang="zh-CN" altLang="en-US" sz="1200" kern="0" dirty="0">
              <a:latin typeface="宋体" pitchFamily="2" charset="-122"/>
            </a:endParaRPr>
          </a:p>
        </p:txBody>
      </p:sp>
      <p:pic>
        <p:nvPicPr>
          <p:cNvPr id="20" name="图片 19" descr="20141031_103559.jpg"/>
          <p:cNvPicPr>
            <a:picLocks noChangeAspect="1"/>
          </p:cNvPicPr>
          <p:nvPr/>
        </p:nvPicPr>
        <p:blipFill>
          <a:blip r:embed="rId5" cstate="print"/>
          <a:stretch>
            <a:fillRect/>
          </a:stretch>
        </p:blipFill>
        <p:spPr>
          <a:xfrm>
            <a:off x="2214546" y="1785932"/>
            <a:ext cx="1500198" cy="843862"/>
          </a:xfrm>
          <a:prstGeom prst="rect">
            <a:avLst/>
          </a:prstGeom>
        </p:spPr>
      </p:pic>
      <p:sp>
        <p:nvSpPr>
          <p:cNvPr id="21" name="Rectangle 3"/>
          <p:cNvSpPr txBox="1">
            <a:spLocks noChangeArrowheads="1"/>
          </p:cNvSpPr>
          <p:nvPr/>
        </p:nvSpPr>
        <p:spPr bwMode="auto">
          <a:xfrm>
            <a:off x="2285984" y="1428742"/>
            <a:ext cx="142875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smtClean="0">
                <a:latin typeface="宋体" pitchFamily="2" charset="-122"/>
              </a:rPr>
              <a:t>真空定量灌胶机</a:t>
            </a:r>
            <a:endParaRPr lang="zh-CN" altLang="en-US" sz="1200" kern="0" dirty="0">
              <a:latin typeface="宋体" pitchFamily="2" charset="-122"/>
            </a:endParaRPr>
          </a:p>
        </p:txBody>
      </p:sp>
      <p:sp>
        <p:nvSpPr>
          <p:cNvPr id="19"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22"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4.2 </a:t>
            </a:r>
            <a:r>
              <a:rPr kumimoji="1" lang="zh-CN" altLang="en-US" sz="3200" b="1" dirty="0" smtClean="0">
                <a:solidFill>
                  <a:srgbClr val="000066"/>
                </a:solidFill>
                <a:latin typeface="Times New Roman" pitchFamily="18" charset="0"/>
              </a:rPr>
              <a:t>蓄电池组成：电池组装</a:t>
            </a:r>
            <a:endParaRPr kumimoji="1" lang="zh-CN" altLang="en-US" sz="3200" b="1" dirty="0">
              <a:solidFill>
                <a:srgbClr val="000066"/>
              </a:solidFill>
              <a:latin typeface="Times New Roman" pitchFamily="18" charset="0"/>
            </a:endParaRPr>
          </a:p>
        </p:txBody>
      </p:sp>
      <p:pic>
        <p:nvPicPr>
          <p:cNvPr id="23" name="图片 22" descr="20120423114603237.jpg"/>
          <p:cNvPicPr>
            <a:picLocks noChangeAspect="1"/>
          </p:cNvPicPr>
          <p:nvPr/>
        </p:nvPicPr>
        <p:blipFill>
          <a:blip r:embed="rId6"/>
          <a:stretch>
            <a:fillRect/>
          </a:stretch>
        </p:blipFill>
        <p:spPr>
          <a:xfrm>
            <a:off x="4786314" y="2857502"/>
            <a:ext cx="1285884" cy="881518"/>
          </a:xfrm>
          <a:prstGeom prst="rect">
            <a:avLst/>
          </a:prstGeom>
        </p:spPr>
      </p:pic>
      <p:pic>
        <p:nvPicPr>
          <p:cNvPr id="24" name="图片 23" descr="16263241_1.jpg"/>
          <p:cNvPicPr>
            <a:picLocks noChangeAspect="1"/>
          </p:cNvPicPr>
          <p:nvPr/>
        </p:nvPicPr>
        <p:blipFill>
          <a:blip r:embed="rId7" cstate="print"/>
          <a:stretch>
            <a:fillRect/>
          </a:stretch>
        </p:blipFill>
        <p:spPr>
          <a:xfrm>
            <a:off x="4857752" y="4071948"/>
            <a:ext cx="1236585" cy="928676"/>
          </a:xfrm>
          <a:prstGeom prst="rect">
            <a:avLst/>
          </a:prstGeom>
        </p:spPr>
      </p:pic>
      <p:sp>
        <p:nvSpPr>
          <p:cNvPr id="26" name="下箭头 25"/>
          <p:cNvSpPr/>
          <p:nvPr/>
        </p:nvSpPr>
        <p:spPr>
          <a:xfrm>
            <a:off x="5429256" y="3786196"/>
            <a:ext cx="45719" cy="28575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26" name="图片 14" descr="20141031_104737.jpg"/>
          <p:cNvPicPr>
            <a:picLocks noChangeAspect="1"/>
          </p:cNvPicPr>
          <p:nvPr/>
        </p:nvPicPr>
        <p:blipFill>
          <a:blip r:embed="rId1" cstate="print"/>
          <a:srcRect/>
          <a:stretch>
            <a:fillRect/>
          </a:stretch>
        </p:blipFill>
        <p:spPr bwMode="auto">
          <a:xfrm>
            <a:off x="821012" y="1428750"/>
            <a:ext cx="2133600" cy="1200150"/>
          </a:xfrm>
          <a:prstGeom prst="rect">
            <a:avLst/>
          </a:prstGeom>
          <a:noFill/>
          <a:ln w="9525">
            <a:noFill/>
            <a:miter lim="800000"/>
            <a:headEnd/>
            <a:tailEnd/>
          </a:ln>
        </p:spPr>
      </p:pic>
      <p:sp>
        <p:nvSpPr>
          <p:cNvPr id="27" name="Rectangle 3"/>
          <p:cNvSpPr txBox="1">
            <a:spLocks noChangeArrowheads="1"/>
          </p:cNvSpPr>
          <p:nvPr/>
        </p:nvSpPr>
        <p:spPr bwMode="auto">
          <a:xfrm>
            <a:off x="1221062" y="1192695"/>
            <a:ext cx="125730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小密电池铸焊线</a:t>
            </a:r>
            <a:endParaRPr lang="zh-CN" altLang="en-US" sz="1200" kern="0" dirty="0">
              <a:latin typeface="宋体" pitchFamily="2" charset="-122"/>
            </a:endParaRPr>
          </a:p>
        </p:txBody>
      </p:sp>
      <p:pic>
        <p:nvPicPr>
          <p:cNvPr id="28" name="图片 19" descr="20141031_104822.jpg"/>
          <p:cNvPicPr>
            <a:picLocks noChangeAspect="1"/>
          </p:cNvPicPr>
          <p:nvPr/>
        </p:nvPicPr>
        <p:blipFill>
          <a:blip r:embed="rId2" cstate="print"/>
          <a:srcRect/>
          <a:stretch>
            <a:fillRect/>
          </a:stretch>
        </p:blipFill>
        <p:spPr bwMode="auto">
          <a:xfrm>
            <a:off x="5734508" y="1453928"/>
            <a:ext cx="1951470" cy="1097702"/>
          </a:xfrm>
          <a:prstGeom prst="rect">
            <a:avLst/>
          </a:prstGeom>
          <a:noFill/>
          <a:ln w="9525">
            <a:noFill/>
            <a:miter lim="800000"/>
            <a:headEnd/>
            <a:tailEnd/>
          </a:ln>
        </p:spPr>
      </p:pic>
      <p:sp>
        <p:nvSpPr>
          <p:cNvPr id="29" name="Rectangle 3"/>
          <p:cNvSpPr txBox="1">
            <a:spLocks noChangeArrowheads="1"/>
          </p:cNvSpPr>
          <p:nvPr/>
        </p:nvSpPr>
        <p:spPr bwMode="auto">
          <a:xfrm>
            <a:off x="6354795" y="1193181"/>
            <a:ext cx="1160333" cy="242782"/>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极板选片机</a:t>
            </a:r>
            <a:endParaRPr lang="zh-CN" altLang="en-US" sz="1200" kern="0" dirty="0">
              <a:latin typeface="宋体" pitchFamily="2" charset="-122"/>
            </a:endParaRPr>
          </a:p>
        </p:txBody>
      </p:sp>
      <p:pic>
        <p:nvPicPr>
          <p:cNvPr id="30" name="图片 21" descr="20141031_104804.jpg"/>
          <p:cNvPicPr>
            <a:picLocks noChangeAspect="1"/>
          </p:cNvPicPr>
          <p:nvPr/>
        </p:nvPicPr>
        <p:blipFill>
          <a:blip r:embed="rId3" cstate="print"/>
          <a:srcRect/>
          <a:stretch>
            <a:fillRect/>
          </a:stretch>
        </p:blipFill>
        <p:spPr bwMode="auto">
          <a:xfrm>
            <a:off x="763861" y="3028950"/>
            <a:ext cx="2234804" cy="1257300"/>
          </a:xfrm>
          <a:prstGeom prst="rect">
            <a:avLst/>
          </a:prstGeom>
          <a:noFill/>
          <a:ln w="9525">
            <a:noFill/>
            <a:miter lim="800000"/>
            <a:headEnd/>
            <a:tailEnd/>
          </a:ln>
        </p:spPr>
      </p:pic>
      <p:sp>
        <p:nvSpPr>
          <p:cNvPr id="31" name="Rectangle 3"/>
          <p:cNvSpPr txBox="1">
            <a:spLocks noChangeArrowheads="1"/>
          </p:cNvSpPr>
          <p:nvPr/>
        </p:nvSpPr>
        <p:spPr bwMode="auto">
          <a:xfrm>
            <a:off x="1221062" y="2743200"/>
            <a:ext cx="1257300" cy="285750"/>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小密电池化成线</a:t>
            </a:r>
            <a:endParaRPr lang="zh-CN" altLang="en-US" sz="1200" kern="0" dirty="0">
              <a:latin typeface="宋体" pitchFamily="2" charset="-122"/>
            </a:endParaRPr>
          </a:p>
        </p:txBody>
      </p:sp>
      <p:pic>
        <p:nvPicPr>
          <p:cNvPr id="32" name="图片 23" descr="20141031_104836.jpg"/>
          <p:cNvPicPr>
            <a:picLocks noChangeAspect="1"/>
          </p:cNvPicPr>
          <p:nvPr/>
        </p:nvPicPr>
        <p:blipFill>
          <a:blip r:embed="rId4" cstate="print"/>
          <a:srcRect/>
          <a:stretch>
            <a:fillRect/>
          </a:stretch>
        </p:blipFill>
        <p:spPr bwMode="auto">
          <a:xfrm>
            <a:off x="5734507" y="3079132"/>
            <a:ext cx="1993288" cy="1097702"/>
          </a:xfrm>
          <a:prstGeom prst="rect">
            <a:avLst/>
          </a:prstGeom>
          <a:noFill/>
          <a:ln w="9525">
            <a:noFill/>
            <a:miter lim="800000"/>
            <a:headEnd/>
            <a:tailEnd/>
          </a:ln>
        </p:spPr>
      </p:pic>
      <p:sp>
        <p:nvSpPr>
          <p:cNvPr id="33" name="Rectangle 3"/>
          <p:cNvSpPr txBox="1">
            <a:spLocks noChangeArrowheads="1"/>
          </p:cNvSpPr>
          <p:nvPr/>
        </p:nvSpPr>
        <p:spPr bwMode="auto">
          <a:xfrm>
            <a:off x="5848807" y="2793381"/>
            <a:ext cx="1923593" cy="238054"/>
          </a:xfrm>
          <a:prstGeom prst="rect">
            <a:avLst/>
          </a:prstGeom>
          <a:noFill/>
          <a:ln w="9525">
            <a:noFill/>
            <a:miter lim="800000"/>
          </a:ln>
          <a:effectLst/>
        </p:spPr>
        <p:txBody>
          <a:bodyPr lIns="68580" tIns="34290" rIns="68580" bIns="34290"/>
          <a:lstStyle/>
          <a:p>
            <a:pPr>
              <a:lnSpc>
                <a:spcPct val="120000"/>
              </a:lnSpc>
              <a:spcBef>
                <a:spcPct val="20000"/>
              </a:spcBef>
              <a:defRPr/>
            </a:pPr>
            <a:r>
              <a:rPr lang="zh-CN" altLang="en-US" sz="1200" kern="0" dirty="0">
                <a:latin typeface="宋体" pitchFamily="2" charset="-122"/>
              </a:rPr>
              <a:t>小密电池自动清洗</a:t>
            </a:r>
            <a:r>
              <a:rPr lang="zh-CN" altLang="en-US" sz="1200" kern="0" dirty="0" smtClean="0">
                <a:latin typeface="宋体" pitchFamily="2" charset="-122"/>
              </a:rPr>
              <a:t>干燥机线</a:t>
            </a:r>
            <a:endParaRPr lang="zh-CN" altLang="en-US" sz="1200" kern="0" dirty="0">
              <a:latin typeface="宋体" pitchFamily="2" charset="-122"/>
            </a:endParaRPr>
          </a:p>
        </p:txBody>
      </p:sp>
      <p:pic>
        <p:nvPicPr>
          <p:cNvPr id="35" name="Picture 10"/>
          <p:cNvPicPr>
            <a:picLocks noChangeAspect="1" noChangeArrowheads="1"/>
          </p:cNvPicPr>
          <p:nvPr/>
        </p:nvPicPr>
        <p:blipFill>
          <a:blip r:embed="rId5"/>
          <a:srcRect/>
          <a:stretch>
            <a:fillRect/>
          </a:stretch>
        </p:blipFill>
        <p:spPr bwMode="auto">
          <a:xfrm>
            <a:off x="3027556" y="1216876"/>
            <a:ext cx="2665413" cy="3178969"/>
          </a:xfrm>
          <a:prstGeom prst="rect">
            <a:avLst/>
          </a:prstGeom>
          <a:noFill/>
          <a:ln w="9525">
            <a:noFill/>
            <a:miter lim="800000"/>
            <a:headEnd/>
            <a:tailEnd/>
          </a:ln>
        </p:spPr>
      </p:pic>
      <p:sp>
        <p:nvSpPr>
          <p:cNvPr id="1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5"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4.2 </a:t>
            </a:r>
            <a:r>
              <a:rPr kumimoji="1" lang="zh-CN" altLang="en-US" sz="3200" b="1" dirty="0" smtClean="0">
                <a:solidFill>
                  <a:srgbClr val="000066"/>
                </a:solidFill>
                <a:latin typeface="Times New Roman" pitchFamily="18" charset="0"/>
              </a:rPr>
              <a:t>蓄电池组成：电池组装</a:t>
            </a:r>
            <a:endParaRPr kumimoji="1" lang="zh-CN" altLang="en-US" sz="3200" b="1" dirty="0">
              <a:solidFill>
                <a:srgbClr val="000066"/>
              </a:solidFill>
              <a:latin typeface="Times New Roman" pitchFamily="18" charset="0"/>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0" y="914401"/>
            <a:ext cx="9144000" cy="3046988"/>
          </a:xfrm>
          <a:prstGeom prst="rect">
            <a:avLst/>
          </a:prstGeom>
          <a:noFill/>
          <a:ln w="9525">
            <a:noFill/>
            <a:miter lim="800000"/>
          </a:ln>
          <a:effectLst/>
        </p:spPr>
        <p:txBody>
          <a:bodyPr>
            <a:spAutoFit/>
          </a:bodyPr>
          <a:lstStyle/>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第五部分</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a:solidFill>
                  <a:srgbClr val="0000CC"/>
                </a:solidFill>
                <a:effectLst>
                  <a:outerShdw blurRad="38100" dist="38100" dir="2700000" algn="tl">
                    <a:srgbClr val="C0C0C0"/>
                  </a:outerShdw>
                </a:effectLst>
                <a:ea typeface="隶书" pitchFamily="49" charset="-122"/>
              </a:rPr>
              <a:t>阀控式密封铅酸蓄电池</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用途分类</a:t>
            </a:r>
            <a:endParaRPr lang="zh-CN" altLang="en-US" sz="4800" b="1" dirty="0" smtClean="0">
              <a:solidFill>
                <a:srgbClr val="0000CC"/>
              </a:solidFill>
              <a:effectLst>
                <a:outerShdw blurRad="38100" dist="38100" dir="2700000" algn="tl">
                  <a:srgbClr val="C0C0C0"/>
                </a:outerShdw>
              </a:effectLst>
              <a:ea typeface="隶书" pitchFamily="49" charset="-122"/>
            </a:endParaRPr>
          </a:p>
        </p:txBody>
      </p:sp>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Object 1024"/>
          <p:cNvGraphicFramePr>
            <a:graphicFrameLocks noChangeAspect="1"/>
          </p:cNvGraphicFramePr>
          <p:nvPr/>
        </p:nvGraphicFramePr>
        <p:xfrm>
          <a:off x="4714876" y="1085850"/>
          <a:ext cx="3457575" cy="2434829"/>
        </p:xfrm>
        <a:graphic>
          <a:graphicData uri="http://schemas.openxmlformats.org/presentationml/2006/ole">
            <mc:AlternateContent xmlns:mc="http://schemas.openxmlformats.org/markup-compatibility/2006">
              <mc:Choice xmlns:v="urn:schemas-microsoft-com:vml" Requires="v">
                <p:oleObj spid="_x0000_s1025" name="Document" r:id="rId1" imgW="1619250" imgH="1524000" progId="">
                  <p:embed/>
                </p:oleObj>
              </mc:Choice>
              <mc:Fallback>
                <p:oleObj name="Document" r:id="rId1" imgW="1619250" imgH="1524000" progId="">
                  <p:embed/>
                  <p:pic>
                    <p:nvPicPr>
                      <p:cNvPr id="0" name="图片 1024"/>
                      <p:cNvPicPr>
                        <a:picLocks noChangeAspect="1"/>
                      </p:cNvPicPr>
                      <p:nvPr/>
                    </p:nvPicPr>
                    <p:blipFill>
                      <a:blip r:embed="rId2"/>
                      <a:stretch>
                        <a:fillRect/>
                      </a:stretch>
                    </p:blipFill>
                    <p:spPr>
                      <a:xfrm>
                        <a:off x="4714876" y="1085850"/>
                        <a:ext cx="3457575" cy="2434829"/>
                      </a:xfrm>
                      <a:prstGeom prst="rect">
                        <a:avLst/>
                      </a:prstGeom>
                      <a:noFill/>
                      <a:ln w="9525">
                        <a:noFill/>
                      </a:ln>
                    </p:spPr>
                  </p:pic>
                </p:oleObj>
              </mc:Fallback>
            </mc:AlternateContent>
          </a:graphicData>
        </a:graphic>
      </p:graphicFrame>
      <p:sp>
        <p:nvSpPr>
          <p:cNvPr id="5" name="Text Box 4"/>
          <p:cNvSpPr txBox="1">
            <a:spLocks noChangeArrowheads="1"/>
          </p:cNvSpPr>
          <p:nvPr/>
        </p:nvSpPr>
        <p:spPr bwMode="auto">
          <a:xfrm>
            <a:off x="785786" y="1531804"/>
            <a:ext cx="3675063" cy="1754326"/>
          </a:xfrm>
          <a:prstGeom prst="rect">
            <a:avLst/>
          </a:prstGeom>
          <a:noFill/>
          <a:ln w="9525">
            <a:noFill/>
            <a:miter lim="800000"/>
          </a:ln>
          <a:effectLst/>
        </p:spPr>
        <p:txBody>
          <a:bodyPr wrap="square">
            <a:spAutoFit/>
          </a:bodyPr>
          <a:lstStyle/>
          <a:p>
            <a:pPr defTabSz="762000">
              <a:spcBef>
                <a:spcPct val="50000"/>
              </a:spcBef>
            </a:pPr>
            <a:r>
              <a:rPr lang="zh-CN" altLang="en-US" dirty="0" smtClean="0"/>
              <a:t>电池：是</a:t>
            </a:r>
            <a:r>
              <a:rPr lang="zh-CN" altLang="en-US" dirty="0"/>
              <a:t>一种电的存储装置，可以有各种形状、大小、电压和容量的电池</a:t>
            </a:r>
            <a:endParaRPr lang="zh-CN" altLang="en-US" dirty="0"/>
          </a:p>
          <a:p>
            <a:pPr defTabSz="762000">
              <a:spcBef>
                <a:spcPct val="50000"/>
              </a:spcBef>
            </a:pPr>
            <a:endParaRPr lang="zh-CN" altLang="en-US" dirty="0"/>
          </a:p>
          <a:p>
            <a:pPr defTabSz="762000">
              <a:spcBef>
                <a:spcPct val="50000"/>
              </a:spcBef>
            </a:pPr>
            <a:r>
              <a:rPr lang="zh-CN" altLang="en-US" dirty="0"/>
              <a:t>电能          </a:t>
            </a:r>
            <a:r>
              <a:rPr lang="zh-CN" altLang="en-US" dirty="0" smtClean="0"/>
              <a:t>      </a:t>
            </a:r>
            <a:r>
              <a:rPr lang="zh-CN" altLang="en-US" dirty="0"/>
              <a:t>化学能</a:t>
            </a:r>
            <a:endParaRPr lang="zh-CN" altLang="en-US" dirty="0"/>
          </a:p>
        </p:txBody>
      </p:sp>
      <p:sp>
        <p:nvSpPr>
          <p:cNvPr id="6" name="Text Box 5"/>
          <p:cNvSpPr txBox="1">
            <a:spLocks noChangeArrowheads="1"/>
          </p:cNvSpPr>
          <p:nvPr/>
        </p:nvSpPr>
        <p:spPr bwMode="auto">
          <a:xfrm>
            <a:off x="4929190" y="3643320"/>
            <a:ext cx="3200400" cy="1077218"/>
          </a:xfrm>
          <a:prstGeom prst="rect">
            <a:avLst/>
          </a:prstGeom>
          <a:noFill/>
          <a:ln w="25400" cap="rnd">
            <a:solidFill>
              <a:schemeClr val="tx1"/>
            </a:solidFill>
            <a:prstDash val="sysDot"/>
            <a:miter lim="800000"/>
          </a:ln>
          <a:effectLst/>
        </p:spPr>
        <p:txBody>
          <a:bodyPr>
            <a:spAutoFit/>
          </a:bodyPr>
          <a:lstStyle/>
          <a:p>
            <a:pPr defTabSz="762000">
              <a:spcBef>
                <a:spcPct val="50000"/>
              </a:spcBef>
            </a:pPr>
            <a:r>
              <a:rPr lang="zh-CN" altLang="en-US" sz="1600" dirty="0"/>
              <a:t>当两种金属（通常是性质有差异的金属）浸没于电解液之中，它们可以导电，并在两极之间产生一定电动势</a:t>
            </a:r>
            <a:endParaRPr lang="zh-CN" altLang="en-US" sz="2100" dirty="0"/>
          </a:p>
        </p:txBody>
      </p:sp>
      <p:sp>
        <p:nvSpPr>
          <p:cNvPr id="7" name="Line 6"/>
          <p:cNvSpPr>
            <a:spLocks noChangeShapeType="1"/>
          </p:cNvSpPr>
          <p:nvPr/>
        </p:nvSpPr>
        <p:spPr bwMode="auto">
          <a:xfrm>
            <a:off x="1428728" y="3071816"/>
            <a:ext cx="811213" cy="0"/>
          </a:xfrm>
          <a:prstGeom prst="line">
            <a:avLst/>
          </a:prstGeom>
          <a:noFill/>
          <a:ln w="9525">
            <a:solidFill>
              <a:srgbClr val="0000FF"/>
            </a:solidFill>
            <a:round/>
            <a:tailEnd type="triangle" w="med" len="med"/>
          </a:ln>
          <a:effectLst/>
        </p:spPr>
        <p:txBody>
          <a:bodyPr wrap="none" anchor="ctr"/>
          <a:lstStyle/>
          <a:p>
            <a:endParaRPr lang="zh-CN" altLang="en-US"/>
          </a:p>
        </p:txBody>
      </p:sp>
      <p:sp>
        <p:nvSpPr>
          <p:cNvPr id="8" name="Freeform 7"/>
          <p:cNvSpPr/>
          <p:nvPr/>
        </p:nvSpPr>
        <p:spPr bwMode="auto">
          <a:xfrm>
            <a:off x="1428728" y="3143254"/>
            <a:ext cx="811213" cy="1191"/>
          </a:xfrm>
          <a:custGeom>
            <a:avLst/>
            <a:gdLst/>
            <a:ahLst/>
            <a:cxnLst>
              <a:cxn ang="0">
                <a:pos x="0" y="0"/>
              </a:cxn>
              <a:cxn ang="0">
                <a:pos x="552" y="0"/>
              </a:cxn>
            </a:cxnLst>
            <a:rect l="0" t="0" r="r" b="b"/>
            <a:pathLst>
              <a:path w="552" h="1">
                <a:moveTo>
                  <a:pt x="0" y="0"/>
                </a:moveTo>
                <a:lnTo>
                  <a:pt x="552" y="0"/>
                </a:lnTo>
              </a:path>
            </a:pathLst>
          </a:custGeom>
          <a:noFill/>
          <a:ln w="9525" cap="flat" cmpd="sng">
            <a:solidFill>
              <a:srgbClr val="0000FF"/>
            </a:solidFill>
            <a:prstDash val="solid"/>
            <a:round/>
            <a:headEnd type="triangle" w="med" len="med"/>
            <a:tailEnd type="none" w="med" len="med"/>
          </a:ln>
          <a:effectLst/>
        </p:spPr>
        <p:txBody>
          <a:bodyPr wrap="none" anchor="ctr"/>
          <a:lstStyle/>
          <a:p>
            <a:endParaRPr lang="zh-CN" altLang="en-US"/>
          </a:p>
        </p:txBody>
      </p:sp>
      <p:sp>
        <p:nvSpPr>
          <p:cNvPr id="9"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0" name="Text Box 2"/>
          <p:cNvSpPr txBox="1">
            <a:spLocks noChangeArrowheads="1"/>
          </p:cNvSpPr>
          <p:nvPr/>
        </p:nvSpPr>
        <p:spPr bwMode="auto">
          <a:xfrm>
            <a:off x="0" y="428610"/>
            <a:ext cx="3785011" cy="584775"/>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3200" b="1" dirty="0" smtClean="0">
                <a:solidFill>
                  <a:srgbClr val="000066"/>
                </a:solidFill>
                <a:latin typeface="Times New Roman" pitchFamily="18" charset="0"/>
              </a:rPr>
              <a:t>     1.</a:t>
            </a:r>
            <a:r>
              <a:rPr kumimoji="1" lang="en-US" altLang="zh-CN" sz="3200" b="1" dirty="0" smtClean="0">
                <a:solidFill>
                  <a:srgbClr val="000066"/>
                </a:solidFill>
                <a:latin typeface="Times New Roman" pitchFamily="18" charset="0"/>
              </a:rPr>
              <a:t>1 </a:t>
            </a:r>
            <a:r>
              <a:rPr kumimoji="1" lang="zh-CN" altLang="en-US" sz="3200" b="1" dirty="0" smtClean="0">
                <a:solidFill>
                  <a:srgbClr val="000066"/>
                </a:solidFill>
                <a:latin typeface="Times New Roman" pitchFamily="18" charset="0"/>
              </a:rPr>
              <a:t>电池基本概念</a:t>
            </a:r>
            <a:endParaRPr kumimoji="1" lang="zh-CN" altLang="en-US" sz="3200" b="1" dirty="0">
              <a:solidFill>
                <a:srgbClr val="000066"/>
              </a:solidFill>
              <a:latin typeface="Times New Roman" pitchFamily="18" charset="0"/>
            </a:endParaRPr>
          </a:p>
        </p:txBody>
      </p:sp>
      <p:sp>
        <p:nvSpPr>
          <p:cNvPr id="11" name="TextBox 10"/>
          <p:cNvSpPr txBox="1"/>
          <p:nvPr/>
        </p:nvSpPr>
        <p:spPr>
          <a:xfrm>
            <a:off x="1500166" y="2702484"/>
            <a:ext cx="646331" cy="369332"/>
          </a:xfrm>
          <a:prstGeom prst="rect">
            <a:avLst/>
          </a:prstGeom>
          <a:noFill/>
        </p:spPr>
        <p:txBody>
          <a:bodyPr wrap="none" rtlCol="0">
            <a:spAutoFit/>
          </a:bodyPr>
          <a:lstStyle/>
          <a:p>
            <a:r>
              <a:rPr lang="zh-CN" altLang="en-US" dirty="0" smtClean="0"/>
              <a:t>充电</a:t>
            </a:r>
            <a:endParaRPr lang="zh-CN" altLang="en-US" dirty="0"/>
          </a:p>
        </p:txBody>
      </p:sp>
      <p:sp>
        <p:nvSpPr>
          <p:cNvPr id="12" name="TextBox 11"/>
          <p:cNvSpPr txBox="1"/>
          <p:nvPr/>
        </p:nvSpPr>
        <p:spPr>
          <a:xfrm>
            <a:off x="1500166" y="3143254"/>
            <a:ext cx="646331" cy="369332"/>
          </a:xfrm>
          <a:prstGeom prst="rect">
            <a:avLst/>
          </a:prstGeom>
          <a:noFill/>
        </p:spPr>
        <p:txBody>
          <a:bodyPr wrap="none" rtlCol="0">
            <a:spAutoFit/>
          </a:bodyPr>
          <a:lstStyle/>
          <a:p>
            <a:r>
              <a:rPr lang="zh-CN" altLang="en-US" dirty="0" smtClean="0"/>
              <a:t>放电</a:t>
            </a:r>
            <a:endParaRPr lang="zh-CN" altLang="en-US"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5181600" y="1350243"/>
            <a:ext cx="3251200" cy="3293209"/>
          </a:xfrm>
          <a:prstGeom prst="rect">
            <a:avLst/>
          </a:prstGeom>
          <a:noFill/>
          <a:ln w="9525">
            <a:solidFill>
              <a:srgbClr val="0000FF"/>
            </a:solidFill>
            <a:miter lim="800000"/>
          </a:ln>
          <a:effectLst/>
        </p:spPr>
        <p:txBody>
          <a:bodyPr>
            <a:spAutoFit/>
          </a:bodyPr>
          <a:lstStyle/>
          <a:p>
            <a:pPr defTabSz="762000">
              <a:spcBef>
                <a:spcPct val="50000"/>
              </a:spcBef>
              <a:buFont typeface="Webdings" pitchFamily="18" charset="2"/>
              <a:buNone/>
            </a:pPr>
            <a:r>
              <a:rPr lang="zh-CN" altLang="en-US" sz="1600" dirty="0">
                <a:sym typeface="Wingdings" pitchFamily="2" charset="2"/>
              </a:rPr>
              <a:t> </a:t>
            </a:r>
            <a:r>
              <a:rPr lang="zh-CN" altLang="en-US" sz="1600" dirty="0"/>
              <a:t>通信电源</a:t>
            </a:r>
            <a:endParaRPr lang="zh-CN" altLang="en-US" sz="1600" dirty="0"/>
          </a:p>
          <a:p>
            <a:pPr defTabSz="762000">
              <a:spcBef>
                <a:spcPct val="50000"/>
              </a:spcBef>
              <a:buFont typeface="Webdings" pitchFamily="18" charset="2"/>
              <a:buNone/>
            </a:pPr>
            <a:r>
              <a:rPr lang="zh-CN" altLang="en-US" sz="1600" dirty="0">
                <a:sym typeface="Wingdings" pitchFamily="2" charset="2"/>
              </a:rPr>
              <a:t>  </a:t>
            </a:r>
            <a:r>
              <a:rPr lang="zh-CN" altLang="en-US" sz="1600" dirty="0"/>
              <a:t>电力操作电源</a:t>
            </a:r>
            <a:endParaRPr lang="zh-CN" altLang="en-US" sz="1600" dirty="0"/>
          </a:p>
          <a:p>
            <a:pPr defTabSz="762000">
              <a:spcBef>
                <a:spcPct val="50000"/>
              </a:spcBef>
              <a:buFont typeface="Webdings" pitchFamily="18" charset="2"/>
              <a:buNone/>
            </a:pPr>
            <a:r>
              <a:rPr lang="zh-CN" altLang="en-US" sz="1600" dirty="0">
                <a:sym typeface="Wingdings" pitchFamily="2" charset="2"/>
              </a:rPr>
              <a:t>   </a:t>
            </a:r>
            <a:r>
              <a:rPr lang="zh-CN" altLang="en-US" sz="1600" dirty="0" smtClean="0">
                <a:sym typeface="Wingdings" pitchFamily="2" charset="2"/>
              </a:rPr>
              <a:t></a:t>
            </a:r>
            <a:r>
              <a:rPr lang="zh-CN" altLang="en-US" sz="1600" dirty="0" smtClean="0"/>
              <a:t>太阳能</a:t>
            </a:r>
            <a:r>
              <a:rPr lang="zh-CN" altLang="en-US" sz="1600" dirty="0"/>
              <a:t>贮能系统</a:t>
            </a:r>
            <a:endParaRPr lang="zh-CN" altLang="en-US" sz="1600" dirty="0"/>
          </a:p>
          <a:p>
            <a:pPr defTabSz="762000">
              <a:spcBef>
                <a:spcPct val="50000"/>
              </a:spcBef>
              <a:buFont typeface="Webdings" pitchFamily="18" charset="2"/>
              <a:buNone/>
            </a:pPr>
            <a:r>
              <a:rPr lang="zh-CN" altLang="en-US" sz="1600" dirty="0">
                <a:sym typeface="Wingdings" pitchFamily="2" charset="2"/>
              </a:rPr>
              <a:t>    </a:t>
            </a:r>
            <a:r>
              <a:rPr lang="zh-CN" altLang="en-US" sz="1600" dirty="0"/>
              <a:t>铁路机车起动</a:t>
            </a:r>
            <a:endParaRPr lang="zh-CN" altLang="en-US" sz="1600" dirty="0"/>
          </a:p>
          <a:p>
            <a:pPr defTabSz="762000">
              <a:spcBef>
                <a:spcPct val="50000"/>
              </a:spcBef>
              <a:buFont typeface="Webdings" pitchFamily="18" charset="2"/>
              <a:buNone/>
            </a:pPr>
            <a:r>
              <a:rPr lang="zh-CN" altLang="en-US" sz="1600" dirty="0">
                <a:sym typeface="Wingdings" pitchFamily="2" charset="2"/>
              </a:rPr>
              <a:t>     </a:t>
            </a:r>
            <a:r>
              <a:rPr lang="zh-CN" altLang="en-US" sz="1600" dirty="0"/>
              <a:t>应急备用电源</a:t>
            </a:r>
            <a:endParaRPr lang="zh-CN" altLang="en-US" sz="1600" dirty="0"/>
          </a:p>
          <a:p>
            <a:pPr defTabSz="762000">
              <a:spcBef>
                <a:spcPct val="50000"/>
              </a:spcBef>
              <a:buFont typeface="Webdings" pitchFamily="18" charset="2"/>
              <a:buNone/>
            </a:pPr>
            <a:r>
              <a:rPr lang="zh-CN" altLang="en-US" sz="1600" dirty="0">
                <a:sym typeface="Wingdings" pitchFamily="2" charset="2"/>
              </a:rPr>
              <a:t>     </a:t>
            </a:r>
            <a:r>
              <a:rPr lang="zh-CN" altLang="en-US" sz="1600" dirty="0"/>
              <a:t> </a:t>
            </a:r>
            <a:r>
              <a:rPr lang="zh-CN" altLang="en-US" sz="1600" dirty="0">
                <a:sym typeface="Wingdings" pitchFamily="2" charset="2"/>
              </a:rPr>
              <a:t></a:t>
            </a:r>
            <a:r>
              <a:rPr lang="zh-CN" altLang="en-US" sz="1600" dirty="0"/>
              <a:t> </a:t>
            </a:r>
            <a:r>
              <a:rPr lang="en-US" altLang="zh-CN" sz="1600" dirty="0"/>
              <a:t>UPS</a:t>
            </a:r>
            <a:r>
              <a:rPr lang="zh-CN" altLang="en-US" sz="1600" dirty="0"/>
              <a:t>不间断电源</a:t>
            </a:r>
            <a:endParaRPr lang="zh-CN" altLang="en-US" sz="1600" dirty="0"/>
          </a:p>
          <a:p>
            <a:pPr defTabSz="762000">
              <a:spcBef>
                <a:spcPct val="50000"/>
              </a:spcBef>
              <a:buFont typeface="Webdings" pitchFamily="18" charset="2"/>
              <a:buNone/>
            </a:pPr>
            <a:r>
              <a:rPr lang="zh-CN" altLang="en-US" sz="1600" dirty="0">
                <a:sym typeface="Wingdings" pitchFamily="2" charset="2"/>
              </a:rPr>
              <a:t>       </a:t>
            </a:r>
            <a:r>
              <a:rPr lang="zh-CN" altLang="en-US" sz="1600" dirty="0"/>
              <a:t>警报系统</a:t>
            </a:r>
            <a:endParaRPr lang="zh-CN" altLang="en-US" sz="1600" dirty="0"/>
          </a:p>
          <a:p>
            <a:pPr defTabSz="762000">
              <a:spcBef>
                <a:spcPct val="50000"/>
              </a:spcBef>
              <a:buFont typeface="Webdings" pitchFamily="18" charset="2"/>
              <a:buNone/>
            </a:pPr>
            <a:r>
              <a:rPr lang="zh-CN" altLang="en-US" sz="1600" dirty="0">
                <a:sym typeface="Wingdings" pitchFamily="2" charset="2"/>
              </a:rPr>
              <a:t>        </a:t>
            </a:r>
            <a:r>
              <a:rPr lang="zh-CN" altLang="en-US" sz="1600" dirty="0"/>
              <a:t>安全装置</a:t>
            </a:r>
            <a:endParaRPr lang="zh-CN" altLang="en-US" sz="1600" dirty="0"/>
          </a:p>
          <a:p>
            <a:pPr defTabSz="762000">
              <a:spcBef>
                <a:spcPct val="50000"/>
              </a:spcBef>
              <a:buFont typeface="Webdings" pitchFamily="18" charset="2"/>
              <a:buNone/>
            </a:pPr>
            <a:r>
              <a:rPr lang="zh-CN" altLang="en-US" sz="1600" dirty="0">
                <a:sym typeface="Wingdings" pitchFamily="2" charset="2"/>
              </a:rPr>
              <a:t>         </a:t>
            </a:r>
            <a:r>
              <a:rPr lang="zh-CN" altLang="en-US" sz="1600" dirty="0"/>
              <a:t>电子检测设备</a:t>
            </a:r>
            <a:endParaRPr lang="zh-CN" altLang="en-US" sz="1600" dirty="0"/>
          </a:p>
        </p:txBody>
      </p:sp>
      <p:sp>
        <p:nvSpPr>
          <p:cNvPr id="5" name="Text Box 4"/>
          <p:cNvSpPr txBox="1">
            <a:spLocks noChangeArrowheads="1"/>
          </p:cNvSpPr>
          <p:nvPr/>
        </p:nvSpPr>
        <p:spPr bwMode="auto">
          <a:xfrm>
            <a:off x="1179510" y="1681173"/>
            <a:ext cx="3035300" cy="2031325"/>
          </a:xfrm>
          <a:prstGeom prst="rect">
            <a:avLst/>
          </a:prstGeom>
          <a:noFill/>
          <a:ln w="9525">
            <a:noFill/>
            <a:miter lim="800000"/>
          </a:ln>
          <a:effectLst/>
        </p:spPr>
        <p:txBody>
          <a:bodyPr>
            <a:spAutoFit/>
          </a:bodyPr>
          <a:lstStyle/>
          <a:p>
            <a:pPr defTabSz="762000">
              <a:spcBef>
                <a:spcPct val="50000"/>
              </a:spcBef>
            </a:pPr>
            <a:r>
              <a:rPr lang="zh-CN" altLang="en-US" dirty="0"/>
              <a:t>◆ 三个基本应用</a:t>
            </a:r>
            <a:endParaRPr lang="zh-CN" altLang="en-US" dirty="0"/>
          </a:p>
          <a:p>
            <a:pPr defTabSz="762000">
              <a:spcBef>
                <a:spcPct val="50000"/>
              </a:spcBef>
            </a:pPr>
            <a:r>
              <a:rPr lang="zh-CN" altLang="en-US" dirty="0"/>
              <a:t>      1、工业用</a:t>
            </a:r>
            <a:endParaRPr lang="zh-CN" altLang="en-US" dirty="0"/>
          </a:p>
          <a:p>
            <a:pPr defTabSz="762000">
              <a:spcBef>
                <a:spcPct val="50000"/>
              </a:spcBef>
            </a:pPr>
            <a:r>
              <a:rPr lang="zh-CN" altLang="en-US" dirty="0"/>
              <a:t>      2、汽车起动用</a:t>
            </a:r>
            <a:endParaRPr lang="zh-CN" altLang="en-US" dirty="0"/>
          </a:p>
          <a:p>
            <a:pPr defTabSz="762000">
              <a:spcBef>
                <a:spcPct val="50000"/>
              </a:spcBef>
            </a:pPr>
            <a:r>
              <a:rPr lang="zh-CN" altLang="en-US" dirty="0"/>
              <a:t>      3</a:t>
            </a:r>
            <a:r>
              <a:rPr lang="zh-CN" altLang="en-US" dirty="0" smtClean="0"/>
              <a:t>、电动车</a:t>
            </a:r>
            <a:endParaRPr lang="zh-CN" altLang="en-US" dirty="0"/>
          </a:p>
          <a:p>
            <a:pPr defTabSz="762000">
              <a:spcBef>
                <a:spcPct val="50000"/>
              </a:spcBef>
            </a:pPr>
            <a:endParaRPr lang="zh-CN" altLang="en-US" dirty="0"/>
          </a:p>
        </p:txBody>
      </p:sp>
      <p:sp>
        <p:nvSpPr>
          <p:cNvPr id="6" name="Line 5"/>
          <p:cNvSpPr>
            <a:spLocks noChangeShapeType="1"/>
          </p:cNvSpPr>
          <p:nvPr/>
        </p:nvSpPr>
        <p:spPr bwMode="auto">
          <a:xfrm>
            <a:off x="2786050" y="2285998"/>
            <a:ext cx="2354263" cy="0"/>
          </a:xfrm>
          <a:prstGeom prst="line">
            <a:avLst/>
          </a:prstGeom>
          <a:noFill/>
          <a:ln w="9525">
            <a:solidFill>
              <a:schemeClr val="hlink"/>
            </a:solidFill>
            <a:round/>
            <a:tailEnd type="triangle" w="med" len="med"/>
          </a:ln>
          <a:effectLst/>
        </p:spPr>
        <p:txBody>
          <a:bodyPr vert="eaVert" wrap="none" anchor="ctr">
            <a:spAutoFit/>
          </a:bodyPr>
          <a:lstStyle/>
          <a:p>
            <a:endParaRPr lang="zh-CN" altLang="en-US"/>
          </a:p>
        </p:txBody>
      </p:sp>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8" name="Text Box 79"/>
          <p:cNvSpPr txBox="1">
            <a:spLocks noChangeArrowheads="1"/>
          </p:cNvSpPr>
          <p:nvPr/>
        </p:nvSpPr>
        <p:spPr bwMode="auto">
          <a:xfrm>
            <a:off x="0" y="428610"/>
            <a:ext cx="3373039"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5.1 </a:t>
            </a:r>
            <a:r>
              <a:rPr kumimoji="1" lang="zh-CN" altLang="en-US" sz="3200" b="1" dirty="0" smtClean="0">
                <a:solidFill>
                  <a:srgbClr val="000066"/>
                </a:solidFill>
                <a:latin typeface="Times New Roman" pitchFamily="18" charset="0"/>
              </a:rPr>
              <a:t>蓄电池应用</a:t>
            </a:r>
            <a:endParaRPr kumimoji="1" lang="zh-CN" altLang="en-US" sz="3200" b="1" dirty="0">
              <a:solidFill>
                <a:srgbClr val="000066"/>
              </a:solidFill>
              <a:latin typeface="Times New Roman"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18" name="表格 17"/>
          <p:cNvGraphicFramePr>
            <a:graphicFrameLocks noGrp="1"/>
          </p:cNvGraphicFramePr>
          <p:nvPr/>
        </p:nvGraphicFramePr>
        <p:xfrm>
          <a:off x="582930" y="1542654"/>
          <a:ext cx="8032433" cy="3129362"/>
        </p:xfrm>
        <a:graphic>
          <a:graphicData uri="http://schemas.openxmlformats.org/drawingml/2006/table">
            <a:tbl>
              <a:tblPr/>
              <a:tblGrid>
                <a:gridCol w="1190671"/>
                <a:gridCol w="857036"/>
                <a:gridCol w="886088"/>
                <a:gridCol w="769880"/>
                <a:gridCol w="769880"/>
                <a:gridCol w="769880"/>
                <a:gridCol w="959150"/>
                <a:gridCol w="783974"/>
                <a:gridCol w="1045874"/>
              </a:tblGrid>
              <a:tr h="260239">
                <a:tc rowSpan="2">
                  <a:txBody>
                    <a:bodyPr/>
                    <a:lstStyle/>
                    <a:p>
                      <a:pPr algn="ctr" fontAlgn="ctr"/>
                      <a:r>
                        <a:rPr lang="zh-CN" altLang="en-US" sz="1200" b="0" i="0" u="none" strike="noStrike" dirty="0">
                          <a:latin typeface="宋体"/>
                        </a:rPr>
                        <a:t>电池型号</a:t>
                      </a:r>
                      <a:endParaRPr lang="zh-CN" altLang="en-US" sz="1200" b="0" i="0" u="none" strike="noStrike" dirty="0">
                        <a:latin typeface="宋体"/>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1200" b="0" i="0" u="none" strike="noStrike">
                          <a:latin typeface="宋体"/>
                        </a:rPr>
                        <a:t>额定电压</a:t>
                      </a:r>
                      <a:br>
                        <a:rPr lang="zh-CN" altLang="en-US" sz="1200" b="0" i="0" u="none" strike="noStrike">
                          <a:latin typeface="宋体"/>
                        </a:rPr>
                      </a:br>
                      <a:r>
                        <a:rPr lang="en-US" altLang="zh-CN" sz="1200" b="0" i="0" u="none" strike="noStrike">
                          <a:latin typeface="Times New Roman"/>
                        </a:rPr>
                        <a:t>(</a:t>
                      </a:r>
                      <a:r>
                        <a:rPr lang="en-US" sz="1200" b="0" i="0" u="none" strike="noStrike">
                          <a:latin typeface="Times New Roman"/>
                        </a:rPr>
                        <a:t>V)</a:t>
                      </a:r>
                      <a:endParaRPr lang="en-US" sz="1200" b="0" i="0" u="none" strike="noStrike">
                        <a:latin typeface="宋体"/>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1200" b="0" i="0" u="none" strike="noStrike">
                          <a:latin typeface="宋体"/>
                        </a:rPr>
                        <a:t>标称容量</a:t>
                      </a:r>
                      <a:r>
                        <a:rPr lang="en-US" altLang="zh-CN" sz="1200" b="0" i="0" u="none" strike="noStrike">
                          <a:latin typeface="Times New Roman"/>
                        </a:rPr>
                        <a:t>(3</a:t>
                      </a:r>
                      <a:r>
                        <a:rPr lang="en-US" sz="1200" b="0" i="0" u="none" strike="noStrike">
                          <a:latin typeface="Times New Roman"/>
                        </a:rPr>
                        <a:t>Hr)</a:t>
                      </a:r>
                      <a:endParaRPr lang="en-US" sz="1200" b="0" i="0" u="none" strike="noStrike">
                        <a:latin typeface="宋体"/>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gridSpan="4">
                  <a:txBody>
                    <a:bodyPr/>
                    <a:lstStyle/>
                    <a:p>
                      <a:pPr algn="ctr" fontAlgn="ctr"/>
                      <a:r>
                        <a:rPr lang="zh-CN" altLang="en-US" sz="1200" b="0" i="0" u="none" strike="noStrike">
                          <a:latin typeface="宋体"/>
                        </a:rPr>
                        <a:t>外型尺寸（</a:t>
                      </a:r>
                      <a:r>
                        <a:rPr lang="en-US" sz="1200" b="0" i="0" u="none" strike="noStrike">
                          <a:latin typeface="Times New Roman"/>
                        </a:rPr>
                        <a:t>mm</a:t>
                      </a:r>
                      <a:r>
                        <a:rPr lang="en-US" sz="1200" b="0" i="0" u="none" strike="noStrike">
                          <a:latin typeface="宋体"/>
                        </a:rPr>
                        <a:t>）</a:t>
                      </a:r>
                      <a:endParaRPr lang="en-US" sz="1200" b="0" i="0" u="none" strike="noStrike">
                        <a:latin typeface="宋体"/>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hMerge="1">
                  <a:tcPr/>
                </a:tc>
                <a:tc hMerge="1">
                  <a:tcPr/>
                </a:tc>
                <a:tc hMerge="1">
                  <a:tcPr/>
                </a:tc>
                <a:tc rowSpan="2">
                  <a:txBody>
                    <a:bodyPr/>
                    <a:lstStyle/>
                    <a:p>
                      <a:pPr algn="ctr" fontAlgn="ctr"/>
                      <a:r>
                        <a:rPr lang="zh-CN" altLang="en-US" sz="1200" b="0" i="0" u="none" strike="noStrike">
                          <a:latin typeface="宋体"/>
                        </a:rPr>
                        <a:t>参考重量</a:t>
                      </a:r>
                      <a:br>
                        <a:rPr lang="zh-CN" altLang="en-US" sz="1200" b="0" i="0" u="none" strike="noStrike">
                          <a:latin typeface="宋体"/>
                        </a:rPr>
                      </a:br>
                      <a:r>
                        <a:rPr lang="en-US" altLang="zh-CN" sz="1200" b="0" i="0" u="none" strike="noStrike">
                          <a:latin typeface="宋体"/>
                        </a:rPr>
                        <a:t>(</a:t>
                      </a:r>
                      <a:r>
                        <a:rPr lang="en-US" sz="1200" b="0" i="0" u="none" strike="noStrike">
                          <a:latin typeface="宋体"/>
                        </a:rPr>
                        <a:t>Kg)</a:t>
                      </a:r>
                      <a:endParaRPr lang="en-US" sz="1200" b="0" i="0" u="none" strike="noStrike">
                        <a:latin typeface="宋体"/>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rowSpan="2">
                  <a:txBody>
                    <a:bodyPr/>
                    <a:lstStyle/>
                    <a:p>
                      <a:pPr algn="ctr" fontAlgn="ctr"/>
                      <a:r>
                        <a:rPr lang="zh-CN" altLang="en-US" sz="1200" b="0" i="0" u="none" strike="noStrike">
                          <a:latin typeface="宋体"/>
                        </a:rPr>
                        <a:t>端子类型</a:t>
                      </a:r>
                      <a:endParaRPr lang="zh-CN" altLang="en-US" sz="1200" b="0" i="0" u="none" strike="noStrike">
                        <a:latin typeface="宋体"/>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214023">
                <a:tc vMerge="1">
                  <a:tcPr/>
                </a:tc>
                <a:tc vMerge="1">
                  <a:tcPr/>
                </a:tc>
                <a:tc vMerge="1">
                  <a:tcPr/>
                </a:tc>
                <a:tc>
                  <a:txBody>
                    <a:bodyPr/>
                    <a:lstStyle/>
                    <a:p>
                      <a:pPr algn="ctr" fontAlgn="ctr"/>
                      <a:r>
                        <a:rPr lang="zh-CN" altLang="en-US" sz="1200" b="0" i="0" u="none" strike="noStrike">
                          <a:latin typeface="宋体"/>
                        </a:rPr>
                        <a:t>长（</a:t>
                      </a:r>
                      <a:r>
                        <a:rPr lang="en-US" sz="1200" b="0" i="0" u="none" strike="noStrike">
                          <a:latin typeface="Times New Roman"/>
                        </a:rPr>
                        <a:t>L</a:t>
                      </a:r>
                      <a:r>
                        <a:rPr lang="en-US" sz="1200" b="0" i="0" u="none" strike="noStrike">
                          <a:latin typeface="宋体"/>
                        </a:rPr>
                        <a:t>）</a:t>
                      </a:r>
                      <a:endParaRPr lang="en-US" sz="1200" b="0" i="0" u="none" strike="noStrike">
                        <a:latin typeface="宋体"/>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宽（</a:t>
                      </a:r>
                      <a:r>
                        <a:rPr lang="en-US" sz="1200" b="0" i="0" u="none" strike="noStrike">
                          <a:latin typeface="Times New Roman"/>
                        </a:rPr>
                        <a:t>W</a:t>
                      </a:r>
                      <a:r>
                        <a:rPr lang="en-US" sz="1200" b="0" i="0" u="none" strike="noStrike">
                          <a:latin typeface="宋体"/>
                        </a:rPr>
                        <a:t>）</a:t>
                      </a:r>
                      <a:endParaRPr lang="en-US" sz="1200" b="0" i="0" u="none" strike="noStrike">
                        <a:latin typeface="宋体"/>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高（</a:t>
                      </a:r>
                      <a:r>
                        <a:rPr lang="en-US" sz="1200" b="0" i="0" u="none" strike="noStrike">
                          <a:latin typeface="Times New Roman"/>
                        </a:rPr>
                        <a:t>H</a:t>
                      </a:r>
                      <a:r>
                        <a:rPr lang="en-US" sz="1200" b="0" i="0" u="none" strike="noStrike">
                          <a:latin typeface="宋体"/>
                        </a:rPr>
                        <a:t>）</a:t>
                      </a:r>
                      <a:endParaRPr lang="en-US" sz="1200" b="0" i="0" u="none" strike="noStrike">
                        <a:latin typeface="宋体"/>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zh-CN" altLang="en-US" sz="1200" b="0" i="0" u="none" strike="noStrike">
                          <a:latin typeface="宋体"/>
                        </a:rPr>
                        <a:t>总高（</a:t>
                      </a:r>
                      <a:r>
                        <a:rPr lang="en-US" sz="1200" b="0" i="0" u="none" strike="noStrike">
                          <a:latin typeface="Times New Roman"/>
                        </a:rPr>
                        <a:t>H1</a:t>
                      </a:r>
                      <a:r>
                        <a:rPr lang="en-US" sz="1200" b="0" i="0" u="none" strike="noStrike">
                          <a:latin typeface="宋体"/>
                        </a:rPr>
                        <a:t>）</a:t>
                      </a:r>
                      <a:endParaRPr lang="en-US" sz="1200" b="0" i="0" u="none" strike="noStrike">
                        <a:latin typeface="宋体"/>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vMerge="1">
                  <a:tcPr/>
                </a:tc>
                <a:tc vMerge="1">
                  <a:tcPr/>
                </a:tc>
              </a:tr>
              <a:tr h="189650">
                <a:tc>
                  <a:txBody>
                    <a:bodyPr/>
                    <a:lstStyle/>
                    <a:p>
                      <a:pPr algn="ctr" fontAlgn="ctr"/>
                      <a:r>
                        <a:rPr lang="en-US" sz="1200" b="1" i="0" u="none" strike="noStrike">
                          <a:latin typeface="Times New Roman"/>
                        </a:rPr>
                        <a:t>3-EVF-180Ah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latin typeface="Times New Roman"/>
                        </a:rPr>
                        <a:t>6</a:t>
                      </a:r>
                      <a:endParaRPr lang="en-US" altLang="zh-CN" sz="1200" b="0" i="0" u="none" strike="noStrike" dirty="0">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180Ah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260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180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270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275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33.0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M8</a:t>
                      </a:r>
                      <a:r>
                        <a:rPr lang="zh-CN" altLang="en-US" sz="1200" b="0" i="0" u="none" strike="noStrike">
                          <a:latin typeface="宋体"/>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3-EVF-200Ah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6</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200Ah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260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180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270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275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34.5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M8</a:t>
                      </a:r>
                      <a:r>
                        <a:rPr lang="zh-CN" altLang="en-US" sz="1200" b="0" i="0" u="none" strike="noStrike">
                          <a:latin typeface="宋体"/>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4-EVF-150Ah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8</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150Ah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260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180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270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275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37.0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latin typeface="Times New Roman"/>
                        </a:rPr>
                        <a:t>M8</a:t>
                      </a:r>
                      <a:r>
                        <a:rPr lang="zh-CN" altLang="en-US" sz="1200" b="0" i="0" u="none" strike="noStrike" dirty="0">
                          <a:latin typeface="宋体"/>
                        </a:rPr>
                        <a:t>内螺纹</a:t>
                      </a:r>
                      <a:endParaRPr lang="zh-CN" altLang="en-US" sz="1200" b="0" i="0" u="none" strike="noStrike" dirty="0">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4-EVF-200Ah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8</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200Ah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330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190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251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251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45.5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M8</a:t>
                      </a:r>
                      <a:r>
                        <a:rPr lang="zh-CN" altLang="en-US" sz="1200" b="0" i="0" u="none" strike="noStrike">
                          <a:latin typeface="宋体"/>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6-EVF-30Ah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30Ah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222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96</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174</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176</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10.4</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M5</a:t>
                      </a:r>
                      <a:r>
                        <a:rPr lang="zh-CN" altLang="en-US" sz="1200" b="0" i="0" u="none" strike="noStrike">
                          <a:latin typeface="宋体"/>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6-EVF-35Ah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35Ah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222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106</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174</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176</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11.7</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M5</a:t>
                      </a:r>
                      <a:r>
                        <a:rPr lang="zh-CN" altLang="en-US" sz="1200" b="0" i="0" u="none" strike="noStrike">
                          <a:latin typeface="宋体"/>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6-EVF-40Ah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40Ah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222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121</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174</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176</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13.4</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M5</a:t>
                      </a:r>
                      <a:r>
                        <a:rPr lang="zh-CN" altLang="en-US" sz="1200" b="0" i="0" u="none" strike="noStrike">
                          <a:latin typeface="宋体"/>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6-EVF-60Ah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60Ah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259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168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209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215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24.0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M8</a:t>
                      </a:r>
                      <a:r>
                        <a:rPr lang="zh-CN" altLang="en-US" sz="1200" b="0" i="0" u="none" strike="noStrike">
                          <a:latin typeface="宋体"/>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6-EVF-80Ah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80Ah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259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168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209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215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26.0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M8</a:t>
                      </a:r>
                      <a:r>
                        <a:rPr lang="zh-CN" altLang="en-US" sz="1200" b="0" i="0" u="none" strike="noStrike">
                          <a:latin typeface="宋体"/>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6-EVF-100Ah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100Ah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330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174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216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221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35.0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M8</a:t>
                      </a:r>
                      <a:r>
                        <a:rPr lang="zh-CN" altLang="en-US" sz="1200" b="0" i="0" u="none" strike="noStrike">
                          <a:latin typeface="Times New Roman"/>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6-EVF-120Ah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120Ah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407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174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212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217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41.0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M8</a:t>
                      </a:r>
                      <a:r>
                        <a:rPr lang="zh-CN" altLang="en-US" sz="1200" b="0" i="0" u="none" strike="noStrike">
                          <a:latin typeface="宋体"/>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6-EVF-135Ah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135Ah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341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172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281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283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46.0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M8</a:t>
                      </a:r>
                      <a:r>
                        <a:rPr lang="zh-CN" altLang="en-US" sz="1200" b="0" i="0" u="none" strike="noStrike">
                          <a:latin typeface="宋体"/>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6-EVF-150Ah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150Ah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483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170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241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241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52.0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M8</a:t>
                      </a:r>
                      <a:r>
                        <a:rPr lang="zh-CN" altLang="en-US" sz="1200" b="0" i="0" u="none" strike="noStrike">
                          <a:latin typeface="宋体"/>
                        </a:rPr>
                        <a:t>内螺纹</a:t>
                      </a:r>
                      <a:endParaRPr lang="zh-CN" alt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r h="189650">
                <a:tc>
                  <a:txBody>
                    <a:bodyPr/>
                    <a:lstStyle/>
                    <a:p>
                      <a:pPr algn="ctr" fontAlgn="ctr"/>
                      <a:r>
                        <a:rPr lang="en-US" sz="1200" b="1" i="0" u="none" strike="noStrike">
                          <a:latin typeface="Times New Roman"/>
                        </a:rPr>
                        <a:t>6-EVF-200Ah</a:t>
                      </a:r>
                      <a:endParaRPr lang="en-US" sz="1200" b="1"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12</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a:latin typeface="Times New Roman"/>
                        </a:rPr>
                        <a:t>200Ah</a:t>
                      </a:r>
                      <a:endParaRPr lang="en-US"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522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dirty="0">
                          <a:latin typeface="Times New Roman"/>
                        </a:rPr>
                        <a:t>239 </a:t>
                      </a:r>
                      <a:endParaRPr lang="en-US" altLang="zh-CN" sz="1200" b="0" i="0" u="none" strike="noStrike" dirty="0">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215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218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altLang="zh-CN" sz="1200" b="0" i="0" u="none" strike="noStrike">
                          <a:latin typeface="Times New Roman"/>
                        </a:rPr>
                        <a:t>70.0 </a:t>
                      </a:r>
                      <a:endParaRPr lang="en-US" altLang="zh-CN" sz="1200" b="0" i="0" u="none" strike="noStrike">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en-US" sz="1200" b="0" i="0" u="none" strike="noStrike" dirty="0">
                          <a:latin typeface="Times New Roman"/>
                        </a:rPr>
                        <a:t>M8</a:t>
                      </a:r>
                      <a:r>
                        <a:rPr lang="zh-CN" altLang="en-US" sz="1200" b="0" i="0" u="none" strike="noStrike" dirty="0">
                          <a:latin typeface="宋体"/>
                        </a:rPr>
                        <a:t>内螺纹</a:t>
                      </a:r>
                      <a:endParaRPr lang="zh-CN" altLang="en-US" sz="1200" b="0" i="0" u="none" strike="noStrike" dirty="0">
                        <a:latin typeface="Times New Roman"/>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r>
            </a:tbl>
          </a:graphicData>
        </a:graphic>
      </p:graphicFrame>
      <p:sp>
        <p:nvSpPr>
          <p:cNvPr id="7" name="TextBox 6"/>
          <p:cNvSpPr txBox="1"/>
          <p:nvPr/>
        </p:nvSpPr>
        <p:spPr>
          <a:xfrm>
            <a:off x="3357554" y="1214428"/>
            <a:ext cx="2395528" cy="315471"/>
          </a:xfrm>
          <a:prstGeom prst="rect">
            <a:avLst/>
          </a:prstGeom>
          <a:noFill/>
        </p:spPr>
        <p:txBody>
          <a:bodyPr wrap="none" lIns="68580" tIns="34290" rIns="68580" bIns="34290" rtlCol="0">
            <a:spAutoFit/>
          </a:bodyPr>
          <a:lstStyle/>
          <a:p>
            <a:r>
              <a:rPr lang="zh-CN" altLang="en-US" sz="1600" dirty="0" smtClean="0"/>
              <a:t>电动汽车电池型号规格表</a:t>
            </a:r>
            <a:endParaRPr lang="zh-CN" altLang="en-US" sz="1600" dirty="0"/>
          </a:p>
        </p:txBody>
      </p:sp>
      <p:sp>
        <p:nvSpPr>
          <p:cNvPr id="9"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0" name="Text Box 79"/>
          <p:cNvSpPr txBox="1">
            <a:spLocks noChangeArrowheads="1"/>
          </p:cNvSpPr>
          <p:nvPr/>
        </p:nvSpPr>
        <p:spPr bwMode="auto">
          <a:xfrm>
            <a:off x="0" y="428610"/>
            <a:ext cx="6256841"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5.2 </a:t>
            </a:r>
            <a:r>
              <a:rPr kumimoji="1" lang="zh-CN" altLang="en-US" sz="3200" b="1" dirty="0" smtClean="0">
                <a:solidFill>
                  <a:srgbClr val="000066"/>
                </a:solidFill>
                <a:latin typeface="Times New Roman" pitchFamily="18" charset="0"/>
              </a:rPr>
              <a:t>蓄电池应用：电动汽车电池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矩形 15"/>
          <p:cNvSpPr/>
          <p:nvPr/>
        </p:nvSpPr>
        <p:spPr>
          <a:xfrm>
            <a:off x="285720" y="1274499"/>
            <a:ext cx="8572560" cy="2654573"/>
          </a:xfrm>
          <a:prstGeom prst="rect">
            <a:avLst/>
          </a:prstGeom>
        </p:spPr>
        <p:txBody>
          <a:bodyPr wrap="square" lIns="68580" tIns="34290" rIns="68580" bIns="34290">
            <a:spAutoFit/>
          </a:bodyPr>
          <a:lstStyle/>
          <a:p>
            <a:pPr>
              <a:lnSpc>
                <a:spcPct val="150000"/>
              </a:lnSpc>
            </a:pPr>
            <a:r>
              <a:rPr lang="zh-CN" altLang="en-US" sz="1600" dirty="0" smtClean="0">
                <a:solidFill>
                  <a:schemeClr val="tx1">
                    <a:lumMod val="95000"/>
                    <a:lumOff val="5000"/>
                  </a:schemeClr>
                </a:solidFill>
              </a:rPr>
              <a:t>腾国迅</a:t>
            </a:r>
            <a:r>
              <a:rPr lang="en-US" altLang="zh-CN" sz="1600" dirty="0" smtClean="0">
                <a:solidFill>
                  <a:schemeClr val="tx1">
                    <a:lumMod val="95000"/>
                    <a:lumOff val="5000"/>
                  </a:schemeClr>
                </a:solidFill>
              </a:rPr>
              <a:t>EVF</a:t>
            </a:r>
            <a:r>
              <a:rPr lang="zh-CN" altLang="en-US" sz="1600" dirty="0" smtClean="0">
                <a:solidFill>
                  <a:schemeClr val="tx1">
                    <a:lumMod val="95000"/>
                    <a:lumOff val="5000"/>
                  </a:schemeClr>
                </a:solidFill>
              </a:rPr>
              <a:t>系列产品是专为电动道路车、电动汽车设计开发的高性能免维护硅能蓄电池。</a:t>
            </a:r>
            <a:endParaRPr lang="zh-CN" altLang="en-US" sz="1600" dirty="0" smtClean="0">
              <a:solidFill>
                <a:schemeClr val="tx1">
                  <a:lumMod val="95000"/>
                  <a:lumOff val="5000"/>
                </a:schemeClr>
              </a:solidFill>
            </a:endParaRPr>
          </a:p>
          <a:p>
            <a:pPr>
              <a:lnSpc>
                <a:spcPct val="150000"/>
              </a:lnSpc>
            </a:pPr>
            <a:r>
              <a:rPr lang="en-US" altLang="zh-CN" sz="1600" dirty="0" smtClean="0">
                <a:solidFill>
                  <a:schemeClr val="tx1">
                    <a:lumMod val="95000"/>
                    <a:lumOff val="5000"/>
                  </a:schemeClr>
                </a:solidFill>
              </a:rPr>
              <a:t>1</a:t>
            </a:r>
            <a:r>
              <a:rPr lang="zh-CN" altLang="en-US" sz="1600" dirty="0" smtClean="0">
                <a:solidFill>
                  <a:schemeClr val="tx1">
                    <a:lumMod val="95000"/>
                    <a:lumOff val="5000"/>
                  </a:schemeClr>
                </a:solidFill>
              </a:rPr>
              <a:t>、安全、环保</a:t>
            </a:r>
            <a:endParaRPr lang="zh-CN" altLang="en-US" sz="1600" dirty="0" smtClean="0">
              <a:solidFill>
                <a:schemeClr val="tx1">
                  <a:lumMod val="95000"/>
                  <a:lumOff val="5000"/>
                </a:schemeClr>
              </a:solidFill>
            </a:endParaRPr>
          </a:p>
          <a:p>
            <a:pPr>
              <a:lnSpc>
                <a:spcPct val="150000"/>
              </a:lnSpc>
            </a:pPr>
            <a:r>
              <a:rPr lang="zh-CN" altLang="en-US" sz="1600" dirty="0" smtClean="0">
                <a:solidFill>
                  <a:schemeClr val="tx1">
                    <a:lumMod val="95000"/>
                    <a:lumOff val="5000"/>
                  </a:schemeClr>
                </a:solidFill>
              </a:rPr>
              <a:t>◆ 专用安全阀采用特殊结构设计，电池使用过程水耗少，有效解决充电失水问题。</a:t>
            </a:r>
            <a:endParaRPr lang="zh-CN" altLang="en-US" sz="1600" dirty="0" smtClean="0">
              <a:solidFill>
                <a:schemeClr val="tx1">
                  <a:lumMod val="95000"/>
                  <a:lumOff val="5000"/>
                </a:schemeClr>
              </a:solidFill>
            </a:endParaRPr>
          </a:p>
          <a:p>
            <a:pPr>
              <a:lnSpc>
                <a:spcPct val="150000"/>
              </a:lnSpc>
            </a:pPr>
            <a:r>
              <a:rPr lang="zh-CN" altLang="en-US" sz="1600" dirty="0" smtClean="0">
                <a:solidFill>
                  <a:schemeClr val="tx1">
                    <a:lumMod val="95000"/>
                    <a:lumOff val="5000"/>
                  </a:schemeClr>
                </a:solidFill>
              </a:rPr>
              <a:t>◆ 采用拥有国家专利技术的硅能电解液（专利号</a:t>
            </a:r>
            <a:r>
              <a:rPr lang="en-US" altLang="zh-CN" sz="1600" dirty="0" smtClean="0">
                <a:solidFill>
                  <a:schemeClr val="tx1">
                    <a:lumMod val="95000"/>
                    <a:lumOff val="5000"/>
                  </a:schemeClr>
                </a:solidFill>
              </a:rPr>
              <a:t>: ZL200710105702.6</a:t>
            </a:r>
            <a:r>
              <a:rPr lang="zh-CN" altLang="en-US" sz="1600" dirty="0" smtClean="0">
                <a:solidFill>
                  <a:schemeClr val="tx1">
                    <a:lumMod val="95000"/>
                    <a:lumOff val="5000"/>
                  </a:schemeClr>
                </a:solidFill>
              </a:rPr>
              <a:t>、</a:t>
            </a:r>
            <a:r>
              <a:rPr lang="en-US" altLang="zh-CN" sz="1600" dirty="0" smtClean="0">
                <a:solidFill>
                  <a:schemeClr val="tx1">
                    <a:lumMod val="95000"/>
                    <a:lumOff val="5000"/>
                  </a:schemeClr>
                </a:solidFill>
              </a:rPr>
              <a:t>ZL200710105703.0)</a:t>
            </a:r>
            <a:r>
              <a:rPr lang="zh-CN" altLang="en-US" sz="1600" dirty="0" smtClean="0">
                <a:solidFill>
                  <a:schemeClr val="tx1">
                    <a:lumMod val="95000"/>
                    <a:lumOff val="5000"/>
                  </a:schemeClr>
                </a:solidFill>
              </a:rPr>
              <a:t>，电池使用寿命长，同时安全性更好。</a:t>
            </a:r>
            <a:endParaRPr lang="zh-CN" altLang="en-US" sz="1600" dirty="0" smtClean="0">
              <a:solidFill>
                <a:schemeClr val="tx1">
                  <a:lumMod val="95000"/>
                  <a:lumOff val="5000"/>
                </a:schemeClr>
              </a:solidFill>
            </a:endParaRPr>
          </a:p>
          <a:p>
            <a:pPr>
              <a:lnSpc>
                <a:spcPct val="150000"/>
              </a:lnSpc>
            </a:pPr>
            <a:r>
              <a:rPr lang="zh-CN" altLang="en-US" sz="1600" dirty="0" smtClean="0">
                <a:solidFill>
                  <a:schemeClr val="tx1">
                    <a:lumMod val="95000"/>
                    <a:lumOff val="5000"/>
                  </a:schemeClr>
                </a:solidFill>
              </a:rPr>
              <a:t>◆ 板栅采用独特配方的铅钙锡铝四元合金，不含对环境和人体有危害的镉、锑、铬、砷等元素；</a:t>
            </a:r>
            <a:endParaRPr lang="en-US" altLang="zh-CN" sz="1600" dirty="0" smtClean="0">
              <a:solidFill>
                <a:schemeClr val="tx1">
                  <a:lumMod val="95000"/>
                  <a:lumOff val="5000"/>
                </a:schemeClr>
              </a:solidFill>
            </a:endParaRPr>
          </a:p>
          <a:p>
            <a:pPr>
              <a:lnSpc>
                <a:spcPct val="150000"/>
              </a:lnSpc>
            </a:pPr>
            <a:r>
              <a:rPr lang="en-US" altLang="zh-CN" sz="1600" dirty="0" smtClean="0">
                <a:solidFill>
                  <a:schemeClr val="tx1">
                    <a:lumMod val="95000"/>
                    <a:lumOff val="5000"/>
                  </a:schemeClr>
                </a:solidFill>
              </a:rPr>
              <a:t>     </a:t>
            </a:r>
            <a:r>
              <a:rPr lang="zh-CN" altLang="en-US" sz="1600" dirty="0" smtClean="0">
                <a:solidFill>
                  <a:schemeClr val="tx1">
                    <a:lumMod val="95000"/>
                    <a:lumOff val="5000"/>
                  </a:schemeClr>
                </a:solidFill>
              </a:rPr>
              <a:t>以上措施，保证电池安装在车辆上使用安全、健康、环保。</a:t>
            </a:r>
            <a:endParaRPr lang="zh-CN" altLang="en-US" sz="1600" dirty="0" smtClean="0">
              <a:solidFill>
                <a:schemeClr val="tx1">
                  <a:lumMod val="95000"/>
                  <a:lumOff val="5000"/>
                </a:schemeClr>
              </a:solidFill>
            </a:endParaRPr>
          </a:p>
        </p:txBody>
      </p:sp>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9" name="Text Box 79"/>
          <p:cNvSpPr txBox="1">
            <a:spLocks noChangeArrowheads="1"/>
          </p:cNvSpPr>
          <p:nvPr/>
        </p:nvSpPr>
        <p:spPr bwMode="auto">
          <a:xfrm>
            <a:off x="0" y="428610"/>
            <a:ext cx="6256841"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5.2 </a:t>
            </a:r>
            <a:r>
              <a:rPr kumimoji="1" lang="zh-CN" altLang="en-US" sz="3200" b="1" dirty="0" smtClean="0">
                <a:solidFill>
                  <a:srgbClr val="000066"/>
                </a:solidFill>
                <a:latin typeface="Times New Roman" pitchFamily="18" charset="0"/>
              </a:rPr>
              <a:t>蓄电池应用：电动汽车电池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矩形 15"/>
          <p:cNvSpPr/>
          <p:nvPr/>
        </p:nvSpPr>
        <p:spPr>
          <a:xfrm>
            <a:off x="674370" y="1521150"/>
            <a:ext cx="7760970" cy="1915909"/>
          </a:xfrm>
          <a:prstGeom prst="rect">
            <a:avLst/>
          </a:prstGeom>
        </p:spPr>
        <p:txBody>
          <a:bodyPr wrap="square" lIns="68580" tIns="34290" rIns="68580" bIns="34290">
            <a:spAutoFit/>
          </a:bodyPr>
          <a:lstStyle/>
          <a:p>
            <a:pPr>
              <a:lnSpc>
                <a:spcPct val="150000"/>
              </a:lnSpc>
            </a:pPr>
            <a:r>
              <a:rPr lang="en-US" altLang="zh-CN" sz="1600" dirty="0" smtClean="0">
                <a:solidFill>
                  <a:schemeClr val="tx1">
                    <a:lumMod val="95000"/>
                    <a:lumOff val="5000"/>
                  </a:schemeClr>
                </a:solidFill>
              </a:rPr>
              <a:t>2</a:t>
            </a:r>
            <a:r>
              <a:rPr lang="zh-CN" altLang="en-US" sz="1600" dirty="0" smtClean="0">
                <a:solidFill>
                  <a:schemeClr val="tx1">
                    <a:lumMod val="95000"/>
                    <a:lumOff val="5000"/>
                  </a:schemeClr>
                </a:solidFill>
              </a:rPr>
              <a:t>、密封技术安全可靠</a:t>
            </a:r>
            <a:endParaRPr lang="zh-CN" altLang="en-US" sz="1600" dirty="0" smtClean="0">
              <a:solidFill>
                <a:schemeClr val="tx1">
                  <a:lumMod val="95000"/>
                  <a:lumOff val="5000"/>
                </a:schemeClr>
              </a:solidFill>
            </a:endParaRPr>
          </a:p>
          <a:p>
            <a:pPr>
              <a:lnSpc>
                <a:spcPct val="150000"/>
              </a:lnSpc>
            </a:pPr>
            <a:r>
              <a:rPr lang="zh-CN" altLang="en-US" sz="1600" dirty="0" smtClean="0">
                <a:solidFill>
                  <a:schemeClr val="tx1">
                    <a:lumMod val="95000"/>
                    <a:lumOff val="5000"/>
                  </a:schemeClr>
                </a:solidFill>
              </a:rPr>
              <a:t>◆  采用高强度极柱密封方式，抗机械冲击、热冲击性能大大提高，保证了电池寿命期间极柱密封的可靠性；</a:t>
            </a:r>
            <a:endParaRPr lang="zh-CN" altLang="en-US" sz="1600" dirty="0" smtClean="0">
              <a:solidFill>
                <a:schemeClr val="tx1">
                  <a:lumMod val="95000"/>
                  <a:lumOff val="5000"/>
                </a:schemeClr>
              </a:solidFill>
            </a:endParaRPr>
          </a:p>
          <a:p>
            <a:pPr>
              <a:lnSpc>
                <a:spcPct val="150000"/>
              </a:lnSpc>
            </a:pPr>
            <a:r>
              <a:rPr lang="zh-CN" altLang="en-US" sz="1600" dirty="0" smtClean="0">
                <a:solidFill>
                  <a:schemeClr val="tx1">
                    <a:lumMod val="95000"/>
                    <a:lumOff val="5000"/>
                  </a:schemeClr>
                </a:solidFill>
              </a:rPr>
              <a:t>◆  采用高强度</a:t>
            </a:r>
            <a:r>
              <a:rPr lang="en-US" altLang="zh-CN" sz="1600" dirty="0" smtClean="0">
                <a:solidFill>
                  <a:schemeClr val="tx1">
                    <a:lumMod val="95000"/>
                    <a:lumOff val="5000"/>
                  </a:schemeClr>
                </a:solidFill>
              </a:rPr>
              <a:t>ABS</a:t>
            </a:r>
            <a:r>
              <a:rPr lang="zh-CN" altLang="en-US" sz="1600" dirty="0" smtClean="0">
                <a:solidFill>
                  <a:schemeClr val="tx1">
                    <a:lumMod val="95000"/>
                    <a:lumOff val="5000"/>
                  </a:schemeClr>
                </a:solidFill>
              </a:rPr>
              <a:t>壳体，抗冲击性能好。</a:t>
            </a:r>
            <a:endParaRPr lang="zh-CN" altLang="en-US" sz="1600" dirty="0" smtClean="0">
              <a:solidFill>
                <a:schemeClr val="tx1">
                  <a:lumMod val="95000"/>
                  <a:lumOff val="5000"/>
                </a:schemeClr>
              </a:solidFill>
            </a:endParaRPr>
          </a:p>
          <a:p>
            <a:pPr>
              <a:lnSpc>
                <a:spcPct val="150000"/>
              </a:lnSpc>
            </a:pPr>
            <a:endParaRPr lang="zh-CN" altLang="en-US" sz="1600" dirty="0">
              <a:solidFill>
                <a:schemeClr val="tx1">
                  <a:lumMod val="95000"/>
                  <a:lumOff val="5000"/>
                </a:schemeClr>
              </a:solidFill>
            </a:endParaRPr>
          </a:p>
        </p:txBody>
      </p:sp>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9" name="Text Box 79"/>
          <p:cNvSpPr txBox="1">
            <a:spLocks noChangeArrowheads="1"/>
          </p:cNvSpPr>
          <p:nvPr/>
        </p:nvSpPr>
        <p:spPr bwMode="auto">
          <a:xfrm>
            <a:off x="0" y="428610"/>
            <a:ext cx="6256841"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5.2 </a:t>
            </a:r>
            <a:r>
              <a:rPr kumimoji="1" lang="zh-CN" altLang="en-US" sz="3200" b="1" dirty="0" smtClean="0">
                <a:solidFill>
                  <a:srgbClr val="000066"/>
                </a:solidFill>
                <a:latin typeface="Times New Roman" pitchFamily="18" charset="0"/>
              </a:rPr>
              <a:t>蓄电池应用：电动汽车电池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6" name="矩形 15"/>
          <p:cNvSpPr/>
          <p:nvPr/>
        </p:nvSpPr>
        <p:spPr>
          <a:xfrm>
            <a:off x="640080" y="1142990"/>
            <a:ext cx="7435215" cy="2237407"/>
          </a:xfrm>
          <a:prstGeom prst="rect">
            <a:avLst/>
          </a:prstGeom>
        </p:spPr>
        <p:txBody>
          <a:bodyPr wrap="square" lIns="68580" tIns="34290" rIns="68580" bIns="34290">
            <a:spAutoFit/>
          </a:bodyPr>
          <a:lstStyle/>
          <a:p>
            <a:pPr>
              <a:lnSpc>
                <a:spcPct val="150000"/>
              </a:lnSpc>
            </a:pPr>
            <a:r>
              <a:rPr lang="en-US" altLang="zh-CN" sz="1600" dirty="0" smtClean="0"/>
              <a:t>3</a:t>
            </a:r>
            <a:r>
              <a:rPr lang="zh-CN" altLang="en-US" sz="1600" dirty="0" smtClean="0"/>
              <a:t>、循环耐久能力强、寿命长</a:t>
            </a:r>
            <a:endParaRPr lang="zh-CN" altLang="en-US" sz="1600" dirty="0" smtClean="0"/>
          </a:p>
          <a:p>
            <a:pPr>
              <a:lnSpc>
                <a:spcPct val="150000"/>
              </a:lnSpc>
            </a:pPr>
            <a:r>
              <a:rPr lang="zh-CN" altLang="en-US" sz="1600" dirty="0" smtClean="0"/>
              <a:t>◆ 采用高纯度电解铅、特殊的活性物质添加剂；</a:t>
            </a:r>
            <a:endParaRPr lang="zh-CN" altLang="en-US" sz="1600" dirty="0" smtClean="0"/>
          </a:p>
          <a:p>
            <a:pPr>
              <a:lnSpc>
                <a:spcPct val="150000"/>
              </a:lnSpc>
            </a:pPr>
            <a:r>
              <a:rPr lang="zh-CN" altLang="en-US" sz="1600" dirty="0" smtClean="0"/>
              <a:t>◆ 采用高吸附能力的</a:t>
            </a:r>
            <a:r>
              <a:rPr lang="en-US" altLang="zh-CN" sz="1600" dirty="0" smtClean="0"/>
              <a:t>AGM</a:t>
            </a:r>
            <a:r>
              <a:rPr lang="zh-CN" altLang="en-US" sz="1600" dirty="0" smtClean="0"/>
              <a:t>隔板；</a:t>
            </a:r>
            <a:endParaRPr lang="zh-CN" altLang="en-US" sz="1600" dirty="0" smtClean="0"/>
          </a:p>
          <a:p>
            <a:pPr>
              <a:lnSpc>
                <a:spcPct val="150000"/>
              </a:lnSpc>
            </a:pPr>
            <a:r>
              <a:rPr lang="zh-CN" altLang="en-US" sz="1600" dirty="0" smtClean="0"/>
              <a:t>◆ 极板具有良好的循环能力和良好的过放电恢复能力；</a:t>
            </a:r>
            <a:endParaRPr lang="zh-CN" altLang="en-US" sz="1600" dirty="0" smtClean="0"/>
          </a:p>
          <a:p>
            <a:pPr>
              <a:lnSpc>
                <a:spcPct val="150000"/>
              </a:lnSpc>
            </a:pPr>
            <a:r>
              <a:rPr lang="zh-CN" altLang="en-US" sz="1600" dirty="0" smtClean="0"/>
              <a:t>◆ 大电流放电性能优异，在启动、爬坡方面具有明显优势；</a:t>
            </a:r>
            <a:endParaRPr lang="zh-CN" altLang="en-US" sz="1600" dirty="0" smtClean="0"/>
          </a:p>
          <a:p>
            <a:pPr>
              <a:lnSpc>
                <a:spcPct val="150000"/>
              </a:lnSpc>
            </a:pPr>
            <a:r>
              <a:rPr lang="zh-CN" altLang="en-US" sz="1600" dirty="0" smtClean="0"/>
              <a:t>◆ 特殊的电解液添加剂，低温性能、耐震动性能优越，延长了使用寿命。</a:t>
            </a:r>
            <a:endParaRPr lang="zh-CN" altLang="en-US" sz="1600" dirty="0" smtClean="0"/>
          </a:p>
        </p:txBody>
      </p:sp>
      <p:sp>
        <p:nvSpPr>
          <p:cNvPr id="11"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2" name="Text Box 79"/>
          <p:cNvSpPr txBox="1">
            <a:spLocks noChangeArrowheads="1"/>
          </p:cNvSpPr>
          <p:nvPr/>
        </p:nvSpPr>
        <p:spPr bwMode="auto">
          <a:xfrm>
            <a:off x="0" y="428610"/>
            <a:ext cx="6256841"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5.2 </a:t>
            </a:r>
            <a:r>
              <a:rPr kumimoji="1" lang="zh-CN" altLang="en-US" sz="3200" b="1" dirty="0" smtClean="0">
                <a:solidFill>
                  <a:srgbClr val="000066"/>
                </a:solidFill>
                <a:latin typeface="Times New Roman" pitchFamily="18" charset="0"/>
              </a:rPr>
              <a:t>蓄电池应用：电动汽车电池</a:t>
            </a:r>
            <a:endParaRPr kumimoji="1" lang="zh-CN" altLang="en-US" sz="3200" b="1" dirty="0">
              <a:solidFill>
                <a:srgbClr val="000066"/>
              </a:solidFill>
              <a:latin typeface="Times New Roman" pitchFamily="18" charset="0"/>
            </a:endParaRPr>
          </a:p>
        </p:txBody>
      </p:sp>
      <p:pic>
        <p:nvPicPr>
          <p:cNvPr id="13" name="图片 12" descr="3-EVF-180.jpg"/>
          <p:cNvPicPr>
            <a:picLocks noChangeAspect="1"/>
          </p:cNvPicPr>
          <p:nvPr/>
        </p:nvPicPr>
        <p:blipFill>
          <a:blip r:embed="rId1" cstate="print"/>
          <a:stretch>
            <a:fillRect/>
          </a:stretch>
        </p:blipFill>
        <p:spPr>
          <a:xfrm>
            <a:off x="1571604" y="3571882"/>
            <a:ext cx="1265297" cy="1428742"/>
          </a:xfrm>
          <a:prstGeom prst="rect">
            <a:avLst/>
          </a:prstGeom>
        </p:spPr>
      </p:pic>
      <p:pic>
        <p:nvPicPr>
          <p:cNvPr id="14" name="图片 13" descr="4-EVF-150.jpg"/>
          <p:cNvPicPr>
            <a:picLocks noChangeAspect="1"/>
          </p:cNvPicPr>
          <p:nvPr/>
        </p:nvPicPr>
        <p:blipFill>
          <a:blip r:embed="rId2" cstate="print"/>
          <a:stretch>
            <a:fillRect/>
          </a:stretch>
        </p:blipFill>
        <p:spPr>
          <a:xfrm>
            <a:off x="3571868" y="3608570"/>
            <a:ext cx="1214446" cy="1392072"/>
          </a:xfrm>
          <a:prstGeom prst="rect">
            <a:avLst/>
          </a:prstGeom>
        </p:spPr>
      </p:pic>
      <p:pic>
        <p:nvPicPr>
          <p:cNvPr id="15" name="图片 14" descr="6-EVF-100.jpg"/>
          <p:cNvPicPr>
            <a:picLocks noChangeAspect="1"/>
          </p:cNvPicPr>
          <p:nvPr/>
        </p:nvPicPr>
        <p:blipFill>
          <a:blip r:embed="rId3" cstate="print"/>
          <a:stretch>
            <a:fillRect/>
          </a:stretch>
        </p:blipFill>
        <p:spPr>
          <a:xfrm>
            <a:off x="5331332" y="3500444"/>
            <a:ext cx="1598122" cy="1571618"/>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Rectangle 3"/>
          <p:cNvSpPr txBox="1">
            <a:spLocks noChangeArrowheads="1"/>
          </p:cNvSpPr>
          <p:nvPr/>
        </p:nvSpPr>
        <p:spPr>
          <a:xfrm>
            <a:off x="900113" y="1670019"/>
            <a:ext cx="2457450" cy="2384774"/>
          </a:xfrm>
          <a:prstGeom prst="rect">
            <a:avLst/>
          </a:prstGeom>
        </p:spPr>
        <p:txBody>
          <a:bodyPr lIns="68580" tIns="34290" rIns="68580" bIns="34290"/>
          <a:lstStyle/>
          <a:p>
            <a:pPr defTabSz="685800" fontAlgn="auto">
              <a:lnSpc>
                <a:spcPct val="120000"/>
              </a:lnSpc>
              <a:spcBef>
                <a:spcPts val="750"/>
              </a:spcBef>
              <a:spcAft>
                <a:spcPts val="0"/>
              </a:spcAft>
              <a:defRPr/>
            </a:pPr>
            <a:r>
              <a:rPr lang="zh-CN" altLang="en-US" sz="1400" dirty="0" smtClean="0">
                <a:latin typeface="+mn-ea"/>
              </a:rPr>
              <a:t>电动汽车</a:t>
            </a:r>
            <a:endParaRPr lang="zh-CN" altLang="en-US" sz="1400" dirty="0" smtClean="0">
              <a:latin typeface="+mn-ea"/>
            </a:endParaRPr>
          </a:p>
          <a:p>
            <a:pPr defTabSz="685800" fontAlgn="auto">
              <a:lnSpc>
                <a:spcPct val="120000"/>
              </a:lnSpc>
              <a:spcBef>
                <a:spcPts val="750"/>
              </a:spcBef>
              <a:spcAft>
                <a:spcPts val="0"/>
              </a:spcAft>
              <a:buFont typeface="Arial" pitchFamily="34" charset="0"/>
              <a:buChar char="•"/>
              <a:defRPr/>
            </a:pPr>
            <a:r>
              <a:rPr lang="zh-CN" altLang="en-US" sz="1400" dirty="0" smtClean="0">
                <a:latin typeface="+mn-ea"/>
              </a:rPr>
              <a:t>  电动系统电压：</a:t>
            </a:r>
            <a:r>
              <a:rPr lang="en-US" altLang="zh-CN" sz="1400" dirty="0" smtClean="0">
                <a:latin typeface="+mn-ea"/>
              </a:rPr>
              <a:t>48V</a:t>
            </a:r>
            <a:endParaRPr lang="en-US" altLang="zh-CN" sz="1400" dirty="0" smtClean="0">
              <a:latin typeface="+mn-ea"/>
            </a:endParaRPr>
          </a:p>
          <a:p>
            <a:pPr defTabSz="685800" fontAlgn="auto">
              <a:lnSpc>
                <a:spcPct val="120000"/>
              </a:lnSpc>
              <a:spcBef>
                <a:spcPts val="750"/>
              </a:spcBef>
              <a:spcAft>
                <a:spcPts val="0"/>
              </a:spcAft>
              <a:buFont typeface="Arial" pitchFamily="34" charset="0"/>
              <a:buChar char="•"/>
              <a:defRPr/>
            </a:pPr>
            <a:r>
              <a:rPr lang="en-US" altLang="zh-CN" sz="1400" dirty="0" smtClean="0">
                <a:latin typeface="+mn-ea"/>
              </a:rPr>
              <a:t>  </a:t>
            </a:r>
            <a:r>
              <a:rPr lang="zh-CN" altLang="en-US" sz="1400" dirty="0" smtClean="0">
                <a:latin typeface="+mn-ea"/>
              </a:rPr>
              <a:t>电机功率：</a:t>
            </a:r>
            <a:r>
              <a:rPr lang="en-US" altLang="zh-CN" sz="1400" dirty="0" smtClean="0">
                <a:latin typeface="+mn-ea"/>
              </a:rPr>
              <a:t>4000W</a:t>
            </a:r>
            <a:endParaRPr lang="en-US" altLang="zh-CN" sz="1400" dirty="0" smtClean="0">
              <a:latin typeface="+mn-ea"/>
            </a:endParaRPr>
          </a:p>
          <a:p>
            <a:pPr defTabSz="685800" fontAlgn="auto">
              <a:lnSpc>
                <a:spcPct val="120000"/>
              </a:lnSpc>
              <a:spcBef>
                <a:spcPts val="750"/>
              </a:spcBef>
              <a:spcAft>
                <a:spcPts val="0"/>
              </a:spcAft>
              <a:buFont typeface="Arial" pitchFamily="34" charset="0"/>
              <a:buChar char="•"/>
              <a:defRPr/>
            </a:pPr>
            <a:r>
              <a:rPr lang="en-US" altLang="zh-CN" sz="1400" dirty="0" smtClean="0">
                <a:latin typeface="+mn-ea"/>
              </a:rPr>
              <a:t>  </a:t>
            </a:r>
            <a:r>
              <a:rPr lang="zh-CN" altLang="en-US" sz="1400" dirty="0" smtClean="0">
                <a:latin typeface="+mn-ea"/>
              </a:rPr>
              <a:t>最高车速：</a:t>
            </a:r>
            <a:r>
              <a:rPr lang="en-US" altLang="zh-CN" sz="1400" dirty="0" smtClean="0">
                <a:latin typeface="+mn-ea"/>
              </a:rPr>
              <a:t>45km/h</a:t>
            </a:r>
            <a:endParaRPr lang="en-US" altLang="zh-CN" sz="1400" dirty="0" smtClean="0">
              <a:latin typeface="+mn-ea"/>
            </a:endParaRPr>
          </a:p>
          <a:p>
            <a:pPr defTabSz="685800" fontAlgn="auto">
              <a:lnSpc>
                <a:spcPct val="120000"/>
              </a:lnSpc>
              <a:spcBef>
                <a:spcPts val="750"/>
              </a:spcBef>
              <a:spcAft>
                <a:spcPts val="0"/>
              </a:spcAft>
              <a:buFont typeface="Arial" pitchFamily="34" charset="0"/>
              <a:buChar char="•"/>
              <a:defRPr/>
            </a:pPr>
            <a:r>
              <a:rPr lang="en-US" altLang="zh-CN" sz="1400" dirty="0" smtClean="0">
                <a:latin typeface="+mn-ea"/>
              </a:rPr>
              <a:t>  </a:t>
            </a:r>
            <a:r>
              <a:rPr lang="zh-CN" altLang="en-US" sz="1400" dirty="0" smtClean="0">
                <a:latin typeface="+mn-ea"/>
              </a:rPr>
              <a:t>电池型号：</a:t>
            </a:r>
            <a:r>
              <a:rPr lang="en-US" altLang="zh-CN" sz="1400" dirty="0" smtClean="0">
                <a:latin typeface="+mn-ea"/>
              </a:rPr>
              <a:t>6V200Ah, 8</a:t>
            </a:r>
            <a:r>
              <a:rPr lang="zh-CN" altLang="en-US" sz="1400" dirty="0" smtClean="0">
                <a:latin typeface="+mn-ea"/>
              </a:rPr>
              <a:t>只</a:t>
            </a:r>
            <a:endParaRPr lang="zh-CN" altLang="en-US" sz="1400" dirty="0" smtClean="0">
              <a:latin typeface="+mn-ea"/>
            </a:endParaRPr>
          </a:p>
          <a:p>
            <a:pPr defTabSz="685800" fontAlgn="auto">
              <a:lnSpc>
                <a:spcPct val="120000"/>
              </a:lnSpc>
              <a:spcBef>
                <a:spcPts val="750"/>
              </a:spcBef>
              <a:spcAft>
                <a:spcPts val="0"/>
              </a:spcAft>
              <a:buFont typeface="Arial" pitchFamily="34" charset="0"/>
              <a:buChar char="•"/>
              <a:defRPr/>
            </a:pPr>
            <a:r>
              <a:rPr lang="zh-CN" altLang="en-US" sz="1400" dirty="0" smtClean="0">
                <a:latin typeface="+mn-ea"/>
              </a:rPr>
              <a:t>  续驶里程：</a:t>
            </a:r>
            <a:r>
              <a:rPr lang="en-US" altLang="zh-CN" sz="1400" dirty="0" smtClean="0">
                <a:latin typeface="+mn-ea"/>
              </a:rPr>
              <a:t>120-150km</a:t>
            </a:r>
            <a:endParaRPr lang="en-US" altLang="zh-CN" sz="1400" dirty="0" smtClean="0">
              <a:latin typeface="+mn-ea"/>
            </a:endParaRPr>
          </a:p>
        </p:txBody>
      </p:sp>
      <p:pic>
        <p:nvPicPr>
          <p:cNvPr id="25" name="Picture 10" descr="1244E1cS30-23218_lit"/>
          <p:cNvPicPr>
            <a:picLocks noChangeAspect="1" noChangeArrowheads="1"/>
          </p:cNvPicPr>
          <p:nvPr/>
        </p:nvPicPr>
        <p:blipFill>
          <a:blip r:embed="rId1"/>
          <a:srcRect/>
          <a:stretch>
            <a:fillRect/>
          </a:stretch>
        </p:blipFill>
        <p:spPr bwMode="auto">
          <a:xfrm>
            <a:off x="4786314" y="3429006"/>
            <a:ext cx="2486025" cy="1449273"/>
          </a:xfrm>
          <a:prstGeom prst="rect">
            <a:avLst/>
          </a:prstGeom>
          <a:noFill/>
          <a:ln w="9525">
            <a:noFill/>
            <a:miter lim="800000"/>
            <a:headEnd/>
            <a:tailEnd/>
          </a:ln>
        </p:spPr>
      </p:pic>
      <p:sp>
        <p:nvSpPr>
          <p:cNvPr id="15" name="Rectangle 2"/>
          <p:cNvSpPr txBox="1">
            <a:spLocks noChangeArrowheads="1"/>
          </p:cNvSpPr>
          <p:nvPr/>
        </p:nvSpPr>
        <p:spPr>
          <a:xfrm>
            <a:off x="642938" y="1337310"/>
            <a:ext cx="4743450" cy="434579"/>
          </a:xfrm>
          <a:prstGeom prst="rect">
            <a:avLst/>
          </a:prstGeom>
        </p:spPr>
        <p:txBody>
          <a:bodyPr lIns="68580" tIns="34290" rIns="68580" bIns="34290"/>
          <a:lstStyle/>
          <a:p>
            <a:pPr defTabSz="685800" fontAlgn="auto">
              <a:lnSpc>
                <a:spcPct val="90000"/>
              </a:lnSpc>
              <a:spcAft>
                <a:spcPts val="0"/>
              </a:spcAft>
              <a:defRPr/>
            </a:pPr>
            <a:r>
              <a:rPr lang="zh-CN" altLang="en-US" sz="1500" dirty="0" smtClean="0">
                <a:latin typeface="宋体" pitchFamily="2" charset="-122"/>
                <a:ea typeface="宋体" pitchFamily="2" charset="-122"/>
                <a:cs typeface="+mj-cs"/>
              </a:rPr>
              <a:t>电动汽车电池应用实例</a:t>
            </a:r>
            <a:endParaRPr lang="zh-CN" altLang="en-US" sz="1500" dirty="0" smtClean="0">
              <a:latin typeface="宋体" pitchFamily="2" charset="-122"/>
              <a:ea typeface="宋体" pitchFamily="2" charset="-122"/>
              <a:cs typeface="+mj-cs"/>
            </a:endParaRPr>
          </a:p>
        </p:txBody>
      </p:sp>
      <p:sp>
        <p:nvSpPr>
          <p:cNvPr id="51201" name="Rectangle 1"/>
          <p:cNvSpPr>
            <a:spLocks noChangeArrowheads="1"/>
          </p:cNvSpPr>
          <p:nvPr/>
        </p:nvSpPr>
        <p:spPr bwMode="auto">
          <a:xfrm>
            <a:off x="3714744" y="1571618"/>
            <a:ext cx="4643470" cy="1361911"/>
          </a:xfrm>
          <a:prstGeom prst="rect">
            <a:avLst/>
          </a:prstGeom>
          <a:noFill/>
          <a:ln w="9525">
            <a:noFill/>
            <a:miter lim="800000"/>
          </a:ln>
          <a:effectLst/>
        </p:spPr>
        <p:txBody>
          <a:bodyPr vert="horz" wrap="square" lIns="68580" tIns="34290" rIns="68580" bIns="34290" numCol="1" anchor="ctr" anchorCtr="0" compatLnSpc="1">
            <a:spAutoFit/>
          </a:bodyPr>
          <a:lstStyle/>
          <a:p>
            <a:pPr defTabSz="685800">
              <a:lnSpc>
                <a:spcPct val="150000"/>
              </a:lnSpc>
            </a:pPr>
            <a:r>
              <a:rPr lang="zh-CN" altLang="en-US" sz="1400" dirty="0" smtClean="0">
                <a:latin typeface="+mn-ea"/>
                <a:cs typeface="Times New Roman" pitchFamily="18" charset="0"/>
              </a:rPr>
              <a:t>续航里程估算：</a:t>
            </a:r>
            <a:endParaRPr lang="en-US" altLang="zh-CN" sz="1400" dirty="0" smtClean="0">
              <a:latin typeface="+mn-ea"/>
              <a:cs typeface="Times New Roman" pitchFamily="18" charset="0"/>
            </a:endParaRPr>
          </a:p>
          <a:p>
            <a:pPr defTabSz="685800">
              <a:lnSpc>
                <a:spcPct val="150000"/>
              </a:lnSpc>
            </a:pPr>
            <a:r>
              <a:rPr kumimoji="0" lang="en-US" altLang="zh-CN" sz="1400" b="0" i="0" u="none" strike="noStrike" cap="none" normalizeH="0" baseline="0" dirty="0" smtClean="0">
                <a:ln>
                  <a:noFill/>
                </a:ln>
                <a:solidFill>
                  <a:schemeClr val="tx1"/>
                </a:solidFill>
                <a:effectLst/>
                <a:latin typeface="+mn-ea"/>
                <a:cs typeface="Times New Roman" pitchFamily="18" charset="0"/>
              </a:rPr>
              <a:t>   </a:t>
            </a:r>
            <a:r>
              <a:rPr kumimoji="0" lang="zh-CN" sz="1400" b="0" i="0" u="none" strike="noStrike" cap="none" normalizeH="0" baseline="0" dirty="0" smtClean="0">
                <a:ln>
                  <a:noFill/>
                </a:ln>
                <a:solidFill>
                  <a:schemeClr val="tx1"/>
                </a:solidFill>
                <a:effectLst/>
                <a:latin typeface="+mn-ea"/>
                <a:cs typeface="Times New Roman" pitchFamily="18" charset="0"/>
              </a:rPr>
              <a:t>平均放电电流：</a:t>
            </a:r>
            <a:r>
              <a:rPr kumimoji="0" lang="en-US" altLang="zh-CN" sz="1400" b="0" i="0" u="none" strike="noStrike" cap="none" normalizeH="0" baseline="0" dirty="0" smtClean="0">
                <a:ln>
                  <a:noFill/>
                </a:ln>
                <a:solidFill>
                  <a:schemeClr val="tx1"/>
                </a:solidFill>
                <a:effectLst/>
                <a:latin typeface="+mn-ea"/>
                <a:cs typeface="Times New Roman" pitchFamily="18" charset="0"/>
              </a:rPr>
              <a:t>I = P/U = P</a:t>
            </a:r>
            <a:r>
              <a:rPr kumimoji="0" lang="en-US" altLang="zh-CN" sz="1400" b="0" i="0" u="none" strike="noStrike" cap="none" normalizeH="0" baseline="-30000" dirty="0" smtClean="0">
                <a:ln>
                  <a:noFill/>
                </a:ln>
                <a:solidFill>
                  <a:schemeClr val="tx1"/>
                </a:solidFill>
                <a:effectLst/>
                <a:latin typeface="+mn-ea"/>
                <a:cs typeface="Times New Roman" pitchFamily="18" charset="0"/>
              </a:rPr>
              <a:t>0</a:t>
            </a:r>
            <a:r>
              <a:rPr kumimoji="0" lang="en-US" altLang="zh-CN" sz="1400" b="0" i="0" u="none" strike="noStrike" cap="none" normalizeH="0" baseline="0" dirty="0" smtClean="0">
                <a:ln>
                  <a:noFill/>
                </a:ln>
                <a:solidFill>
                  <a:schemeClr val="tx1"/>
                </a:solidFill>
                <a:effectLst/>
                <a:latin typeface="+mn-ea"/>
                <a:cs typeface="Times New Roman" pitchFamily="18" charset="0"/>
              </a:rPr>
              <a:t>*0.9/U = 75A</a:t>
            </a:r>
            <a:endParaRPr kumimoji="0" lang="en-US" altLang="zh-CN" sz="1400" b="0" i="0" u="none" strike="noStrike" cap="none" normalizeH="0" baseline="0" dirty="0" smtClean="0">
              <a:ln>
                <a:noFill/>
              </a:ln>
              <a:solidFill>
                <a:schemeClr val="tx1"/>
              </a:solidFill>
              <a:effectLst/>
              <a:latin typeface="+mn-ea"/>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mn-ea"/>
                <a:cs typeface="Times New Roman" pitchFamily="18" charset="0"/>
              </a:rPr>
              <a:t>   </a:t>
            </a:r>
            <a:r>
              <a:rPr kumimoji="0" lang="zh-CN" altLang="en-US" sz="1400" b="0" i="0" u="none" strike="noStrike" cap="none" normalizeH="0" baseline="0" dirty="0" smtClean="0">
                <a:ln>
                  <a:noFill/>
                </a:ln>
                <a:solidFill>
                  <a:schemeClr val="tx1"/>
                </a:solidFill>
                <a:effectLst/>
                <a:latin typeface="+mn-ea"/>
                <a:cs typeface="Times New Roman" pitchFamily="18" charset="0"/>
              </a:rPr>
              <a:t>平均放电时间：</a:t>
            </a:r>
            <a:r>
              <a:rPr kumimoji="0" lang="en-US" altLang="zh-CN" sz="1400" b="0" i="0" u="none" strike="noStrike" cap="none" normalizeH="0" baseline="0" dirty="0" smtClean="0">
                <a:ln>
                  <a:noFill/>
                </a:ln>
                <a:solidFill>
                  <a:schemeClr val="tx1"/>
                </a:solidFill>
                <a:effectLst/>
                <a:latin typeface="+mn-ea"/>
                <a:cs typeface="Times New Roman" pitchFamily="18" charset="0"/>
              </a:rPr>
              <a:t>t = Ca/I = 200Ah/75A = 2.67h</a:t>
            </a:r>
            <a:endParaRPr kumimoji="0" lang="en-US" altLang="zh-CN" sz="1400" b="0" i="0" u="none" strike="noStrike" cap="none" normalizeH="0" baseline="0" dirty="0" smtClean="0">
              <a:ln>
                <a:noFill/>
              </a:ln>
              <a:solidFill>
                <a:schemeClr val="tx1"/>
              </a:solidFill>
              <a:effectLst/>
              <a:latin typeface="+mn-ea"/>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mn-ea"/>
                <a:cs typeface="Times New Roman" pitchFamily="18" charset="0"/>
              </a:rPr>
              <a:t>   </a:t>
            </a:r>
            <a:r>
              <a:rPr kumimoji="0" lang="zh-CN" altLang="en-US" sz="1400" b="0" i="0" u="none" strike="noStrike" cap="none" normalizeH="0" baseline="0" dirty="0" smtClean="0">
                <a:ln>
                  <a:noFill/>
                </a:ln>
                <a:solidFill>
                  <a:schemeClr val="tx1"/>
                </a:solidFill>
                <a:effectLst/>
                <a:latin typeface="+mn-ea"/>
                <a:cs typeface="Times New Roman" pitchFamily="18" charset="0"/>
              </a:rPr>
              <a:t>续航里程计算：</a:t>
            </a:r>
            <a:r>
              <a:rPr kumimoji="0" lang="en-US" altLang="zh-CN" sz="1400" b="0" i="0" u="none" strike="noStrike" cap="none" normalizeH="0" baseline="0" dirty="0" smtClean="0">
                <a:ln>
                  <a:noFill/>
                </a:ln>
                <a:solidFill>
                  <a:schemeClr val="tx1"/>
                </a:solidFill>
                <a:effectLst/>
                <a:latin typeface="+mn-ea"/>
                <a:cs typeface="Times New Roman" pitchFamily="18" charset="0"/>
              </a:rPr>
              <a:t>S = V*t = 45km/h*2.67h = 120km </a:t>
            </a:r>
            <a:endParaRPr kumimoji="0" lang="en-US" altLang="zh-CN" sz="1400" b="0" i="0" u="none" strike="noStrike" cap="none" normalizeH="0" baseline="0" dirty="0" smtClean="0">
              <a:ln>
                <a:noFill/>
              </a:ln>
              <a:solidFill>
                <a:schemeClr val="tx1"/>
              </a:solidFill>
              <a:effectLst/>
              <a:latin typeface="+mn-ea"/>
              <a:cs typeface="Times New Roman" pitchFamily="18" charset="0"/>
            </a:endParaRPr>
          </a:p>
        </p:txBody>
      </p:sp>
      <p:sp>
        <p:nvSpPr>
          <p:cNvPr id="9"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0" name="Text Box 79"/>
          <p:cNvSpPr txBox="1">
            <a:spLocks noChangeArrowheads="1"/>
          </p:cNvSpPr>
          <p:nvPr/>
        </p:nvSpPr>
        <p:spPr bwMode="auto">
          <a:xfrm>
            <a:off x="0" y="428610"/>
            <a:ext cx="6256841"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5.2 </a:t>
            </a:r>
            <a:r>
              <a:rPr kumimoji="1" lang="zh-CN" altLang="en-US" sz="3200" b="1" dirty="0" smtClean="0">
                <a:solidFill>
                  <a:srgbClr val="000066"/>
                </a:solidFill>
                <a:latin typeface="Times New Roman" pitchFamily="18" charset="0"/>
              </a:rPr>
              <a:t>蓄电池应用：电动汽车电池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0114" name="Picture 2"/>
          <p:cNvPicPr>
            <a:picLocks noChangeAspect="1" noChangeArrowheads="1"/>
          </p:cNvPicPr>
          <p:nvPr/>
        </p:nvPicPr>
        <p:blipFill>
          <a:blip r:embed="rId1"/>
          <a:srcRect/>
          <a:stretch>
            <a:fillRect/>
          </a:stretch>
        </p:blipFill>
        <p:spPr bwMode="auto">
          <a:xfrm>
            <a:off x="4544140" y="1536254"/>
            <a:ext cx="4251245" cy="2330658"/>
          </a:xfrm>
          <a:prstGeom prst="rect">
            <a:avLst/>
          </a:prstGeom>
          <a:noFill/>
          <a:ln w="9525">
            <a:noFill/>
            <a:miter lim="800000"/>
            <a:headEnd/>
            <a:tailEnd/>
          </a:ln>
          <a:effectLst/>
        </p:spPr>
      </p:pic>
      <p:pic>
        <p:nvPicPr>
          <p:cNvPr id="90115" name="Picture 3"/>
          <p:cNvPicPr>
            <a:picLocks noChangeAspect="1" noChangeArrowheads="1"/>
          </p:cNvPicPr>
          <p:nvPr/>
        </p:nvPicPr>
        <p:blipFill>
          <a:blip r:embed="rId2"/>
          <a:srcRect/>
          <a:stretch>
            <a:fillRect/>
          </a:stretch>
        </p:blipFill>
        <p:spPr bwMode="auto">
          <a:xfrm>
            <a:off x="640795" y="1584328"/>
            <a:ext cx="3936920" cy="2309015"/>
          </a:xfrm>
          <a:prstGeom prst="rect">
            <a:avLst/>
          </a:prstGeom>
          <a:noFill/>
          <a:ln w="9525">
            <a:noFill/>
            <a:miter lim="800000"/>
            <a:headEnd/>
            <a:tailEnd/>
          </a:ln>
          <a:effectLst/>
        </p:spPr>
      </p:pic>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9" name="Text Box 79"/>
          <p:cNvSpPr txBox="1">
            <a:spLocks noChangeArrowheads="1"/>
          </p:cNvSpPr>
          <p:nvPr/>
        </p:nvSpPr>
        <p:spPr bwMode="auto">
          <a:xfrm>
            <a:off x="0" y="428610"/>
            <a:ext cx="6256841"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5.2 </a:t>
            </a:r>
            <a:r>
              <a:rPr kumimoji="1" lang="zh-CN" altLang="en-US" sz="3200" b="1" dirty="0" smtClean="0">
                <a:solidFill>
                  <a:srgbClr val="000066"/>
                </a:solidFill>
                <a:latin typeface="Times New Roman" pitchFamily="18" charset="0"/>
              </a:rPr>
              <a:t>蓄电池应用：电动汽车电池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91138" name="Picture 2"/>
          <p:cNvPicPr>
            <a:picLocks noChangeAspect="1" noChangeArrowheads="1"/>
          </p:cNvPicPr>
          <p:nvPr/>
        </p:nvPicPr>
        <p:blipFill>
          <a:blip r:embed="rId1"/>
          <a:srcRect/>
          <a:stretch>
            <a:fillRect/>
          </a:stretch>
        </p:blipFill>
        <p:spPr bwMode="auto">
          <a:xfrm>
            <a:off x="1493044" y="1249443"/>
            <a:ext cx="5815013" cy="3364706"/>
          </a:xfrm>
          <a:prstGeom prst="rect">
            <a:avLst/>
          </a:prstGeom>
          <a:noFill/>
          <a:ln w="9525">
            <a:noFill/>
            <a:miter lim="800000"/>
            <a:headEnd/>
            <a:tailEnd/>
          </a:ln>
          <a:effectLst/>
        </p:spPr>
      </p:pic>
      <p:sp>
        <p:nvSpPr>
          <p:cNvPr id="9" name="TextBox 8"/>
          <p:cNvSpPr txBox="1"/>
          <p:nvPr/>
        </p:nvSpPr>
        <p:spPr>
          <a:xfrm>
            <a:off x="6849428" y="4154805"/>
            <a:ext cx="101441" cy="238527"/>
          </a:xfrm>
          <a:prstGeom prst="rect">
            <a:avLst/>
          </a:prstGeom>
          <a:noFill/>
        </p:spPr>
        <p:txBody>
          <a:bodyPr wrap="square" lIns="68580" tIns="34290" rIns="68580" bIns="34290" rtlCol="0">
            <a:spAutoFit/>
          </a:bodyPr>
          <a:lstStyle/>
          <a:p>
            <a:r>
              <a:rPr lang="en-US" altLang="zh-CN" sz="1100" dirty="0" smtClean="0">
                <a:solidFill>
                  <a:schemeClr val="bg1">
                    <a:lumMod val="50000"/>
                  </a:schemeClr>
                </a:solidFill>
              </a:rPr>
              <a:t>0</a:t>
            </a:r>
            <a:endParaRPr lang="zh-CN" altLang="en-US" sz="1100" dirty="0">
              <a:solidFill>
                <a:schemeClr val="bg1">
                  <a:lumMod val="50000"/>
                </a:schemeClr>
              </a:solidFill>
            </a:endParaRPr>
          </a:p>
        </p:txBody>
      </p:sp>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0" name="Text Box 79"/>
          <p:cNvSpPr txBox="1">
            <a:spLocks noChangeArrowheads="1"/>
          </p:cNvSpPr>
          <p:nvPr/>
        </p:nvSpPr>
        <p:spPr bwMode="auto">
          <a:xfrm>
            <a:off x="0" y="428610"/>
            <a:ext cx="6256841"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5.2 </a:t>
            </a:r>
            <a:r>
              <a:rPr kumimoji="1" lang="zh-CN" altLang="en-US" sz="3200" b="1" dirty="0" smtClean="0">
                <a:solidFill>
                  <a:srgbClr val="000066"/>
                </a:solidFill>
                <a:latin typeface="Times New Roman" pitchFamily="18" charset="0"/>
              </a:rPr>
              <a:t>蓄电池应用：电动汽车电池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9" name="Rectangle 3"/>
          <p:cNvSpPr txBox="1">
            <a:spLocks noChangeArrowheads="1"/>
          </p:cNvSpPr>
          <p:nvPr/>
        </p:nvSpPr>
        <p:spPr>
          <a:xfrm>
            <a:off x="2611755" y="1454467"/>
            <a:ext cx="1143000" cy="277178"/>
          </a:xfrm>
          <a:prstGeom prst="rect">
            <a:avLst/>
          </a:prstGeom>
        </p:spPr>
        <p:txBody>
          <a:bodyPr lIns="68580" tIns="34290" rIns="68580" bIns="34290"/>
          <a:lstStyle/>
          <a:p>
            <a:pPr defTabSz="685800" fontAlgn="auto">
              <a:lnSpc>
                <a:spcPct val="120000"/>
              </a:lnSpc>
              <a:spcBef>
                <a:spcPts val="750"/>
              </a:spcBef>
              <a:spcAft>
                <a:spcPts val="0"/>
              </a:spcAft>
              <a:defRPr/>
            </a:pPr>
            <a:r>
              <a:rPr lang="zh-CN" altLang="en-US" sz="1200" dirty="0" smtClean="0">
                <a:latin typeface="仿宋_GB2312" pitchFamily="49" charset="-122"/>
                <a:ea typeface="仿宋_GB2312" pitchFamily="49" charset="-122"/>
              </a:rPr>
              <a:t>低速电动汽车</a:t>
            </a:r>
            <a:endParaRPr lang="zh-CN" altLang="en-US" sz="1200" dirty="0" smtClean="0">
              <a:latin typeface="仿宋_GB2312" pitchFamily="49" charset="-122"/>
              <a:ea typeface="仿宋_GB2312" pitchFamily="49" charset="-122"/>
            </a:endParaRPr>
          </a:p>
        </p:txBody>
      </p:sp>
      <p:sp>
        <p:nvSpPr>
          <p:cNvPr id="31" name="Rectangle 3"/>
          <p:cNvSpPr txBox="1">
            <a:spLocks noChangeArrowheads="1"/>
          </p:cNvSpPr>
          <p:nvPr/>
        </p:nvSpPr>
        <p:spPr bwMode="auto">
          <a:xfrm>
            <a:off x="5486400" y="3086100"/>
            <a:ext cx="742950" cy="282893"/>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环卫车</a:t>
            </a:r>
            <a:endParaRPr lang="zh-CN" altLang="en-US" sz="1200" kern="0" dirty="0">
              <a:latin typeface="仿宋_GB2312" pitchFamily="49" charset="-122"/>
              <a:ea typeface="仿宋_GB2312" pitchFamily="49" charset="-122"/>
            </a:endParaRPr>
          </a:p>
        </p:txBody>
      </p:sp>
      <p:pic>
        <p:nvPicPr>
          <p:cNvPr id="32" name="Picture 7" descr="338368021_141560455"/>
          <p:cNvPicPr>
            <a:picLocks noChangeAspect="1" noChangeArrowheads="1"/>
          </p:cNvPicPr>
          <p:nvPr/>
        </p:nvPicPr>
        <p:blipFill>
          <a:blip r:embed="rId1"/>
          <a:srcRect/>
          <a:stretch>
            <a:fillRect/>
          </a:stretch>
        </p:blipFill>
        <p:spPr bwMode="auto">
          <a:xfrm>
            <a:off x="4829175" y="1665923"/>
            <a:ext cx="1885950" cy="1259681"/>
          </a:xfrm>
          <a:prstGeom prst="rect">
            <a:avLst/>
          </a:prstGeom>
          <a:noFill/>
          <a:ln w="9525">
            <a:noFill/>
            <a:miter lim="800000"/>
            <a:headEnd/>
            <a:tailEnd/>
          </a:ln>
        </p:spPr>
      </p:pic>
      <p:sp>
        <p:nvSpPr>
          <p:cNvPr id="34" name="Rectangle 3"/>
          <p:cNvSpPr txBox="1">
            <a:spLocks noChangeArrowheads="1"/>
          </p:cNvSpPr>
          <p:nvPr/>
        </p:nvSpPr>
        <p:spPr bwMode="auto">
          <a:xfrm>
            <a:off x="2800350" y="2960370"/>
            <a:ext cx="914400" cy="280035"/>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smtClean="0">
                <a:latin typeface="仿宋_GB2312" pitchFamily="49" charset="-122"/>
                <a:ea typeface="仿宋_GB2312" pitchFamily="49" charset="-122"/>
              </a:rPr>
              <a:t>电动货车                         </a:t>
            </a:r>
            <a:endParaRPr lang="zh-CN" altLang="en-US" sz="1200" kern="0" dirty="0">
              <a:latin typeface="仿宋_GB2312" pitchFamily="49" charset="-122"/>
              <a:ea typeface="仿宋_GB2312" pitchFamily="49" charset="-122"/>
            </a:endParaRPr>
          </a:p>
        </p:txBody>
      </p:sp>
      <p:sp>
        <p:nvSpPr>
          <p:cNvPr id="35" name="Rectangle 3"/>
          <p:cNvSpPr txBox="1">
            <a:spLocks noChangeArrowheads="1"/>
          </p:cNvSpPr>
          <p:nvPr/>
        </p:nvSpPr>
        <p:spPr bwMode="auto">
          <a:xfrm>
            <a:off x="5492115" y="1380173"/>
            <a:ext cx="914400" cy="27432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观光车</a:t>
            </a:r>
            <a:endParaRPr lang="zh-CN" altLang="en-US" sz="1200" kern="0" dirty="0">
              <a:latin typeface="仿宋_GB2312" pitchFamily="49" charset="-122"/>
              <a:ea typeface="仿宋_GB2312" pitchFamily="49" charset="-122"/>
            </a:endParaRPr>
          </a:p>
        </p:txBody>
      </p:sp>
      <p:pic>
        <p:nvPicPr>
          <p:cNvPr id="36" name="图片 24" descr="电动垃圾清运车.jpg"/>
          <p:cNvPicPr>
            <a:picLocks noChangeAspect="1"/>
          </p:cNvPicPr>
          <p:nvPr/>
        </p:nvPicPr>
        <p:blipFill>
          <a:blip r:embed="rId2"/>
          <a:srcRect/>
          <a:stretch>
            <a:fillRect/>
          </a:stretch>
        </p:blipFill>
        <p:spPr bwMode="auto">
          <a:xfrm>
            <a:off x="4843462" y="3371850"/>
            <a:ext cx="1877378" cy="1251585"/>
          </a:xfrm>
          <a:prstGeom prst="rect">
            <a:avLst/>
          </a:prstGeom>
          <a:noFill/>
          <a:ln w="9525">
            <a:noFill/>
            <a:miter lim="800000"/>
            <a:headEnd/>
            <a:tailEnd/>
          </a:ln>
        </p:spPr>
      </p:pic>
      <p:pic>
        <p:nvPicPr>
          <p:cNvPr id="13" name="图片 12" descr="1252063_20140211204137.jpg"/>
          <p:cNvPicPr>
            <a:picLocks noChangeAspect="1"/>
          </p:cNvPicPr>
          <p:nvPr/>
        </p:nvPicPr>
        <p:blipFill>
          <a:blip r:embed="rId3"/>
          <a:stretch>
            <a:fillRect/>
          </a:stretch>
        </p:blipFill>
        <p:spPr>
          <a:xfrm>
            <a:off x="2367438" y="1765935"/>
            <a:ext cx="1760566" cy="1183005"/>
          </a:xfrm>
          <a:prstGeom prst="rect">
            <a:avLst/>
          </a:prstGeom>
        </p:spPr>
      </p:pic>
      <p:pic>
        <p:nvPicPr>
          <p:cNvPr id="15" name="图片 14" descr="u=1055820526,2938755484&amp;fm=15&amp;gp=0.jpg"/>
          <p:cNvPicPr>
            <a:picLocks noChangeAspect="1"/>
          </p:cNvPicPr>
          <p:nvPr/>
        </p:nvPicPr>
        <p:blipFill>
          <a:blip r:embed="rId4"/>
          <a:stretch>
            <a:fillRect/>
          </a:stretch>
        </p:blipFill>
        <p:spPr>
          <a:xfrm>
            <a:off x="2174558" y="3243263"/>
            <a:ext cx="2343150" cy="1571625"/>
          </a:xfrm>
          <a:prstGeom prst="rect">
            <a:avLst/>
          </a:prstGeom>
        </p:spPr>
      </p:pic>
      <p:sp>
        <p:nvSpPr>
          <p:cNvPr id="1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6" name="Text Box 79"/>
          <p:cNvSpPr txBox="1">
            <a:spLocks noChangeArrowheads="1"/>
          </p:cNvSpPr>
          <p:nvPr/>
        </p:nvSpPr>
        <p:spPr bwMode="auto">
          <a:xfrm>
            <a:off x="0" y="428610"/>
            <a:ext cx="6256841"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5.2 </a:t>
            </a:r>
            <a:r>
              <a:rPr kumimoji="1" lang="zh-CN" altLang="en-US" sz="3200" b="1" dirty="0" smtClean="0">
                <a:solidFill>
                  <a:srgbClr val="000066"/>
                </a:solidFill>
                <a:latin typeface="Times New Roman" pitchFamily="18" charset="0"/>
              </a:rPr>
              <a:t>蓄电池应用：电动汽车电池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6" name="表格 25"/>
          <p:cNvGraphicFramePr>
            <a:graphicFrameLocks noGrp="1"/>
          </p:cNvGraphicFramePr>
          <p:nvPr/>
        </p:nvGraphicFramePr>
        <p:xfrm>
          <a:off x="782955" y="1256903"/>
          <a:ext cx="7592382" cy="3810000"/>
        </p:xfrm>
        <a:graphic>
          <a:graphicData uri="http://schemas.openxmlformats.org/drawingml/2006/table">
            <a:tbl>
              <a:tblPr>
                <a:tableStyleId>{EB9631B5-78F2-41C9-869B-9F39066F8104}</a:tableStyleId>
              </a:tblPr>
              <a:tblGrid>
                <a:gridCol w="843598"/>
                <a:gridCol w="843598"/>
                <a:gridCol w="843598"/>
                <a:gridCol w="843598"/>
                <a:gridCol w="843598"/>
                <a:gridCol w="843598"/>
                <a:gridCol w="843598"/>
                <a:gridCol w="843598"/>
                <a:gridCol w="843598"/>
              </a:tblGrid>
              <a:tr h="148590">
                <a:tc rowSpan="2">
                  <a:txBody>
                    <a:bodyPr/>
                    <a:lstStyle/>
                    <a:p>
                      <a:pPr algn="ctr" fontAlgn="ctr"/>
                      <a:r>
                        <a:rPr lang="zh-CN" altLang="en-US" sz="1000" u="none" strike="noStrike" dirty="0"/>
                        <a:t>电池型号</a:t>
                      </a:r>
                      <a:endParaRPr lang="zh-CN" altLang="en-US" sz="1000" b="0" i="0" u="none" strike="noStrike" dirty="0">
                        <a:latin typeface="Times New Roman"/>
                      </a:endParaRPr>
                    </a:p>
                  </a:txBody>
                  <a:tcPr marL="0" marR="0" marT="0" marB="0" anchor="ctr"/>
                </a:tc>
                <a:tc rowSpan="2">
                  <a:txBody>
                    <a:bodyPr/>
                    <a:lstStyle/>
                    <a:p>
                      <a:pPr algn="ctr" fontAlgn="ctr"/>
                      <a:r>
                        <a:rPr lang="zh-CN" altLang="en-US" sz="1000" u="none" strike="noStrike"/>
                        <a:t>额定电压</a:t>
                      </a:r>
                      <a:br>
                        <a:rPr lang="zh-CN" altLang="en-US" sz="1000" u="none" strike="noStrike"/>
                      </a:br>
                      <a:r>
                        <a:rPr lang="en-US" altLang="zh-CN" sz="1000" u="none" strike="noStrike"/>
                        <a:t>(</a:t>
                      </a:r>
                      <a:r>
                        <a:rPr lang="en-US" sz="1000" u="none" strike="noStrike"/>
                        <a:t>V)</a:t>
                      </a:r>
                      <a:endParaRPr lang="en-US" sz="1000" b="0" i="0" u="none" strike="noStrike">
                        <a:latin typeface="Times New Roman"/>
                      </a:endParaRPr>
                    </a:p>
                  </a:txBody>
                  <a:tcPr marL="0" marR="0" marT="0" marB="0" anchor="ctr"/>
                </a:tc>
                <a:tc rowSpan="2">
                  <a:txBody>
                    <a:bodyPr/>
                    <a:lstStyle/>
                    <a:p>
                      <a:pPr algn="ctr" fontAlgn="ctr"/>
                      <a:r>
                        <a:rPr lang="zh-CN" altLang="en-US" sz="1000" u="none" strike="noStrike"/>
                        <a:t>额定容量</a:t>
                      </a:r>
                      <a:br>
                        <a:rPr lang="zh-CN" altLang="en-US" sz="1000" u="none" strike="noStrike"/>
                      </a:br>
                      <a:r>
                        <a:rPr lang="zh-CN" altLang="en-US" sz="1000" u="none" strike="noStrike"/>
                        <a:t>（</a:t>
                      </a:r>
                      <a:r>
                        <a:rPr lang="en-US" altLang="zh-CN" sz="1000" u="none" strike="noStrike"/>
                        <a:t>Ah</a:t>
                      </a:r>
                      <a:r>
                        <a:rPr lang="zh-CN" altLang="en-US" sz="1000" u="none" strike="noStrike"/>
                        <a:t>）</a:t>
                      </a:r>
                      <a:endParaRPr lang="zh-CN" altLang="en-US" sz="1000" b="0" i="0" u="none" strike="noStrike">
                        <a:latin typeface="宋体"/>
                      </a:endParaRPr>
                    </a:p>
                  </a:txBody>
                  <a:tcPr marL="0" marR="0" marT="0" marB="0" anchor="ctr"/>
                </a:tc>
                <a:tc gridSpan="4">
                  <a:txBody>
                    <a:bodyPr/>
                    <a:lstStyle/>
                    <a:p>
                      <a:pPr algn="ctr" fontAlgn="ctr"/>
                      <a:r>
                        <a:rPr lang="zh-CN" altLang="en-US" sz="1000" u="none" strike="noStrike" dirty="0"/>
                        <a:t>外型尺寸（</a:t>
                      </a:r>
                      <a:r>
                        <a:rPr lang="en-US" altLang="zh-CN" sz="1000" u="none" strike="noStrike" dirty="0"/>
                        <a:t>±1</a:t>
                      </a:r>
                      <a:r>
                        <a:rPr lang="en-US" sz="1000" u="none" strike="noStrike" dirty="0"/>
                        <a:t>mm）</a:t>
                      </a:r>
                      <a:endParaRPr lang="en-US" sz="1000" b="0" i="0" u="none" strike="noStrike" dirty="0">
                        <a:latin typeface="Times New Roman"/>
                      </a:endParaRPr>
                    </a:p>
                  </a:txBody>
                  <a:tcPr marL="0" marR="0" marT="0" marB="0" anchor="ctr"/>
                </a:tc>
                <a:tc hMerge="1">
                  <a:tcPr/>
                </a:tc>
                <a:tc hMerge="1">
                  <a:tcPr/>
                </a:tc>
                <a:tc hMerge="1">
                  <a:tcPr/>
                </a:tc>
                <a:tc rowSpan="2">
                  <a:txBody>
                    <a:bodyPr/>
                    <a:lstStyle/>
                    <a:p>
                      <a:pPr algn="ctr" fontAlgn="ctr"/>
                      <a:r>
                        <a:rPr lang="zh-CN" altLang="en-US" sz="1000" u="none" strike="noStrike"/>
                        <a:t>参考重量</a:t>
                      </a:r>
                      <a:br>
                        <a:rPr lang="zh-CN" altLang="en-US" sz="1000" u="none" strike="noStrike"/>
                      </a:br>
                      <a:r>
                        <a:rPr lang="en-US" altLang="zh-CN" sz="1000" u="none" strike="noStrike"/>
                        <a:t>(</a:t>
                      </a:r>
                      <a:r>
                        <a:rPr lang="en-US" sz="1000" u="none" strike="noStrike"/>
                        <a:t>Kg)</a:t>
                      </a:r>
                      <a:endParaRPr lang="en-US" sz="1000" b="0" i="0" u="none" strike="noStrike">
                        <a:latin typeface="Times New Roman"/>
                      </a:endParaRPr>
                    </a:p>
                  </a:txBody>
                  <a:tcPr marL="0" marR="0" marT="0" marB="0" anchor="ctr"/>
                </a:tc>
                <a:tc rowSpan="2">
                  <a:txBody>
                    <a:bodyPr/>
                    <a:lstStyle/>
                    <a:p>
                      <a:pPr algn="ctr" fontAlgn="ctr"/>
                      <a:r>
                        <a:rPr lang="zh-CN" altLang="en-US" sz="1000" u="none" strike="noStrike"/>
                        <a:t>端子类型</a:t>
                      </a:r>
                      <a:endParaRPr lang="zh-CN" altLang="en-US" sz="1000" b="0" i="0" u="none" strike="noStrike">
                        <a:latin typeface="Times New Roman"/>
                      </a:endParaRPr>
                    </a:p>
                  </a:txBody>
                  <a:tcPr marL="0" marR="0" marT="0" marB="0" anchor="ctr"/>
                </a:tc>
              </a:tr>
              <a:tr h="148590">
                <a:tc vMerge="1">
                  <a:tcPr/>
                </a:tc>
                <a:tc vMerge="1">
                  <a:tcPr/>
                </a:tc>
                <a:tc vMerge="1">
                  <a:tcPr/>
                </a:tc>
                <a:tc>
                  <a:txBody>
                    <a:bodyPr/>
                    <a:lstStyle/>
                    <a:p>
                      <a:pPr algn="ctr" fontAlgn="ctr"/>
                      <a:r>
                        <a:rPr lang="zh-CN" altLang="en-US" sz="1000" u="none" strike="noStrike"/>
                        <a:t>长（</a:t>
                      </a:r>
                      <a:r>
                        <a:rPr lang="en-US" sz="1000" u="none" strike="noStrike"/>
                        <a:t>L）</a:t>
                      </a:r>
                      <a:endParaRPr lang="en-US" sz="1000" b="0" i="0" u="none" strike="noStrike">
                        <a:latin typeface="Times New Roman"/>
                      </a:endParaRPr>
                    </a:p>
                  </a:txBody>
                  <a:tcPr marL="0" marR="0" marT="0" marB="0" anchor="ctr"/>
                </a:tc>
                <a:tc>
                  <a:txBody>
                    <a:bodyPr/>
                    <a:lstStyle/>
                    <a:p>
                      <a:pPr algn="ctr" fontAlgn="ctr"/>
                      <a:r>
                        <a:rPr lang="zh-CN" altLang="en-US" sz="1000" u="none" strike="noStrike"/>
                        <a:t>宽（</a:t>
                      </a:r>
                      <a:r>
                        <a:rPr lang="en-US" sz="1000" u="none" strike="noStrike"/>
                        <a:t>W）</a:t>
                      </a:r>
                      <a:endParaRPr lang="en-US" sz="1000" b="0" i="0" u="none" strike="noStrike">
                        <a:latin typeface="Times New Roman"/>
                      </a:endParaRPr>
                    </a:p>
                  </a:txBody>
                  <a:tcPr marL="0" marR="0" marT="0" marB="0" anchor="ctr"/>
                </a:tc>
                <a:tc>
                  <a:txBody>
                    <a:bodyPr/>
                    <a:lstStyle/>
                    <a:p>
                      <a:pPr algn="ctr" fontAlgn="ctr"/>
                      <a:r>
                        <a:rPr lang="zh-CN" altLang="en-US" sz="1000" u="none" strike="noStrike"/>
                        <a:t>高（</a:t>
                      </a:r>
                      <a:r>
                        <a:rPr lang="en-US" sz="1000" u="none" strike="noStrike"/>
                        <a:t>H）</a:t>
                      </a:r>
                      <a:endParaRPr lang="en-US" sz="1000" b="0" i="0" u="none" strike="noStrike">
                        <a:latin typeface="Times New Roman"/>
                      </a:endParaRPr>
                    </a:p>
                  </a:txBody>
                  <a:tcPr marL="0" marR="0" marT="0" marB="0" anchor="ctr"/>
                </a:tc>
                <a:tc>
                  <a:txBody>
                    <a:bodyPr/>
                    <a:lstStyle/>
                    <a:p>
                      <a:pPr algn="ctr" fontAlgn="ctr"/>
                      <a:r>
                        <a:rPr lang="zh-CN" altLang="en-US" sz="1000" u="none" strike="noStrike"/>
                        <a:t>总高（</a:t>
                      </a:r>
                      <a:r>
                        <a:rPr lang="en-US" sz="1000" u="none" strike="noStrike"/>
                        <a:t>TH）</a:t>
                      </a:r>
                      <a:endParaRPr lang="en-US" sz="1000" b="0" i="0" u="none" strike="noStrike">
                        <a:latin typeface="Times New Roman"/>
                      </a:endParaRPr>
                    </a:p>
                  </a:txBody>
                  <a:tcPr marL="0" marR="0" marT="0" marB="0" anchor="ctr"/>
                </a:tc>
                <a:tc vMerge="1">
                  <a:tcPr/>
                </a:tc>
                <a:tc vMerge="1">
                  <a:tcPr/>
                </a:tc>
              </a:tr>
              <a:tr h="148590">
                <a:tc>
                  <a:txBody>
                    <a:bodyPr/>
                    <a:lstStyle/>
                    <a:p>
                      <a:pPr algn="l" fontAlgn="ctr"/>
                      <a:r>
                        <a:rPr lang="en-US" sz="1000" u="none" strike="noStrike" dirty="0"/>
                        <a:t>JH12330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195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130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155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167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10.0 </a:t>
                      </a:r>
                      <a:endParaRPr lang="en-US" altLang="zh-CN" sz="1000" b="0" i="0" u="none" strike="noStrike">
                        <a:latin typeface="Times New Roman"/>
                      </a:endParaRPr>
                    </a:p>
                  </a:txBody>
                  <a:tcPr marL="0" marR="0" marT="0" marB="0" anchor="ctr"/>
                </a:tc>
                <a:tc>
                  <a:txBody>
                    <a:bodyPr/>
                    <a:lstStyle/>
                    <a:p>
                      <a:pPr algn="ctr" fontAlgn="ctr"/>
                      <a:r>
                        <a:rPr lang="el-GR" sz="1000" u="none" strike="noStrike"/>
                        <a:t>Φ2.5/</a:t>
                      </a:r>
                      <a:r>
                        <a:rPr lang="en-US" sz="1000" u="none" strike="noStrike"/>
                        <a:t>M6</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JH12380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38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196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165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174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174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12.5 </a:t>
                      </a:r>
                      <a:endParaRPr lang="en-US" altLang="zh-CN" sz="1000" b="0" i="0" u="none" strike="noStrike">
                        <a:latin typeface="Times New Roman"/>
                      </a:endParaRPr>
                    </a:p>
                  </a:txBody>
                  <a:tcPr marL="0" marR="0" marT="0" marB="0" anchor="ctr"/>
                </a:tc>
                <a:tc>
                  <a:txBody>
                    <a:bodyPr/>
                    <a:lstStyle/>
                    <a:p>
                      <a:pPr algn="ctr" fontAlgn="ctr"/>
                      <a:r>
                        <a:rPr lang="el-GR" sz="1000" u="none" strike="noStrike"/>
                        <a:t>Φ2.5/</a:t>
                      </a:r>
                      <a:r>
                        <a:rPr lang="en-US" sz="1000" u="none" strike="noStrike"/>
                        <a:t>M6</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JH12500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50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229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138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16.5 </a:t>
                      </a:r>
                      <a:endParaRPr lang="en-US" altLang="zh-CN" sz="1000" b="0" i="0" u="none" strike="noStrike">
                        <a:latin typeface="Times New Roman"/>
                      </a:endParaRPr>
                    </a:p>
                  </a:txBody>
                  <a:tcPr marL="0" marR="0" marT="0" marB="0" anchor="ctr"/>
                </a:tc>
                <a:tc>
                  <a:txBody>
                    <a:bodyPr/>
                    <a:lstStyle/>
                    <a:p>
                      <a:pPr algn="ctr" fontAlgn="ctr"/>
                      <a:r>
                        <a:rPr lang="el-GR" sz="1000" u="none" strike="noStrike"/>
                        <a:t>Φ2.5/</a:t>
                      </a:r>
                      <a:r>
                        <a:rPr lang="en-US" sz="1000" u="none" strike="noStrike"/>
                        <a:t>M6</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JH12650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65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350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167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180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180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21.0 </a:t>
                      </a:r>
                      <a:endParaRPr lang="en-US" altLang="zh-CN" sz="1000" b="1" i="0" u="none" strike="noStrike">
                        <a:latin typeface="Times New Roman"/>
                      </a:endParaRPr>
                    </a:p>
                  </a:txBody>
                  <a:tcPr marL="0" marR="0" marT="0" marB="0" anchor="ctr"/>
                </a:tc>
                <a:tc>
                  <a:txBody>
                    <a:bodyPr/>
                    <a:lstStyle/>
                    <a:p>
                      <a:pPr algn="ctr" fontAlgn="ctr"/>
                      <a:r>
                        <a:rPr lang="el-GR" sz="1000" u="none" strike="noStrike"/>
                        <a:t>Φ2.5/</a:t>
                      </a:r>
                      <a:r>
                        <a:rPr lang="en-US" sz="1000" u="none" strike="noStrike"/>
                        <a:t>M6</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JH12700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70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260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168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22.5 </a:t>
                      </a:r>
                      <a:endParaRPr lang="en-US" altLang="zh-CN" sz="1000" b="0" i="0" u="none" strike="noStrike">
                        <a:latin typeface="Times New Roman"/>
                      </a:endParaRPr>
                    </a:p>
                  </a:txBody>
                  <a:tcPr marL="0" marR="0" marT="0" marB="0" anchor="ctr"/>
                </a:tc>
                <a:tc>
                  <a:txBody>
                    <a:bodyPr/>
                    <a:lstStyle/>
                    <a:p>
                      <a:pPr algn="ctr" fontAlgn="ctr"/>
                      <a:r>
                        <a:rPr lang="el-GR" sz="1000" u="none" strike="noStrike"/>
                        <a:t>Φ4/</a:t>
                      </a:r>
                      <a:r>
                        <a:rPr lang="en-US" sz="1000" u="none" strike="noStrike"/>
                        <a:t>M6</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JH12800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dirty="0"/>
                        <a:t>80 </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a:t>306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168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25.0 </a:t>
                      </a:r>
                      <a:endParaRPr lang="en-US" altLang="zh-CN" sz="1000" b="0" i="0" u="none" strike="noStrike">
                        <a:latin typeface="Times New Roman"/>
                      </a:endParaRPr>
                    </a:p>
                  </a:txBody>
                  <a:tcPr marL="0" marR="0" marT="0" marB="0" anchor="ctr"/>
                </a:tc>
                <a:tc>
                  <a:txBody>
                    <a:bodyPr/>
                    <a:lstStyle/>
                    <a:p>
                      <a:pPr algn="ctr" fontAlgn="ctr"/>
                      <a:r>
                        <a:rPr lang="el-GR" sz="1000" u="none" strike="noStrike"/>
                        <a:t>Φ4/</a:t>
                      </a:r>
                      <a:r>
                        <a:rPr lang="en-US" sz="1000" u="none" strike="noStrike"/>
                        <a:t>M6</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JH12900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90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306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168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26.5 </a:t>
                      </a:r>
                      <a:endParaRPr lang="en-US" altLang="zh-CN" sz="1000" b="0" i="0" u="none" strike="noStrike">
                        <a:latin typeface="Times New Roman"/>
                      </a:endParaRPr>
                    </a:p>
                  </a:txBody>
                  <a:tcPr marL="0" marR="0" marT="0" marB="0" anchor="ctr"/>
                </a:tc>
                <a:tc>
                  <a:txBody>
                    <a:bodyPr/>
                    <a:lstStyle/>
                    <a:p>
                      <a:pPr algn="ctr" fontAlgn="ctr"/>
                      <a:r>
                        <a:rPr lang="el-GR" sz="1000" u="none" strike="noStrike"/>
                        <a:t>Φ4/</a:t>
                      </a:r>
                      <a:r>
                        <a:rPr lang="en-US" sz="1000" u="none" strike="noStrike"/>
                        <a:t>M6</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JH121000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100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174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30.0 </a:t>
                      </a:r>
                      <a:endParaRPr lang="en-US" altLang="zh-CN" sz="1000" b="1" i="0" u="none" strike="noStrike">
                        <a:latin typeface="Times New Roman"/>
                      </a:endParaRPr>
                    </a:p>
                  </a:txBody>
                  <a:tcPr marL="0" marR="0" marT="0" marB="0" anchor="ctr"/>
                </a:tc>
                <a:tc>
                  <a:txBody>
                    <a:bodyPr/>
                    <a:lstStyle/>
                    <a:p>
                      <a:pPr algn="ctr" fontAlgn="ctr"/>
                      <a:r>
                        <a:rPr lang="el-GR" sz="1000" u="none" strike="noStrike"/>
                        <a:t>Φ4/</a:t>
                      </a: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JH121200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120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407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173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209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233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34.5 </a:t>
                      </a:r>
                      <a:endParaRPr lang="en-US" altLang="zh-CN" sz="1000" b="1" i="0" u="none" strike="noStrike">
                        <a:latin typeface="Times New Roman"/>
                      </a:endParaRPr>
                    </a:p>
                  </a:txBody>
                  <a:tcPr marL="0" marR="0" marT="0" marB="0" anchor="ctr"/>
                </a:tc>
                <a:tc>
                  <a:txBody>
                    <a:bodyPr/>
                    <a:lstStyle/>
                    <a:p>
                      <a:pPr algn="ctr" fontAlgn="ctr"/>
                      <a:r>
                        <a:rPr lang="el-GR" sz="1000" u="none" strike="noStrike" dirty="0"/>
                        <a:t>Φ4/</a:t>
                      </a:r>
                      <a:r>
                        <a:rPr lang="en-US" sz="1000" u="none" strike="noStrike" dirty="0"/>
                        <a:t>M8</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JH121500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150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483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240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240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43.5 </a:t>
                      </a:r>
                      <a:endParaRPr lang="en-US" altLang="zh-CN" sz="1000" b="1" i="0" u="none" strike="noStrike">
                        <a:latin typeface="Times New Roman"/>
                      </a:endParaRPr>
                    </a:p>
                  </a:txBody>
                  <a:tcPr marL="0" marR="0" marT="0" marB="0" anchor="ctr"/>
                </a:tc>
                <a:tc>
                  <a:txBody>
                    <a:bodyPr/>
                    <a:lstStyle/>
                    <a:p>
                      <a:pPr algn="ctr" fontAlgn="ctr"/>
                      <a:r>
                        <a:rPr lang="el-GR" sz="1000" u="none" strike="noStrike"/>
                        <a:t>Φ6/</a:t>
                      </a: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smtClean="0"/>
                        <a:t>JH122000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200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522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239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219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224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61.0 </a:t>
                      </a:r>
                      <a:endParaRPr lang="en-US" altLang="zh-CN" sz="1000" b="0" i="0" u="none" strike="noStrike">
                        <a:latin typeface="Times New Roman"/>
                      </a:endParaRPr>
                    </a:p>
                  </a:txBody>
                  <a:tcPr marL="0" marR="0" marT="0" marB="0" anchor="ctr"/>
                </a:tc>
                <a:tc>
                  <a:txBody>
                    <a:bodyPr/>
                    <a:lstStyle/>
                    <a:p>
                      <a:pPr algn="ctr" fontAlgn="ctr"/>
                      <a:r>
                        <a:rPr lang="el-GR" sz="1000" u="none" strike="noStrike"/>
                        <a:t>Φ6/</a:t>
                      </a: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a:t>JH122500</a:t>
                      </a:r>
                      <a:endParaRPr lang="en-US" sz="1000" b="1" i="0" u="none" strike="noStrike">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250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520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269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225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71.0 </a:t>
                      </a:r>
                      <a:endParaRPr lang="en-US" altLang="zh-CN" sz="1000" b="0" i="0" u="none" strike="noStrike">
                        <a:latin typeface="Times New Roman"/>
                      </a:endParaRPr>
                    </a:p>
                  </a:txBody>
                  <a:tcPr marL="0" marR="0" marT="0" marB="0" anchor="ctr"/>
                </a:tc>
                <a:tc>
                  <a:txBody>
                    <a:bodyPr/>
                    <a:lstStyle/>
                    <a:p>
                      <a:pPr algn="ctr" fontAlgn="ctr"/>
                      <a:r>
                        <a:rPr lang="el-GR" sz="1000" u="none" strike="noStrike"/>
                        <a:t>Φ6/</a:t>
                      </a: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JH21000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76</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213</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6.2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JH22000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106</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13.5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JH23000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151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18.0 </a:t>
                      </a:r>
                      <a:endParaRPr lang="en-US" altLang="zh-CN" sz="1000" b="0" i="0" u="none" strike="noStrike">
                        <a:latin typeface="Times New Roman"/>
                      </a:endParaRPr>
                    </a:p>
                  </a:txBody>
                  <a:tcPr marL="0" marR="0" marT="0" marB="0" anchor="ctr"/>
                </a:tc>
                <a:tc>
                  <a:txBody>
                    <a:bodyPr/>
                    <a:lstStyle/>
                    <a:p>
                      <a:pPr algn="ctr" fontAlgn="ctr"/>
                      <a:r>
                        <a:rPr lang="en-US" sz="1000" u="none" strike="noStrike" dirty="0"/>
                        <a:t>M8</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JH24000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196</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25.0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JH25000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500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241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30.0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JH26000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600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285</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36.0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JH28000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800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383</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49.5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a:t>JH210000</a:t>
                      </a:r>
                      <a:endParaRPr lang="en-US" sz="1000" b="1" i="0" u="none" strike="noStrike">
                        <a:latin typeface="Times New Roman"/>
                      </a:endParaRPr>
                    </a:p>
                  </a:txBody>
                  <a:tcPr marL="0" marR="0" marT="0" marB="0" anchor="ctr"/>
                </a:tc>
                <a:tc>
                  <a:txBody>
                    <a:bodyPr/>
                    <a:lstStyle/>
                    <a:p>
                      <a:pPr algn="ctr" fontAlgn="ctr"/>
                      <a:r>
                        <a:rPr lang="en-US" altLang="zh-CN" sz="1000" u="none" strike="noStrike" dirty="0"/>
                        <a:t>2</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a:t>1000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58.5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a:t>JH215000</a:t>
                      </a:r>
                      <a:endParaRPr lang="en-US" sz="1000" b="1" i="0" u="none" strike="noStrike">
                        <a:latin typeface="Times New Roman"/>
                      </a:endParaRPr>
                    </a:p>
                  </a:txBody>
                  <a:tcPr marL="0" marR="0" marT="0" marB="0" anchor="ctr"/>
                </a:tc>
                <a:tc>
                  <a:txBody>
                    <a:bodyPr/>
                    <a:lstStyle/>
                    <a:p>
                      <a:pPr algn="ctr" fontAlgn="ctr"/>
                      <a:r>
                        <a:rPr lang="en-US" altLang="zh-CN" sz="1000" u="none" strike="noStrike" dirty="0"/>
                        <a:t>2</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a:t>1500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355</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338</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87.0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a:t>JH220000</a:t>
                      </a:r>
                      <a:endParaRPr lang="en-US" sz="1000" b="1" i="0" u="none" strike="noStrike">
                        <a:latin typeface="Times New Roman"/>
                      </a:endParaRPr>
                    </a:p>
                  </a:txBody>
                  <a:tcPr marL="0" marR="0" marT="0" marB="0" anchor="ctr"/>
                </a:tc>
                <a:tc>
                  <a:txBody>
                    <a:bodyPr/>
                    <a:lstStyle/>
                    <a:p>
                      <a:pPr algn="ctr" fontAlgn="ctr"/>
                      <a:r>
                        <a:rPr lang="en-US" altLang="zh-CN" sz="1000" u="none" strike="noStrike" dirty="0"/>
                        <a:t>2</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a:t>2000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476</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337</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120.0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JH230000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dirty="0"/>
                        <a:t>2</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a:t>3000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630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dirty="0"/>
                        <a:t>345</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a:t>345</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345</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180.0 </a:t>
                      </a:r>
                      <a:endParaRPr lang="en-US" altLang="zh-CN" sz="1000" b="0" i="0" u="none" strike="noStrike">
                        <a:latin typeface="Times New Roman"/>
                      </a:endParaRPr>
                    </a:p>
                  </a:txBody>
                  <a:tcPr marL="0" marR="0" marT="0" marB="0" anchor="ctr"/>
                </a:tc>
                <a:tc>
                  <a:txBody>
                    <a:bodyPr/>
                    <a:lstStyle/>
                    <a:p>
                      <a:pPr algn="ctr" fontAlgn="ctr"/>
                      <a:r>
                        <a:rPr lang="en-US" sz="1000" u="none" strike="noStrike" dirty="0"/>
                        <a:t>M8</a:t>
                      </a:r>
                      <a:endParaRPr lang="en-US" sz="1000" b="0" i="0" u="none" strike="noStrike" dirty="0">
                        <a:latin typeface="Times New Roman"/>
                      </a:endParaRPr>
                    </a:p>
                  </a:txBody>
                  <a:tcPr marL="0" marR="0" marT="0" marB="0" anchor="ctr"/>
                </a:tc>
              </a:tr>
            </a:tbl>
          </a:graphicData>
        </a:graphic>
      </p:graphicFrame>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9"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5.3 </a:t>
            </a:r>
            <a:r>
              <a:rPr kumimoji="1" lang="zh-CN" altLang="en-US" sz="3200" b="1" dirty="0" smtClean="0">
                <a:solidFill>
                  <a:srgbClr val="000066"/>
                </a:solidFill>
                <a:latin typeface="Times New Roman" pitchFamily="18" charset="0"/>
              </a:rPr>
              <a:t>蓄电池应用：储能电池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0" y="428610"/>
            <a:ext cx="4196983" cy="584775"/>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3200" b="1" dirty="0" smtClean="0">
                <a:solidFill>
                  <a:srgbClr val="000066"/>
                </a:solidFill>
                <a:latin typeface="Times New Roman" pitchFamily="18" charset="0"/>
              </a:rPr>
              <a:t>     </a:t>
            </a:r>
            <a:r>
              <a:rPr kumimoji="1" lang="en-US" altLang="zh-CN" sz="3200" b="1" dirty="0" smtClean="0">
                <a:solidFill>
                  <a:srgbClr val="000066"/>
                </a:solidFill>
                <a:latin typeface="Times New Roman" pitchFamily="18" charset="0"/>
              </a:rPr>
              <a:t>1.2 </a:t>
            </a:r>
            <a:r>
              <a:rPr kumimoji="1" lang="zh-CN" altLang="en-US" sz="3200" b="1" dirty="0" smtClean="0">
                <a:solidFill>
                  <a:srgbClr val="000066"/>
                </a:solidFill>
                <a:latin typeface="Times New Roman" pitchFamily="18" charset="0"/>
              </a:rPr>
              <a:t>铅酸蓄电池</a:t>
            </a:r>
            <a:r>
              <a:rPr kumimoji="1" lang="zh-CN" altLang="en-US" sz="3200" b="1" dirty="0">
                <a:solidFill>
                  <a:srgbClr val="000066"/>
                </a:solidFill>
                <a:latin typeface="Times New Roman" pitchFamily="18" charset="0"/>
              </a:rPr>
              <a:t>原理</a:t>
            </a:r>
            <a:endParaRPr kumimoji="1" lang="zh-CN" altLang="en-US" sz="3200" b="1" dirty="0">
              <a:solidFill>
                <a:srgbClr val="000066"/>
              </a:solidFill>
              <a:latin typeface="Times New Roman" pitchFamily="18" charset="0"/>
            </a:endParaRPr>
          </a:p>
        </p:txBody>
      </p:sp>
      <p:graphicFrame>
        <p:nvGraphicFramePr>
          <p:cNvPr id="4" name="Object 3"/>
          <p:cNvGraphicFramePr>
            <a:graphicFrameLocks noChangeAspect="1"/>
          </p:cNvGraphicFramePr>
          <p:nvPr/>
        </p:nvGraphicFramePr>
        <p:xfrm>
          <a:off x="4857752" y="2225684"/>
          <a:ext cx="3567113" cy="1703388"/>
        </p:xfrm>
        <a:graphic>
          <a:graphicData uri="http://schemas.openxmlformats.org/presentationml/2006/ole">
            <mc:AlternateContent xmlns:mc="http://schemas.openxmlformats.org/markup-compatibility/2006">
              <mc:Choice xmlns:v="urn:schemas-microsoft-com:vml" Requires="v">
                <p:oleObj spid="_x0000_s2049" name="Document" r:id="rId1" imgW="1847850" imgH="885825" progId="">
                  <p:embed/>
                </p:oleObj>
              </mc:Choice>
              <mc:Fallback>
                <p:oleObj name="Document" r:id="rId1" imgW="1847850" imgH="885825" progId="">
                  <p:embed/>
                  <p:pic>
                    <p:nvPicPr>
                      <p:cNvPr id="0" name="图片 2048"/>
                      <p:cNvPicPr>
                        <a:picLocks noChangeAspect="1"/>
                      </p:cNvPicPr>
                      <p:nvPr/>
                    </p:nvPicPr>
                    <p:blipFill>
                      <a:blip r:embed="rId2"/>
                      <a:stretch>
                        <a:fillRect/>
                      </a:stretch>
                    </p:blipFill>
                    <p:spPr>
                      <a:xfrm>
                        <a:off x="4857752" y="2225684"/>
                        <a:ext cx="3567113" cy="1703388"/>
                      </a:xfrm>
                      <a:prstGeom prst="rect">
                        <a:avLst/>
                      </a:prstGeom>
                      <a:noFill/>
                      <a:ln w="9525">
                        <a:noFill/>
                      </a:ln>
                    </p:spPr>
                  </p:pic>
                </p:oleObj>
              </mc:Fallback>
            </mc:AlternateContent>
          </a:graphicData>
        </a:graphic>
      </p:graphicFrame>
      <p:graphicFrame>
        <p:nvGraphicFramePr>
          <p:cNvPr id="5" name="Object 4"/>
          <p:cNvGraphicFramePr>
            <a:graphicFrameLocks noChangeAspect="1"/>
          </p:cNvGraphicFramePr>
          <p:nvPr/>
        </p:nvGraphicFramePr>
        <p:xfrm>
          <a:off x="0" y="2071684"/>
          <a:ext cx="4895853" cy="2557463"/>
        </p:xfrm>
        <a:graphic>
          <a:graphicData uri="http://schemas.openxmlformats.org/presentationml/2006/ole">
            <mc:AlternateContent xmlns:mc="http://schemas.openxmlformats.org/markup-compatibility/2006">
              <mc:Choice xmlns:v="urn:schemas-microsoft-com:vml" Requires="v">
                <p:oleObj spid="_x0000_s2050" name="Document" r:id="rId3" imgW="2038350" imgH="1152525" progId="">
                  <p:embed/>
                </p:oleObj>
              </mc:Choice>
              <mc:Fallback>
                <p:oleObj name="Document" r:id="rId3" imgW="2038350" imgH="1152525" progId="">
                  <p:embed/>
                  <p:pic>
                    <p:nvPicPr>
                      <p:cNvPr id="0" name="图片 2049"/>
                      <p:cNvPicPr>
                        <a:picLocks noChangeAspect="1"/>
                      </p:cNvPicPr>
                      <p:nvPr/>
                    </p:nvPicPr>
                    <p:blipFill>
                      <a:blip r:embed="rId4"/>
                      <a:stretch>
                        <a:fillRect/>
                      </a:stretch>
                    </p:blipFill>
                    <p:spPr>
                      <a:xfrm>
                        <a:off x="0" y="2071684"/>
                        <a:ext cx="4895853" cy="2557463"/>
                      </a:xfrm>
                      <a:prstGeom prst="rect">
                        <a:avLst/>
                      </a:prstGeom>
                      <a:noFill/>
                      <a:ln w="9525">
                        <a:noFill/>
                      </a:ln>
                    </p:spPr>
                  </p:pic>
                </p:oleObj>
              </mc:Fallback>
            </mc:AlternateContent>
          </a:graphicData>
        </a:graphic>
      </p:graphicFrame>
      <p:sp>
        <p:nvSpPr>
          <p:cNvPr id="6" name="Text Box 5"/>
          <p:cNvSpPr txBox="1">
            <a:spLocks noChangeArrowheads="1"/>
          </p:cNvSpPr>
          <p:nvPr/>
        </p:nvSpPr>
        <p:spPr bwMode="auto">
          <a:xfrm>
            <a:off x="598488" y="1214428"/>
            <a:ext cx="8175625" cy="683264"/>
          </a:xfrm>
          <a:prstGeom prst="rect">
            <a:avLst/>
          </a:prstGeom>
          <a:noFill/>
          <a:ln w="9525">
            <a:noFill/>
            <a:miter lim="800000"/>
          </a:ln>
          <a:effectLst/>
        </p:spPr>
        <p:txBody>
          <a:bodyPr>
            <a:spAutoFit/>
          </a:bodyPr>
          <a:lstStyle/>
          <a:p>
            <a:pPr defTabSz="762000">
              <a:lnSpc>
                <a:spcPct val="120000"/>
              </a:lnSpc>
              <a:spcBef>
                <a:spcPct val="50000"/>
              </a:spcBef>
            </a:pPr>
            <a:r>
              <a:rPr lang="zh-CN" altLang="en-US" sz="1600" dirty="0" smtClean="0"/>
              <a:t>       铅</a:t>
            </a:r>
            <a:r>
              <a:rPr lang="en-US" altLang="zh-CN" sz="1600" dirty="0" err="1" smtClean="0"/>
              <a:t>Pb</a:t>
            </a:r>
            <a:r>
              <a:rPr lang="zh-CN" altLang="en-US" sz="1600" dirty="0" smtClean="0"/>
              <a:t>（负极</a:t>
            </a:r>
            <a:r>
              <a:rPr lang="zh-CN" altLang="en-US" sz="1600" dirty="0"/>
              <a:t>）与</a:t>
            </a:r>
            <a:r>
              <a:rPr lang="zh-CN" altLang="en-US" sz="1600" dirty="0" smtClean="0"/>
              <a:t>二氧化铅</a:t>
            </a:r>
            <a:r>
              <a:rPr lang="en-US" altLang="zh-CN" sz="1600" dirty="0" smtClean="0"/>
              <a:t>PbO</a:t>
            </a:r>
            <a:r>
              <a:rPr lang="en-US" altLang="zh-CN" sz="1600" baseline="-25000" dirty="0" smtClean="0"/>
              <a:t>2</a:t>
            </a:r>
            <a:r>
              <a:rPr lang="en-US" altLang="zh-CN" sz="1600" dirty="0" smtClean="0"/>
              <a:t>（</a:t>
            </a:r>
            <a:r>
              <a:rPr lang="zh-CN" altLang="en-US" sz="1600" dirty="0"/>
              <a:t>正极）</a:t>
            </a:r>
            <a:r>
              <a:rPr lang="zh-CN" altLang="en-US" sz="1600" dirty="0" smtClean="0"/>
              <a:t>浸入稀硫酸溶液</a:t>
            </a:r>
            <a:r>
              <a:rPr lang="en-US" altLang="zh-CN" sz="1600" dirty="0" smtClean="0"/>
              <a:t>H</a:t>
            </a:r>
            <a:r>
              <a:rPr lang="en-US" altLang="zh-CN" sz="1600" baseline="-25000" dirty="0" smtClean="0"/>
              <a:t>2</a:t>
            </a:r>
            <a:r>
              <a:rPr lang="en-US" altLang="zh-CN" sz="1600" dirty="0" smtClean="0"/>
              <a:t>SO</a:t>
            </a:r>
            <a:r>
              <a:rPr lang="en-US" altLang="zh-CN" sz="1600" baseline="-25000" dirty="0" smtClean="0"/>
              <a:t>4</a:t>
            </a:r>
            <a:r>
              <a:rPr lang="zh-CN" altLang="en-US" sz="1600" dirty="0" smtClean="0"/>
              <a:t>（</a:t>
            </a:r>
            <a:r>
              <a:rPr lang="zh-CN" altLang="en-US" sz="1600" dirty="0"/>
              <a:t>电解液）构成。每个单体具有2</a:t>
            </a:r>
            <a:r>
              <a:rPr lang="en-US" altLang="zh-CN" sz="1600" dirty="0"/>
              <a:t>V</a:t>
            </a:r>
            <a:r>
              <a:rPr lang="zh-CN" altLang="en-US" sz="1600" dirty="0"/>
              <a:t>电动势。</a:t>
            </a:r>
            <a:endParaRPr lang="zh-CN" altLang="en-US" sz="1600" dirty="0"/>
          </a:p>
        </p:txBody>
      </p:sp>
      <p:sp>
        <p:nvSpPr>
          <p:cNvPr id="7" name="Text Box 6"/>
          <p:cNvSpPr txBox="1">
            <a:spLocks noChangeArrowheads="1"/>
          </p:cNvSpPr>
          <p:nvPr/>
        </p:nvSpPr>
        <p:spPr bwMode="auto">
          <a:xfrm>
            <a:off x="5286380" y="3992577"/>
            <a:ext cx="3238500" cy="584775"/>
          </a:xfrm>
          <a:prstGeom prst="rect">
            <a:avLst/>
          </a:prstGeom>
          <a:noFill/>
          <a:ln w="9525">
            <a:solidFill>
              <a:schemeClr val="tx1"/>
            </a:solidFill>
            <a:prstDash val="sysDot"/>
            <a:miter lim="800000"/>
          </a:ln>
          <a:effectLst/>
        </p:spPr>
        <p:txBody>
          <a:bodyPr>
            <a:spAutoFit/>
          </a:bodyPr>
          <a:lstStyle/>
          <a:p>
            <a:pPr defTabSz="762000">
              <a:spcBef>
                <a:spcPct val="50000"/>
              </a:spcBef>
            </a:pPr>
            <a:r>
              <a:rPr lang="zh-CN" altLang="en-US" sz="1600" dirty="0"/>
              <a:t>蓄电池通过串联获得所需电压；通过并联获得所需容量。</a:t>
            </a:r>
            <a:endParaRPr lang="zh-CN" altLang="en-US" sz="1600" dirty="0"/>
          </a:p>
        </p:txBody>
      </p:sp>
      <p:sp>
        <p:nvSpPr>
          <p:cNvPr id="8"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TextBox 8"/>
          <p:cNvSpPr txBox="1"/>
          <p:nvPr/>
        </p:nvSpPr>
        <p:spPr>
          <a:xfrm>
            <a:off x="711518" y="1268730"/>
            <a:ext cx="2652008" cy="2612703"/>
          </a:xfrm>
          <a:prstGeom prst="rect">
            <a:avLst/>
          </a:prstGeom>
          <a:noFill/>
        </p:spPr>
        <p:txBody>
          <a:bodyPr wrap="none" lIns="68580" tIns="34290" rIns="68580" bIns="34290" rtlCol="0">
            <a:spAutoFit/>
          </a:bodyPr>
          <a:lstStyle/>
          <a:p>
            <a:pPr>
              <a:lnSpc>
                <a:spcPct val="150000"/>
              </a:lnSpc>
            </a:pPr>
            <a:r>
              <a:rPr lang="en-US" altLang="zh-CN" sz="1400" b="1" dirty="0" smtClean="0">
                <a:latin typeface="Times New Roman" pitchFamily="18" charset="0"/>
                <a:cs typeface="Times New Roman" pitchFamily="18" charset="0"/>
              </a:rPr>
              <a:t>1. </a:t>
            </a:r>
            <a:r>
              <a:rPr lang="zh-CN" altLang="en-US" sz="1400" b="1" dirty="0" smtClean="0">
                <a:latin typeface="Times New Roman" pitchFamily="18" charset="0"/>
                <a:cs typeface="Times New Roman" pitchFamily="18" charset="0"/>
              </a:rPr>
              <a:t>太阳能路灯系统电池选型方案</a:t>
            </a:r>
            <a:endParaRPr lang="en-US" altLang="zh-CN" sz="1400" b="1" dirty="0" smtClean="0">
              <a:latin typeface="Times New Roman" pitchFamily="18" charset="0"/>
              <a:cs typeface="Times New Roman" pitchFamily="18" charset="0"/>
            </a:endParaRPr>
          </a:p>
          <a:p>
            <a:pPr>
              <a:lnSpc>
                <a:spcPct val="150000"/>
              </a:lnSpc>
            </a:pPr>
            <a:r>
              <a:rPr lang="en-US" sz="1400" dirty="0" smtClean="0"/>
              <a:t>    P</a:t>
            </a:r>
            <a:r>
              <a:rPr lang="en-US" sz="1400" baseline="-25000" dirty="0" smtClean="0"/>
              <a:t>0</a:t>
            </a:r>
            <a:r>
              <a:rPr lang="en-US" sz="1400" dirty="0" smtClean="0"/>
              <a:t>=P*t* ɯ /</a:t>
            </a:r>
            <a:r>
              <a:rPr lang="zh-CN" altLang="en-US" sz="1400" dirty="0" smtClean="0"/>
              <a:t>（</a:t>
            </a:r>
            <a:r>
              <a:rPr lang="en-US" sz="1400" dirty="0" smtClean="0"/>
              <a:t>η</a:t>
            </a:r>
            <a:r>
              <a:rPr lang="en-US" sz="1400" baseline="-25000" dirty="0" smtClean="0"/>
              <a:t>1</a:t>
            </a:r>
            <a:r>
              <a:rPr lang="en-US" sz="1400" dirty="0" smtClean="0"/>
              <a:t>*T</a:t>
            </a:r>
            <a:r>
              <a:rPr lang="zh-CN" altLang="en-US" sz="1400" dirty="0" smtClean="0"/>
              <a:t>）</a:t>
            </a:r>
            <a:r>
              <a:rPr lang="en-US" sz="1400" dirty="0" smtClean="0"/>
              <a:t> </a:t>
            </a:r>
            <a:endParaRPr lang="zh-CN" altLang="en-US" sz="1400" dirty="0" smtClean="0"/>
          </a:p>
          <a:p>
            <a:pPr>
              <a:lnSpc>
                <a:spcPct val="150000"/>
              </a:lnSpc>
            </a:pPr>
            <a:r>
              <a:rPr lang="en-US" sz="1400" dirty="0" smtClean="0"/>
              <a:t>    P</a:t>
            </a:r>
            <a:r>
              <a:rPr lang="en-US" sz="1400" baseline="-25000" dirty="0" smtClean="0"/>
              <a:t>0</a:t>
            </a:r>
            <a:r>
              <a:rPr lang="zh-CN" altLang="en-US" sz="1400" dirty="0" smtClean="0"/>
              <a:t>：太阳能板功率</a:t>
            </a:r>
            <a:endParaRPr lang="en-US" altLang="zh-CN" sz="1400" dirty="0" smtClean="0"/>
          </a:p>
          <a:p>
            <a:pPr>
              <a:lnSpc>
                <a:spcPct val="150000"/>
              </a:lnSpc>
            </a:pPr>
            <a:r>
              <a:rPr lang="en-US" sz="1400" dirty="0" smtClean="0"/>
              <a:t>    </a:t>
            </a:r>
            <a:r>
              <a:rPr lang="en-US" altLang="zh-CN" sz="1400" dirty="0" smtClean="0"/>
              <a:t>P</a:t>
            </a:r>
            <a:r>
              <a:rPr lang="zh-CN" altLang="en-US" sz="1400" dirty="0" smtClean="0"/>
              <a:t>：负载功率</a:t>
            </a:r>
            <a:endParaRPr lang="en-US" altLang="zh-CN" sz="1400" dirty="0" smtClean="0"/>
          </a:p>
          <a:p>
            <a:pPr>
              <a:lnSpc>
                <a:spcPct val="150000"/>
              </a:lnSpc>
            </a:pPr>
            <a:r>
              <a:rPr lang="en-US" sz="1400" dirty="0" smtClean="0"/>
              <a:t>    </a:t>
            </a:r>
            <a:r>
              <a:rPr lang="en-US" altLang="zh-CN" sz="1400" dirty="0" smtClean="0"/>
              <a:t>t</a:t>
            </a:r>
            <a:r>
              <a:rPr lang="zh-CN" altLang="en-US" sz="1400" dirty="0" smtClean="0"/>
              <a:t>：负载日用电时间</a:t>
            </a:r>
            <a:r>
              <a:rPr lang="en-US" sz="1400" dirty="0" smtClean="0"/>
              <a:t>        </a:t>
            </a:r>
            <a:endParaRPr lang="zh-CN" altLang="en-US" sz="1400" dirty="0" smtClean="0"/>
          </a:p>
          <a:p>
            <a:pPr>
              <a:lnSpc>
                <a:spcPct val="150000"/>
              </a:lnSpc>
            </a:pPr>
            <a:r>
              <a:rPr lang="en-US" sz="1400" dirty="0" smtClean="0"/>
              <a:t>    ɯ</a:t>
            </a:r>
            <a:r>
              <a:rPr lang="zh-CN" altLang="en-US" sz="1400" dirty="0" smtClean="0"/>
              <a:t>：设计富余量</a:t>
            </a:r>
            <a:r>
              <a:rPr lang="en-US" sz="1400" dirty="0" smtClean="0"/>
              <a:t>          </a:t>
            </a:r>
            <a:endParaRPr lang="zh-CN" altLang="en-US" sz="1400" dirty="0" smtClean="0"/>
          </a:p>
          <a:p>
            <a:pPr>
              <a:lnSpc>
                <a:spcPct val="150000"/>
              </a:lnSpc>
            </a:pPr>
            <a:r>
              <a:rPr lang="en-US" sz="1400" dirty="0" smtClean="0"/>
              <a:t>    T</a:t>
            </a:r>
            <a:r>
              <a:rPr lang="zh-CN" altLang="en-US" sz="1400" dirty="0" smtClean="0"/>
              <a:t>： 平均日照时间</a:t>
            </a:r>
            <a:r>
              <a:rPr lang="en-US" sz="1400" dirty="0" smtClean="0"/>
              <a:t>          </a:t>
            </a:r>
            <a:endParaRPr lang="zh-CN" altLang="en-US" sz="1400" dirty="0" smtClean="0"/>
          </a:p>
          <a:p>
            <a:pPr>
              <a:lnSpc>
                <a:spcPct val="150000"/>
              </a:lnSpc>
            </a:pPr>
            <a:r>
              <a:rPr lang="en-US" sz="1400" dirty="0" smtClean="0"/>
              <a:t>    η</a:t>
            </a:r>
            <a:r>
              <a:rPr lang="en-US" sz="1400" baseline="-25000" dirty="0" smtClean="0"/>
              <a:t>1</a:t>
            </a:r>
            <a:r>
              <a:rPr lang="zh-CN" altLang="en-US" sz="1400" dirty="0" smtClean="0"/>
              <a:t>：系统转换效率</a:t>
            </a:r>
            <a:r>
              <a:rPr lang="en-US" sz="1400" dirty="0" smtClean="0"/>
              <a:t>        </a:t>
            </a:r>
            <a:endParaRPr lang="zh-CN" altLang="en-US" sz="1400" dirty="0" smtClean="0"/>
          </a:p>
        </p:txBody>
      </p:sp>
      <p:sp>
        <p:nvSpPr>
          <p:cNvPr id="10" name="TextBox 9"/>
          <p:cNvSpPr txBox="1"/>
          <p:nvPr/>
        </p:nvSpPr>
        <p:spPr>
          <a:xfrm>
            <a:off x="3071812" y="1580198"/>
            <a:ext cx="2857510" cy="2615909"/>
          </a:xfrm>
          <a:prstGeom prst="rect">
            <a:avLst/>
          </a:prstGeom>
          <a:noFill/>
        </p:spPr>
        <p:txBody>
          <a:bodyPr wrap="square" lIns="68580" tIns="34290" rIns="68580" bIns="34290" rtlCol="0">
            <a:spAutoFit/>
          </a:bodyPr>
          <a:lstStyle/>
          <a:p>
            <a:pPr lvl="0" eaLnBrk="0" fontAlgn="base" hangingPunct="0">
              <a:lnSpc>
                <a:spcPct val="150000"/>
              </a:lnSpc>
              <a:spcBef>
                <a:spcPct val="0"/>
              </a:spcBef>
              <a:spcAft>
                <a:spcPct val="0"/>
              </a:spcAft>
            </a:pPr>
            <a:r>
              <a:rPr lang="zh-CN" altLang="en-US" sz="1400" dirty="0" smtClean="0"/>
              <a:t>太阳能电池板功率计算：</a:t>
            </a:r>
            <a:endParaRPr lang="en-US" altLang="zh-CN" sz="1400" dirty="0" smtClean="0"/>
          </a:p>
          <a:p>
            <a:pPr>
              <a:lnSpc>
                <a:spcPct val="150000"/>
              </a:lnSpc>
            </a:pPr>
            <a:r>
              <a:rPr lang="zh-CN" altLang="en-US" sz="1400" dirty="0" smtClean="0"/>
              <a:t>    路灯功率</a:t>
            </a:r>
            <a:r>
              <a:rPr lang="en-US" sz="1400" dirty="0" smtClean="0"/>
              <a:t>              P=30w</a:t>
            </a:r>
            <a:endParaRPr lang="zh-CN" altLang="en-US" sz="1400" dirty="0" smtClean="0"/>
          </a:p>
          <a:p>
            <a:pPr>
              <a:lnSpc>
                <a:spcPct val="150000"/>
              </a:lnSpc>
            </a:pPr>
            <a:r>
              <a:rPr lang="en-US" sz="1400" dirty="0" smtClean="0"/>
              <a:t>    </a:t>
            </a:r>
            <a:r>
              <a:rPr lang="zh-CN" altLang="en-US" sz="1400" dirty="0" smtClean="0"/>
              <a:t>每日用电时间</a:t>
            </a:r>
            <a:r>
              <a:rPr lang="en-US" sz="1400" dirty="0" smtClean="0"/>
              <a:t>       t=8h</a:t>
            </a:r>
            <a:endParaRPr lang="zh-CN" altLang="en-US" sz="1400" dirty="0" smtClean="0"/>
          </a:p>
          <a:p>
            <a:pPr>
              <a:lnSpc>
                <a:spcPct val="150000"/>
              </a:lnSpc>
            </a:pPr>
            <a:r>
              <a:rPr lang="en-US" sz="1400" dirty="0" smtClean="0"/>
              <a:t>    </a:t>
            </a:r>
            <a:r>
              <a:rPr lang="zh-CN" altLang="en-US" sz="1400" dirty="0" smtClean="0"/>
              <a:t>阴雨天气</a:t>
            </a:r>
            <a:r>
              <a:rPr lang="en-US" sz="1400" dirty="0" smtClean="0"/>
              <a:t>               D=3d</a:t>
            </a:r>
            <a:endParaRPr lang="zh-CN" altLang="en-US" sz="1400" dirty="0" smtClean="0"/>
          </a:p>
          <a:p>
            <a:pPr>
              <a:lnSpc>
                <a:spcPct val="150000"/>
              </a:lnSpc>
            </a:pPr>
            <a:r>
              <a:rPr lang="en-US" sz="1400" dirty="0" smtClean="0"/>
              <a:t>    </a:t>
            </a:r>
            <a:r>
              <a:rPr lang="zh-CN" altLang="en-US" sz="1400" dirty="0" smtClean="0"/>
              <a:t>系统电压</a:t>
            </a:r>
            <a:r>
              <a:rPr lang="en-US" sz="1400" dirty="0" smtClean="0"/>
              <a:t>              U=12V</a:t>
            </a:r>
            <a:endParaRPr lang="en-US" sz="1400" dirty="0" smtClean="0"/>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    P</a:t>
            </a:r>
            <a:r>
              <a:rPr lang="en-US" altLang="zh-CN" sz="1400" baseline="-30000" dirty="0" smtClean="0">
                <a:latin typeface="Times New Roman" pitchFamily="18" charset="0"/>
                <a:ea typeface="宋体" pitchFamily="2" charset="-122"/>
                <a:cs typeface="Times New Roman" pitchFamily="18" charset="0"/>
              </a:rPr>
              <a:t>0</a:t>
            </a:r>
            <a:r>
              <a:rPr lang="en-US" altLang="zh-CN" sz="1400" dirty="0" smtClean="0">
                <a:latin typeface="Times New Roman" pitchFamily="18" charset="0"/>
                <a:ea typeface="宋体" pitchFamily="2" charset="-122"/>
                <a:cs typeface="Times New Roman" pitchFamily="18" charset="0"/>
              </a:rPr>
              <a:t>= P*t* ɯ /</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η</a:t>
            </a:r>
            <a:r>
              <a:rPr lang="en-US" altLang="zh-CN" sz="1400" baseline="-30000" dirty="0" smtClean="0">
                <a:latin typeface="Times New Roman" pitchFamily="18" charset="0"/>
                <a:ea typeface="宋体" pitchFamily="2" charset="-122"/>
                <a:cs typeface="Times New Roman" pitchFamily="18" charset="0"/>
              </a:rPr>
              <a:t>1</a:t>
            </a:r>
            <a:r>
              <a:rPr lang="en-US" altLang="zh-CN" sz="1400" dirty="0" smtClean="0">
                <a:latin typeface="Times New Roman" pitchFamily="18" charset="0"/>
                <a:ea typeface="宋体" pitchFamily="2" charset="-122"/>
                <a:cs typeface="Times New Roman" pitchFamily="18" charset="0"/>
              </a:rPr>
              <a:t>*T</a:t>
            </a:r>
            <a:r>
              <a:rPr lang="zh-CN" altLang="en-US" sz="1400" dirty="0" smtClean="0">
                <a:latin typeface="Times New Roman" pitchFamily="18" charset="0"/>
                <a:ea typeface="宋体" pitchFamily="2" charset="-122"/>
                <a:cs typeface="Times New Roman" pitchFamily="18" charset="0"/>
              </a:rPr>
              <a:t>）</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        = 30w*8h*1.2/</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0.85*4h</a:t>
            </a:r>
            <a:r>
              <a:rPr lang="zh-CN" altLang="en-US" sz="1400" dirty="0" smtClean="0">
                <a:latin typeface="Times New Roman" pitchFamily="18" charset="0"/>
                <a:ea typeface="宋体" pitchFamily="2" charset="-122"/>
                <a:cs typeface="Times New Roman" pitchFamily="18" charset="0"/>
              </a:rPr>
              <a:t>）</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        =  84.7w</a:t>
            </a:r>
            <a:endParaRPr lang="zh-CN" altLang="en-US" sz="1400" dirty="0">
              <a:latin typeface="Times New Roman" pitchFamily="18" charset="0"/>
              <a:cs typeface="Times New Roman" pitchFamily="18" charset="0"/>
            </a:endParaRPr>
          </a:p>
        </p:txBody>
      </p:sp>
      <p:sp>
        <p:nvSpPr>
          <p:cNvPr id="11" name="TextBox 10"/>
          <p:cNvSpPr txBox="1"/>
          <p:nvPr/>
        </p:nvSpPr>
        <p:spPr>
          <a:xfrm>
            <a:off x="5943601" y="1657350"/>
            <a:ext cx="2664768" cy="2185022"/>
          </a:xfrm>
          <a:prstGeom prst="rect">
            <a:avLst/>
          </a:prstGeom>
          <a:noFill/>
        </p:spPr>
        <p:txBody>
          <a:bodyPr wrap="none" lIns="68580" tIns="34290" rIns="68580" bIns="34290" rtlCol="0">
            <a:spAutoFit/>
          </a:bodyPr>
          <a:lstStyle/>
          <a:p>
            <a:r>
              <a:rPr lang="zh-CN" altLang="en-US" sz="1400" dirty="0" smtClean="0">
                <a:latin typeface="Times New Roman" pitchFamily="18" charset="0"/>
                <a:ea typeface="宋体" pitchFamily="2" charset="-122"/>
                <a:cs typeface="Times New Roman" pitchFamily="18" charset="0"/>
              </a:rPr>
              <a:t>蓄电池选择：</a:t>
            </a:r>
            <a:endParaRPr lang="zh-CN" altLang="en-US"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     C = P*t*</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D+1</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 U /</a:t>
            </a:r>
            <a:r>
              <a:rPr lang="el-GR" altLang="zh-CN" sz="1400" dirty="0" smtClean="0">
                <a:latin typeface="Times New Roman" pitchFamily="18" charset="0"/>
                <a:ea typeface="宋体" pitchFamily="2" charset="-122"/>
                <a:cs typeface="Times New Roman" pitchFamily="18" charset="0"/>
              </a:rPr>
              <a:t> ξ</a:t>
            </a:r>
            <a:r>
              <a:rPr lang="en-US" altLang="zh-CN" sz="1400" dirty="0" smtClean="0">
                <a:latin typeface="Times New Roman" pitchFamily="18" charset="0"/>
                <a:ea typeface="宋体" pitchFamily="2" charset="-122"/>
                <a:cs typeface="Times New Roman" pitchFamily="18" charset="0"/>
              </a:rPr>
              <a:t> /</a:t>
            </a:r>
            <a:r>
              <a:rPr lang="el-GR" altLang="zh-CN" sz="1400" dirty="0" smtClean="0">
                <a:latin typeface="Times New Roman" pitchFamily="18" charset="0"/>
                <a:ea typeface="宋体" pitchFamily="2" charset="-122"/>
                <a:cs typeface="Times New Roman" pitchFamily="18" charset="0"/>
              </a:rPr>
              <a:t> </a:t>
            </a:r>
            <a:r>
              <a:rPr lang="en-US" altLang="zh-CN" sz="1400" dirty="0" smtClean="0">
                <a:latin typeface="Times New Roman" pitchFamily="18" charset="0"/>
                <a:ea typeface="宋体" pitchFamily="2" charset="-122"/>
                <a:cs typeface="Times New Roman" pitchFamily="18" charset="0"/>
              </a:rPr>
              <a:t>η</a:t>
            </a:r>
            <a:r>
              <a:rPr lang="en-US" altLang="zh-CN" sz="1400" baseline="-30000" dirty="0" smtClean="0">
                <a:latin typeface="Times New Roman" pitchFamily="18" charset="0"/>
                <a:ea typeface="宋体" pitchFamily="2" charset="-122"/>
                <a:cs typeface="Times New Roman" pitchFamily="18" charset="0"/>
              </a:rPr>
              <a:t>2</a:t>
            </a:r>
            <a:endParaRPr lang="zh-CN" altLang="en-US"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zh-CN" altLang="en-US" sz="1400" dirty="0" smtClean="0">
                <a:latin typeface="Times New Roman" pitchFamily="18" charset="0"/>
                <a:ea typeface="宋体" pitchFamily="2" charset="-122"/>
                <a:cs typeface="Times New Roman" pitchFamily="18" charset="0"/>
              </a:rPr>
              <a:t>     放电深度        </a:t>
            </a:r>
            <a:r>
              <a:rPr lang="el-GR" altLang="zh-CN" sz="1400" dirty="0" smtClean="0">
                <a:latin typeface="Times New Roman" pitchFamily="18" charset="0"/>
                <a:ea typeface="宋体" pitchFamily="2" charset="-122"/>
                <a:cs typeface="Times New Roman" pitchFamily="18" charset="0"/>
              </a:rPr>
              <a:t>ξ</a:t>
            </a:r>
            <a:endParaRPr lang="zh-CN" altLang="en-US"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zh-CN" altLang="en-US" sz="1400" dirty="0" smtClean="0">
                <a:latin typeface="Times New Roman" pitchFamily="18" charset="0"/>
                <a:ea typeface="宋体" pitchFamily="2" charset="-122"/>
                <a:cs typeface="Times New Roman" pitchFamily="18" charset="0"/>
              </a:rPr>
              <a:t>     逆变器效率    </a:t>
            </a:r>
            <a:r>
              <a:rPr lang="en-US" altLang="zh-CN" sz="1400" dirty="0" smtClean="0">
                <a:latin typeface="Times New Roman" pitchFamily="18" charset="0"/>
                <a:ea typeface="宋体" pitchFamily="2" charset="-122"/>
                <a:cs typeface="Times New Roman" pitchFamily="18" charset="0"/>
              </a:rPr>
              <a:t>η</a:t>
            </a:r>
            <a:r>
              <a:rPr lang="en-US" altLang="zh-CN" sz="1400" baseline="-30000" dirty="0" smtClean="0">
                <a:latin typeface="Times New Roman" pitchFamily="18" charset="0"/>
                <a:ea typeface="宋体" pitchFamily="2" charset="-122"/>
                <a:cs typeface="Times New Roman" pitchFamily="18" charset="0"/>
              </a:rPr>
              <a:t>2</a:t>
            </a:r>
            <a:r>
              <a:rPr lang="el-GR" altLang="zh-CN" sz="1400" dirty="0" smtClean="0">
                <a:latin typeface="Times New Roman" pitchFamily="18" charset="0"/>
                <a:ea typeface="宋体" pitchFamily="2" charset="-122"/>
                <a:cs typeface="Times New Roman" pitchFamily="18" charset="0"/>
              </a:rPr>
              <a:t> </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     C = P*t*</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D+1</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 U /</a:t>
            </a:r>
            <a:r>
              <a:rPr lang="el-GR" altLang="zh-CN" sz="1400" dirty="0" smtClean="0">
                <a:latin typeface="Times New Roman" pitchFamily="18" charset="0"/>
                <a:ea typeface="宋体" pitchFamily="2" charset="-122"/>
                <a:cs typeface="Times New Roman" pitchFamily="18" charset="0"/>
              </a:rPr>
              <a:t> ξ</a:t>
            </a:r>
            <a:r>
              <a:rPr lang="en-US" altLang="zh-CN" sz="1400" dirty="0" smtClean="0">
                <a:latin typeface="Times New Roman" pitchFamily="18" charset="0"/>
                <a:ea typeface="宋体" pitchFamily="2" charset="-122"/>
                <a:cs typeface="Times New Roman" pitchFamily="18" charset="0"/>
              </a:rPr>
              <a:t> /</a:t>
            </a:r>
            <a:r>
              <a:rPr lang="el-GR" altLang="zh-CN" sz="1400" dirty="0" smtClean="0">
                <a:latin typeface="Times New Roman" pitchFamily="18" charset="0"/>
                <a:ea typeface="宋体" pitchFamily="2" charset="-122"/>
                <a:cs typeface="Times New Roman" pitchFamily="18" charset="0"/>
              </a:rPr>
              <a:t> </a:t>
            </a:r>
            <a:r>
              <a:rPr lang="en-US" altLang="zh-CN" sz="1400" dirty="0" smtClean="0">
                <a:latin typeface="Times New Roman" pitchFamily="18" charset="0"/>
                <a:ea typeface="宋体" pitchFamily="2" charset="-122"/>
                <a:cs typeface="Times New Roman" pitchFamily="18" charset="0"/>
              </a:rPr>
              <a:t>η</a:t>
            </a:r>
            <a:r>
              <a:rPr lang="en-US" altLang="zh-CN" sz="1400" baseline="-30000" dirty="0" smtClean="0">
                <a:latin typeface="Times New Roman" pitchFamily="18" charset="0"/>
                <a:ea typeface="宋体" pitchFamily="2" charset="-122"/>
                <a:cs typeface="Times New Roman" pitchFamily="18" charset="0"/>
              </a:rPr>
              <a:t>2</a:t>
            </a:r>
            <a:r>
              <a:rPr lang="el-GR" altLang="zh-CN" sz="1400" dirty="0" smtClean="0">
                <a:latin typeface="Times New Roman" pitchFamily="18" charset="0"/>
                <a:ea typeface="宋体" pitchFamily="2" charset="-122"/>
                <a:cs typeface="Times New Roman" pitchFamily="18" charset="0"/>
              </a:rPr>
              <a:t> </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        = 30w*8h*4d / 12V / 0.8 / 0.9</a:t>
            </a:r>
            <a:endParaRPr lang="zh-CN" altLang="en-US"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zh-CN" altLang="en-US" sz="1400" dirty="0" smtClean="0">
                <a:latin typeface="Times New Roman" pitchFamily="18" charset="0"/>
                <a:ea typeface="宋体" pitchFamily="2" charset="-122"/>
                <a:cs typeface="Times New Roman" pitchFamily="18" charset="0"/>
              </a:rPr>
              <a:t>        </a:t>
            </a:r>
            <a:r>
              <a:rPr lang="en-US" altLang="zh-CN" sz="1400" dirty="0" smtClean="0">
                <a:latin typeface="Times New Roman" pitchFamily="18" charset="0"/>
                <a:ea typeface="宋体" pitchFamily="2" charset="-122"/>
                <a:cs typeface="Times New Roman" pitchFamily="18" charset="0"/>
              </a:rPr>
              <a:t>= 111Ah</a:t>
            </a:r>
            <a:endParaRPr lang="zh-CN" altLang="en-US" sz="1400" dirty="0" smtClean="0">
              <a:latin typeface="Times New Roman" pitchFamily="18" charset="0"/>
              <a:ea typeface="宋体" pitchFamily="2" charset="-122"/>
              <a:cs typeface="Times New Roman" pitchFamily="18" charset="0"/>
            </a:endParaRPr>
          </a:p>
        </p:txBody>
      </p:sp>
      <p:sp>
        <p:nvSpPr>
          <p:cNvPr id="12"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3" name="Text Box 79"/>
          <p:cNvSpPr txBox="1">
            <a:spLocks noChangeArrowheads="1"/>
          </p:cNvSpPr>
          <p:nvPr/>
        </p:nvSpPr>
        <p:spPr bwMode="auto">
          <a:xfrm>
            <a:off x="0" y="428610"/>
            <a:ext cx="5432898" cy="1323439"/>
          </a:xfrm>
          <a:prstGeom prst="rect">
            <a:avLst/>
          </a:prstGeom>
          <a:noFill/>
          <a:ln w="28575">
            <a:noFill/>
            <a:miter lim="800000"/>
          </a:ln>
          <a:effectLst/>
        </p:spPr>
        <p:txBody>
          <a:bodyPr wrap="none" anchor="ctr">
            <a:spAutoFit/>
          </a:bodyPr>
          <a:lstStyle/>
          <a:p>
            <a:pPr>
              <a:spcBef>
                <a:spcPct val="50000"/>
              </a:spcBef>
            </a:pPr>
            <a:r>
              <a:rPr kumimoji="1" lang="en-US" altLang="zh-CN" sz="3200" b="1" dirty="0" smtClean="0">
                <a:solidFill>
                  <a:srgbClr val="000066"/>
                </a:solidFill>
                <a:latin typeface="Times New Roman" pitchFamily="18" charset="0"/>
              </a:rPr>
              <a:t>     5.3 </a:t>
            </a:r>
            <a:r>
              <a:rPr kumimoji="1" lang="zh-CN" altLang="en-US" sz="3200" b="1" dirty="0" smtClean="0">
                <a:solidFill>
                  <a:srgbClr val="000066"/>
                </a:solidFill>
                <a:latin typeface="Times New Roman" pitchFamily="18" charset="0"/>
              </a:rPr>
              <a:t>蓄电池应用：储能电池</a:t>
            </a:r>
            <a:endParaRPr kumimoji="1" lang="zh-CN" altLang="en-US" sz="3200" b="1" dirty="0" smtClean="0">
              <a:solidFill>
                <a:srgbClr val="000066"/>
              </a:solidFill>
              <a:latin typeface="Times New Roman" pitchFamily="18" charset="0"/>
            </a:endParaRPr>
          </a:p>
          <a:p>
            <a:pPr eaLnBrk="1" hangingPunct="1">
              <a:spcBef>
                <a:spcPct val="50000"/>
              </a:spcBef>
            </a:pPr>
            <a:endParaRPr kumimoji="1" lang="zh-CN" altLang="en-US" sz="3200" b="1" dirty="0">
              <a:solidFill>
                <a:srgbClr val="000066"/>
              </a:solidFill>
              <a:latin typeface="Times New Roman"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5233" name="Rectangle 1"/>
          <p:cNvSpPr>
            <a:spLocks noChangeArrowheads="1"/>
          </p:cNvSpPr>
          <p:nvPr/>
        </p:nvSpPr>
        <p:spPr bwMode="auto">
          <a:xfrm>
            <a:off x="702945" y="1285875"/>
            <a:ext cx="3737610" cy="2936894"/>
          </a:xfrm>
          <a:prstGeom prst="rect">
            <a:avLst/>
          </a:prstGeom>
          <a:noFill/>
          <a:ln w="9525">
            <a:noFill/>
            <a:miter lim="800000"/>
          </a:ln>
          <a:effectLst/>
        </p:spPr>
        <p:txBody>
          <a:bodyPr vert="horz" wrap="square" lIns="68580" tIns="34290" rIns="68580" bIns="34290" numCol="1" anchor="ctr" anchorCtr="0" compatLnSpc="1">
            <a:spAutoFit/>
          </a:bodyPr>
          <a:lstStyle/>
          <a:p>
            <a:pPr defTabSz="685800">
              <a:lnSpc>
                <a:spcPct val="150000"/>
              </a:lnSpc>
            </a:pP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 </a:t>
            </a:r>
            <a:r>
              <a:rPr kumimoji="0" lang="zh-CN" altLang="en-US" sz="1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离网系统蓄电池选型（</a:t>
            </a:r>
            <a:r>
              <a:rPr kumimoji="0" lang="en-US" altLang="zh-CN" sz="1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2MW</a:t>
            </a:r>
            <a:r>
              <a:rPr kumimoji="0" lang="zh-CN" altLang="en-US" sz="1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sz="1400" b="1"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2.1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太阳能板计算：</a:t>
            </a:r>
            <a:endPar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a:t>
            </a:r>
            <a:r>
              <a:rPr kumimoji="0" lang="en-US" altLang="zh-CN" sz="140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0</a:t>
            </a:r>
            <a:r>
              <a:rPr kumimoji="0" lang="en-US" altLang="zh-CN" sz="140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=P*t* ɯ /</a:t>
            </a:r>
            <a:r>
              <a:rPr kumimoji="0" lang="zh-CN" altLang="en-US" sz="140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40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η</a:t>
            </a:r>
            <a:r>
              <a:rPr kumimoji="0" lang="en-US" altLang="zh-CN" sz="140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40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a:t>
            </a:r>
            <a:r>
              <a:rPr kumimoji="0" lang="zh-CN" altLang="en-US" sz="140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40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sz="1400" dirty="0" smtClean="0"/>
              <a:t>P</a:t>
            </a:r>
            <a:r>
              <a:rPr lang="en-US" sz="1400" baseline="-25000" dirty="0" smtClean="0"/>
              <a:t>0</a:t>
            </a:r>
            <a:r>
              <a:rPr lang="zh-CN" altLang="en-US" sz="1400" dirty="0" smtClean="0"/>
              <a:t>：太阳能板功率</a:t>
            </a:r>
            <a:endParaRPr kumimoji="0" lang="zh-CN" altLang="en-US" sz="140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：负载功率</a:t>
            </a:r>
            <a:endPar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：负载日用电时间</a:t>
            </a:r>
            <a:endPar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ɯ</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：设计富余量</a:t>
            </a:r>
            <a:endPar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η</a:t>
            </a:r>
            <a:r>
              <a:rPr kumimoji="0" lang="en-US" altLang="zh-CN" sz="1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zh-CN" altLang="en-US" sz="1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系统效率</a:t>
            </a:r>
            <a:endPar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：平均日照时间</a:t>
            </a:r>
            <a:endPar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p:txBody>
      </p:sp>
      <p:sp>
        <p:nvSpPr>
          <p:cNvPr id="96257" name="Rectangle 1"/>
          <p:cNvSpPr>
            <a:spLocks noChangeArrowheads="1"/>
          </p:cNvSpPr>
          <p:nvPr/>
        </p:nvSpPr>
        <p:spPr bwMode="auto">
          <a:xfrm>
            <a:off x="2786063" y="1577340"/>
            <a:ext cx="6215093" cy="3262240"/>
          </a:xfrm>
          <a:prstGeom prst="rect">
            <a:avLst/>
          </a:prstGeom>
          <a:noFill/>
          <a:ln w="9525">
            <a:noFill/>
            <a:miter lim="800000"/>
          </a:ln>
          <a:effectLst/>
        </p:spPr>
        <p:txBody>
          <a:bodyPr vert="horz" wrap="square" lIns="68580" tIns="34290" rIns="68580" bIns="34290" numCol="1" anchor="ctr" anchorCtr="0" compatLnSpc="1">
            <a:spAutoFit/>
          </a:bodyPr>
          <a:lstStyle/>
          <a:p>
            <a:pPr defTabSz="68580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2.2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装机容量</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2MW</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蓄电池选型计算：</a:t>
            </a:r>
            <a:endPar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举例：装机容量</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a:t>
            </a:r>
            <a:r>
              <a:rPr kumimoji="0" lang="en-US" altLang="zh-CN" sz="1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0</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=2MW=2000kw</a:t>
            </a:r>
            <a:endPar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设计富余</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ɯ=1.2</a:t>
            </a:r>
            <a:endPar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系统效率</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η</a:t>
            </a:r>
            <a:r>
              <a:rPr kumimoji="0" lang="en-US" altLang="zh-CN" sz="1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=0.85</a:t>
            </a:r>
            <a:endPar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平均日照</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T=3h</a:t>
            </a:r>
            <a:endPar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系统电压</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220V</a:t>
            </a:r>
            <a:endPar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计算：负载日耗电</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Q = Pt = P</a:t>
            </a:r>
            <a:r>
              <a:rPr kumimoji="0" lang="en-US" altLang="zh-CN" sz="1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0</a:t>
            </a:r>
            <a:r>
              <a:rPr lang="en-US" altLang="zh-CN" sz="1400" dirty="0" smtClean="0">
                <a:latin typeface="Times New Roman" pitchFamily="18" charset="0"/>
                <a:ea typeface="宋体" pitchFamily="2" charset="-122"/>
                <a:cs typeface="Times New Roman" pitchFamily="18" charset="0"/>
              </a:rPr>
              <a:t>*T</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*η</a:t>
            </a:r>
            <a:r>
              <a:rPr kumimoji="0" lang="en-US" altLang="zh-CN" sz="1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1</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/ɯ = 2000kw*</a:t>
            </a:r>
            <a:r>
              <a:rPr lang="en-US" altLang="zh-CN" sz="1400" dirty="0" smtClean="0">
                <a:latin typeface="Times New Roman" pitchFamily="18" charset="0"/>
                <a:ea typeface="宋体" pitchFamily="2" charset="-122"/>
                <a:cs typeface="Times New Roman" pitchFamily="18" charset="0"/>
              </a:rPr>
              <a:t>3.0h*</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0.85/1.2</a:t>
            </a:r>
            <a:endPar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 4250KWh(</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度）</a:t>
            </a:r>
            <a:endPar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蓄电池容量</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C = P*t*D/</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U*ξ*η</a:t>
            </a:r>
            <a:r>
              <a:rPr kumimoji="0" lang="en-US" altLang="zh-CN" sz="1400"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=4250kw*2d/</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220V*0.8*0.85</a:t>
            </a:r>
            <a:r>
              <a:rPr kumimoji="0" lang="zh-CN" altLang="en-US"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a:p>
            <a:pPr defTabSz="685800" eaLnBrk="0" hangingPunct="0">
              <a:lnSpc>
                <a:spcPct val="150000"/>
              </a:lnSpc>
            </a:pPr>
            <a:r>
              <a:rPr lang="en-US" altLang="zh-CN" sz="1400" dirty="0" smtClean="0">
                <a:latin typeface="Times New Roman" pitchFamily="18" charset="0"/>
                <a:ea typeface="宋体" pitchFamily="2" charset="-122"/>
                <a:cs typeface="Times New Roman" pitchFamily="18" charset="0"/>
              </a:rPr>
              <a:t>                                        </a:t>
            </a:r>
            <a:r>
              <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56818Ah</a:t>
            </a:r>
            <a:endParaRPr kumimoji="0" lang="en-US" altLang="zh-CN" sz="14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p:txBody>
      </p:sp>
      <p:pic>
        <p:nvPicPr>
          <p:cNvPr id="7" name="Picture 2"/>
          <p:cNvPicPr>
            <a:picLocks noChangeAspect="1" noChangeArrowheads="1"/>
          </p:cNvPicPr>
          <p:nvPr/>
        </p:nvPicPr>
        <p:blipFill>
          <a:blip r:embed="rId1"/>
          <a:srcRect/>
          <a:stretch>
            <a:fillRect/>
          </a:stretch>
        </p:blipFill>
        <p:spPr bwMode="auto">
          <a:xfrm>
            <a:off x="6203632" y="1614256"/>
            <a:ext cx="2094548" cy="1471844"/>
          </a:xfrm>
          <a:prstGeom prst="rect">
            <a:avLst/>
          </a:prstGeom>
          <a:noFill/>
          <a:ln w="9525">
            <a:noFill/>
            <a:miter lim="800000"/>
            <a:headEnd/>
            <a:tailEnd/>
          </a:ln>
          <a:effectLst/>
        </p:spPr>
      </p:pic>
      <p:sp>
        <p:nvSpPr>
          <p:cNvPr id="9"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0"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5.3 </a:t>
            </a:r>
            <a:r>
              <a:rPr kumimoji="1" lang="zh-CN" altLang="en-US" sz="3200" b="1" dirty="0" smtClean="0">
                <a:solidFill>
                  <a:srgbClr val="000066"/>
                </a:solidFill>
                <a:latin typeface="Times New Roman" pitchFamily="18" charset="0"/>
              </a:rPr>
              <a:t>蓄电池应用：储能电池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4" name="Rectangle 3"/>
          <p:cNvSpPr txBox="1">
            <a:spLocks noChangeArrowheads="1"/>
          </p:cNvSpPr>
          <p:nvPr/>
        </p:nvSpPr>
        <p:spPr>
          <a:xfrm>
            <a:off x="1451610" y="1830467"/>
            <a:ext cx="1028700" cy="285750"/>
          </a:xfrm>
          <a:prstGeom prst="rect">
            <a:avLst/>
          </a:prstGeom>
        </p:spPr>
        <p:txBody>
          <a:bodyPr lIns="68580" tIns="34290" rIns="68580" bIns="34290"/>
          <a:lstStyle/>
          <a:p>
            <a:pPr defTabSz="685800" fontAlgn="auto">
              <a:lnSpc>
                <a:spcPct val="120000"/>
              </a:lnSpc>
              <a:spcBef>
                <a:spcPts val="750"/>
              </a:spcBef>
              <a:spcAft>
                <a:spcPts val="0"/>
              </a:spcAft>
              <a:defRPr/>
            </a:pPr>
            <a:r>
              <a:rPr lang="zh-CN" altLang="en-US" sz="1200" dirty="0" smtClean="0">
                <a:latin typeface="仿宋_GB2312" pitchFamily="49" charset="-122"/>
                <a:ea typeface="仿宋_GB2312" pitchFamily="49" charset="-122"/>
              </a:rPr>
              <a:t>太阳能路灯</a:t>
            </a:r>
            <a:endParaRPr lang="zh-CN" altLang="en-US" sz="1400" dirty="0" smtClean="0">
              <a:latin typeface="仿宋_GB2312" pitchFamily="49" charset="-122"/>
              <a:ea typeface="仿宋_GB2312" pitchFamily="49" charset="-122"/>
            </a:endParaRPr>
          </a:p>
          <a:p>
            <a:pPr defTabSz="685800" fontAlgn="auto">
              <a:lnSpc>
                <a:spcPct val="120000"/>
              </a:lnSpc>
              <a:spcBef>
                <a:spcPts val="750"/>
              </a:spcBef>
              <a:spcAft>
                <a:spcPts val="0"/>
              </a:spcAft>
              <a:defRPr/>
            </a:pPr>
            <a:endParaRPr lang="en-US" altLang="zh-CN" sz="1400" dirty="0" smtClean="0">
              <a:latin typeface="+mn-lt"/>
              <a:ea typeface="+mn-ea"/>
            </a:endParaRPr>
          </a:p>
        </p:txBody>
      </p:sp>
      <p:sp>
        <p:nvSpPr>
          <p:cNvPr id="15" name="Rectangle 2"/>
          <p:cNvSpPr txBox="1">
            <a:spLocks noChangeArrowheads="1"/>
          </p:cNvSpPr>
          <p:nvPr/>
        </p:nvSpPr>
        <p:spPr>
          <a:xfrm>
            <a:off x="800100" y="1284684"/>
            <a:ext cx="2311718" cy="335519"/>
          </a:xfrm>
          <a:prstGeom prst="rect">
            <a:avLst/>
          </a:prstGeom>
        </p:spPr>
        <p:txBody>
          <a:bodyPr lIns="68580" tIns="34290" rIns="68580" bIns="34290"/>
          <a:lstStyle/>
          <a:p>
            <a:pPr defTabSz="685800" fontAlgn="auto">
              <a:lnSpc>
                <a:spcPct val="90000"/>
              </a:lnSpc>
              <a:spcAft>
                <a:spcPts val="0"/>
              </a:spcAft>
              <a:defRPr/>
            </a:pPr>
            <a:r>
              <a:rPr lang="zh-CN" altLang="en-US" b="1" dirty="0" smtClean="0">
                <a:latin typeface="宋体" pitchFamily="2" charset="-122"/>
                <a:ea typeface="宋体" pitchFamily="2" charset="-122"/>
                <a:cs typeface="+mj-cs"/>
              </a:rPr>
              <a:t>储能电池应用领域</a:t>
            </a:r>
            <a:endParaRPr lang="zh-CN" altLang="en-US" b="1" dirty="0" smtClean="0">
              <a:latin typeface="宋体" pitchFamily="2" charset="-122"/>
              <a:ea typeface="宋体" pitchFamily="2" charset="-122"/>
              <a:cs typeface="+mj-cs"/>
            </a:endParaRPr>
          </a:p>
        </p:txBody>
      </p:sp>
      <p:pic>
        <p:nvPicPr>
          <p:cNvPr id="16" name="Picture 5" descr="200982115484593282"/>
          <p:cNvPicPr>
            <a:picLocks noChangeAspect="1" noChangeArrowheads="1"/>
          </p:cNvPicPr>
          <p:nvPr/>
        </p:nvPicPr>
        <p:blipFill>
          <a:blip r:embed="rId1"/>
          <a:srcRect/>
          <a:stretch>
            <a:fillRect/>
          </a:stretch>
        </p:blipFill>
        <p:spPr bwMode="auto">
          <a:xfrm>
            <a:off x="1223010" y="2101929"/>
            <a:ext cx="1543050" cy="2300288"/>
          </a:xfrm>
          <a:prstGeom prst="rect">
            <a:avLst/>
          </a:prstGeom>
          <a:noFill/>
          <a:ln w="9525">
            <a:noFill/>
            <a:miter lim="800000"/>
            <a:headEnd/>
            <a:tailEnd/>
          </a:ln>
        </p:spPr>
      </p:pic>
      <p:pic>
        <p:nvPicPr>
          <p:cNvPr id="17" name="Picture 7" descr="004"/>
          <p:cNvPicPr>
            <a:picLocks noChangeAspect="1" noChangeArrowheads="1"/>
          </p:cNvPicPr>
          <p:nvPr/>
        </p:nvPicPr>
        <p:blipFill>
          <a:blip r:embed="rId2" cstate="print"/>
          <a:srcRect/>
          <a:stretch>
            <a:fillRect/>
          </a:stretch>
        </p:blipFill>
        <p:spPr bwMode="auto">
          <a:xfrm>
            <a:off x="3325177" y="3470672"/>
            <a:ext cx="2166938" cy="1428750"/>
          </a:xfrm>
          <a:prstGeom prst="rect">
            <a:avLst/>
          </a:prstGeom>
          <a:noFill/>
          <a:ln w="9525">
            <a:noFill/>
            <a:miter lim="800000"/>
            <a:headEnd/>
            <a:tailEnd/>
          </a:ln>
        </p:spPr>
      </p:pic>
      <p:sp>
        <p:nvSpPr>
          <p:cNvPr id="18" name="Rectangle 3"/>
          <p:cNvSpPr txBox="1">
            <a:spLocks noChangeArrowheads="1"/>
          </p:cNvSpPr>
          <p:nvPr/>
        </p:nvSpPr>
        <p:spPr bwMode="auto">
          <a:xfrm>
            <a:off x="6626543" y="3176349"/>
            <a:ext cx="857250" cy="28575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风电系统</a:t>
            </a:r>
            <a:endParaRPr lang="zh-CN" altLang="en-US" sz="1200" kern="0" dirty="0">
              <a:latin typeface="仿宋_GB2312" pitchFamily="49" charset="-122"/>
              <a:ea typeface="仿宋_GB2312" pitchFamily="49" charset="-122"/>
            </a:endParaRPr>
          </a:p>
        </p:txBody>
      </p:sp>
      <p:sp>
        <p:nvSpPr>
          <p:cNvPr id="19" name="Rectangle 3"/>
          <p:cNvSpPr txBox="1">
            <a:spLocks noChangeArrowheads="1"/>
          </p:cNvSpPr>
          <p:nvPr/>
        </p:nvSpPr>
        <p:spPr bwMode="auto">
          <a:xfrm>
            <a:off x="6512243" y="1461849"/>
            <a:ext cx="1028700" cy="400050"/>
          </a:xfrm>
          <a:prstGeom prst="rect">
            <a:avLst/>
          </a:prstGeom>
          <a:noFill/>
          <a:ln w="9525">
            <a:noFill/>
            <a:miter lim="800000"/>
          </a:ln>
        </p:spPr>
        <p:txBody>
          <a:bodyPr lIns="68580" tIns="34290" rIns="68580" bIns="34290"/>
          <a:lstStyle/>
          <a:p>
            <a:pPr>
              <a:lnSpc>
                <a:spcPct val="120000"/>
              </a:lnSpc>
              <a:spcBef>
                <a:spcPct val="20000"/>
              </a:spcBef>
              <a:defRPr/>
            </a:pPr>
            <a:endParaRPr lang="zh-CN" altLang="en-US" kern="0" dirty="0">
              <a:latin typeface="仿宋_GB2312" pitchFamily="49" charset="-122"/>
              <a:ea typeface="仿宋_GB2312" pitchFamily="49" charset="-122"/>
            </a:endParaRPr>
          </a:p>
        </p:txBody>
      </p:sp>
      <p:pic>
        <p:nvPicPr>
          <p:cNvPr id="20" name="图片 22" descr="光伏电站.jpg"/>
          <p:cNvPicPr>
            <a:picLocks noChangeAspect="1"/>
          </p:cNvPicPr>
          <p:nvPr/>
        </p:nvPicPr>
        <p:blipFill>
          <a:blip r:embed="rId3"/>
          <a:srcRect/>
          <a:stretch>
            <a:fillRect/>
          </a:stretch>
        </p:blipFill>
        <p:spPr bwMode="auto">
          <a:xfrm>
            <a:off x="6044328" y="1747599"/>
            <a:ext cx="1953815" cy="1314450"/>
          </a:xfrm>
          <a:prstGeom prst="rect">
            <a:avLst/>
          </a:prstGeom>
          <a:noFill/>
          <a:ln w="9525">
            <a:noFill/>
            <a:miter lim="800000"/>
            <a:headEnd/>
            <a:tailEnd/>
          </a:ln>
        </p:spPr>
      </p:pic>
      <p:pic>
        <p:nvPicPr>
          <p:cNvPr id="21" name="图片 23" descr="分布式家用.jpg"/>
          <p:cNvPicPr>
            <a:picLocks noChangeAspect="1"/>
          </p:cNvPicPr>
          <p:nvPr/>
        </p:nvPicPr>
        <p:blipFill>
          <a:blip r:embed="rId4"/>
          <a:srcRect/>
          <a:stretch>
            <a:fillRect/>
          </a:stretch>
        </p:blipFill>
        <p:spPr bwMode="auto">
          <a:xfrm>
            <a:off x="3331845" y="1756172"/>
            <a:ext cx="2094548" cy="1393871"/>
          </a:xfrm>
          <a:prstGeom prst="rect">
            <a:avLst/>
          </a:prstGeom>
          <a:noFill/>
          <a:ln w="9525">
            <a:noFill/>
            <a:miter lim="800000"/>
            <a:headEnd/>
            <a:tailEnd/>
          </a:ln>
        </p:spPr>
      </p:pic>
      <p:pic>
        <p:nvPicPr>
          <p:cNvPr id="22" name="图片 24" descr="风场.jpg"/>
          <p:cNvPicPr>
            <a:picLocks noChangeAspect="1"/>
          </p:cNvPicPr>
          <p:nvPr/>
        </p:nvPicPr>
        <p:blipFill>
          <a:blip r:embed="rId5"/>
          <a:srcRect/>
          <a:stretch>
            <a:fillRect/>
          </a:stretch>
        </p:blipFill>
        <p:spPr bwMode="auto">
          <a:xfrm>
            <a:off x="6055043" y="3462099"/>
            <a:ext cx="1943100" cy="1458516"/>
          </a:xfrm>
          <a:prstGeom prst="rect">
            <a:avLst/>
          </a:prstGeom>
          <a:noFill/>
          <a:ln w="9525">
            <a:noFill/>
            <a:miter lim="800000"/>
            <a:headEnd/>
            <a:tailEnd/>
          </a:ln>
        </p:spPr>
      </p:pic>
      <p:sp>
        <p:nvSpPr>
          <p:cNvPr id="23" name="Rectangle 3"/>
          <p:cNvSpPr txBox="1">
            <a:spLocks noChangeArrowheads="1"/>
          </p:cNvSpPr>
          <p:nvPr/>
        </p:nvSpPr>
        <p:spPr bwMode="auto">
          <a:xfrm>
            <a:off x="3606165" y="3184922"/>
            <a:ext cx="1600200" cy="28575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dirty="0">
                <a:latin typeface="仿宋_GB2312" pitchFamily="49" charset="-122"/>
                <a:ea typeface="仿宋_GB2312" pitchFamily="49" charset="-122"/>
              </a:rPr>
              <a:t>光伏系统控制原理</a:t>
            </a:r>
            <a:endParaRPr lang="zh-CN" altLang="en-US" sz="1200" kern="0" dirty="0">
              <a:latin typeface="仿宋_GB2312" pitchFamily="49" charset="-122"/>
              <a:ea typeface="仿宋_GB2312" pitchFamily="49" charset="-122"/>
            </a:endParaRPr>
          </a:p>
        </p:txBody>
      </p:sp>
      <p:sp>
        <p:nvSpPr>
          <p:cNvPr id="24" name="Rectangle 3"/>
          <p:cNvSpPr txBox="1">
            <a:spLocks noChangeArrowheads="1"/>
          </p:cNvSpPr>
          <p:nvPr/>
        </p:nvSpPr>
        <p:spPr bwMode="auto">
          <a:xfrm>
            <a:off x="3834765" y="1470422"/>
            <a:ext cx="1028700" cy="285750"/>
          </a:xfrm>
          <a:prstGeom prst="rect">
            <a:avLst/>
          </a:prstGeom>
          <a:noFill/>
          <a:ln w="9525">
            <a:noFill/>
            <a:miter lim="800000"/>
          </a:ln>
        </p:spPr>
        <p:txBody>
          <a:bodyPr lIns="68580" tIns="34290" rIns="68580" bIns="34290"/>
          <a:lstStyle/>
          <a:p>
            <a:pPr>
              <a:lnSpc>
                <a:spcPct val="120000"/>
              </a:lnSpc>
              <a:spcBef>
                <a:spcPts val="300"/>
              </a:spcBef>
              <a:buClr>
                <a:schemeClr val="accent1"/>
              </a:buClr>
              <a:buSzPct val="68000"/>
              <a:defRPr/>
            </a:pPr>
            <a:r>
              <a:rPr lang="zh-CN" altLang="en-US" sz="1200" dirty="0">
                <a:latin typeface="仿宋_GB2312" pitchFamily="49" charset="-122"/>
                <a:ea typeface="仿宋_GB2312" pitchFamily="49" charset="-122"/>
              </a:rPr>
              <a:t>分布式家用</a:t>
            </a:r>
            <a:endParaRPr lang="zh-CN" altLang="en-US" dirty="0">
              <a:latin typeface="仿宋_GB2312" pitchFamily="49" charset="-122"/>
              <a:ea typeface="仿宋_GB2312" pitchFamily="49" charset="-122"/>
            </a:endParaRPr>
          </a:p>
          <a:p>
            <a:pPr>
              <a:lnSpc>
                <a:spcPct val="120000"/>
              </a:lnSpc>
              <a:spcBef>
                <a:spcPts val="300"/>
              </a:spcBef>
              <a:buClr>
                <a:schemeClr val="accent1"/>
              </a:buClr>
              <a:buSzPct val="68000"/>
              <a:defRPr/>
            </a:pPr>
            <a:endParaRPr lang="en-US" altLang="zh-CN" dirty="0">
              <a:latin typeface="+mn-lt"/>
              <a:ea typeface="+mn-ea"/>
            </a:endParaRPr>
          </a:p>
        </p:txBody>
      </p:sp>
      <p:sp>
        <p:nvSpPr>
          <p:cNvPr id="25" name="Rectangle 3"/>
          <p:cNvSpPr txBox="1">
            <a:spLocks noChangeArrowheads="1"/>
          </p:cNvSpPr>
          <p:nvPr/>
        </p:nvSpPr>
        <p:spPr bwMode="auto">
          <a:xfrm>
            <a:off x="6512243" y="1461849"/>
            <a:ext cx="1028700" cy="285750"/>
          </a:xfrm>
          <a:prstGeom prst="rect">
            <a:avLst/>
          </a:prstGeom>
          <a:noFill/>
          <a:ln w="9525">
            <a:noFill/>
            <a:miter lim="800000"/>
          </a:ln>
        </p:spPr>
        <p:txBody>
          <a:bodyPr lIns="68580" tIns="34290" rIns="68580" bIns="34290"/>
          <a:lstStyle/>
          <a:p>
            <a:pPr>
              <a:lnSpc>
                <a:spcPct val="120000"/>
              </a:lnSpc>
              <a:spcBef>
                <a:spcPts val="300"/>
              </a:spcBef>
              <a:buClr>
                <a:schemeClr val="accent1"/>
              </a:buClr>
              <a:buSzPct val="68000"/>
            </a:pPr>
            <a:r>
              <a:rPr lang="zh-CN" altLang="en-US" sz="1200" dirty="0">
                <a:latin typeface="宋体" pitchFamily="2" charset="-122"/>
              </a:rPr>
              <a:t>光伏电站</a:t>
            </a:r>
            <a:endParaRPr lang="en-US" altLang="zh-CN" sz="1200" dirty="0">
              <a:latin typeface="宋体" pitchFamily="2" charset="-122"/>
            </a:endParaRPr>
          </a:p>
        </p:txBody>
      </p:sp>
      <p:sp>
        <p:nvSpPr>
          <p:cNvPr id="2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27"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5.3 </a:t>
            </a:r>
            <a:r>
              <a:rPr kumimoji="1" lang="zh-CN" altLang="en-US" sz="3200" b="1" dirty="0" smtClean="0">
                <a:solidFill>
                  <a:srgbClr val="000066"/>
                </a:solidFill>
                <a:latin typeface="Times New Roman" pitchFamily="18" charset="0"/>
              </a:rPr>
              <a:t>蓄电池应用：储能电池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782955" y="1256903"/>
          <a:ext cx="7592382" cy="3810000"/>
        </p:xfrm>
        <a:graphic>
          <a:graphicData uri="http://schemas.openxmlformats.org/drawingml/2006/table">
            <a:tbl>
              <a:tblPr>
                <a:tableStyleId>{EB9631B5-78F2-41C9-869B-9F39066F8104}</a:tableStyleId>
              </a:tblPr>
              <a:tblGrid>
                <a:gridCol w="843598"/>
                <a:gridCol w="843598"/>
                <a:gridCol w="843598"/>
                <a:gridCol w="843598"/>
                <a:gridCol w="843598"/>
                <a:gridCol w="843598"/>
                <a:gridCol w="843598"/>
                <a:gridCol w="843598"/>
                <a:gridCol w="843598"/>
              </a:tblGrid>
              <a:tr h="148590">
                <a:tc rowSpan="2">
                  <a:txBody>
                    <a:bodyPr/>
                    <a:lstStyle/>
                    <a:p>
                      <a:pPr algn="ctr" fontAlgn="ctr"/>
                      <a:r>
                        <a:rPr lang="zh-CN" altLang="en-US" sz="1000" u="none" strike="noStrike" dirty="0"/>
                        <a:t>电池型号</a:t>
                      </a:r>
                      <a:endParaRPr lang="zh-CN" altLang="en-US" sz="1000" b="0" i="0" u="none" strike="noStrike" dirty="0">
                        <a:latin typeface="Times New Roman"/>
                      </a:endParaRPr>
                    </a:p>
                  </a:txBody>
                  <a:tcPr marL="0" marR="0" marT="0" marB="0" anchor="ctr"/>
                </a:tc>
                <a:tc rowSpan="2">
                  <a:txBody>
                    <a:bodyPr/>
                    <a:lstStyle/>
                    <a:p>
                      <a:pPr algn="ctr" fontAlgn="ctr"/>
                      <a:r>
                        <a:rPr lang="zh-CN" altLang="en-US" sz="1000" u="none" strike="noStrike" dirty="0"/>
                        <a:t>额定电压</a:t>
                      </a:r>
                      <a:br>
                        <a:rPr lang="zh-CN" altLang="en-US" sz="1000" u="none" strike="noStrike" dirty="0"/>
                      </a:br>
                      <a:r>
                        <a:rPr lang="en-US" altLang="zh-CN" sz="1000" u="none" strike="noStrike" dirty="0"/>
                        <a:t>(</a:t>
                      </a:r>
                      <a:r>
                        <a:rPr lang="en-US" sz="1000" u="none" strike="noStrike" dirty="0"/>
                        <a:t>V)</a:t>
                      </a:r>
                      <a:endParaRPr lang="en-US" sz="1000" b="0" i="0" u="none" strike="noStrike" dirty="0">
                        <a:latin typeface="Times New Roman"/>
                      </a:endParaRPr>
                    </a:p>
                  </a:txBody>
                  <a:tcPr marL="0" marR="0" marT="0" marB="0" anchor="ctr"/>
                </a:tc>
                <a:tc rowSpan="2">
                  <a:txBody>
                    <a:bodyPr/>
                    <a:lstStyle/>
                    <a:p>
                      <a:pPr algn="ctr" fontAlgn="ctr"/>
                      <a:r>
                        <a:rPr lang="zh-CN" altLang="en-US" sz="1000" u="none" strike="noStrike"/>
                        <a:t>额定容量</a:t>
                      </a:r>
                      <a:br>
                        <a:rPr lang="zh-CN" altLang="en-US" sz="1000" u="none" strike="noStrike"/>
                      </a:br>
                      <a:r>
                        <a:rPr lang="zh-CN" altLang="en-US" sz="1000" u="none" strike="noStrike"/>
                        <a:t>（</a:t>
                      </a:r>
                      <a:r>
                        <a:rPr lang="en-US" altLang="zh-CN" sz="1000" u="none" strike="noStrike"/>
                        <a:t>Ah</a:t>
                      </a:r>
                      <a:r>
                        <a:rPr lang="zh-CN" altLang="en-US" sz="1000" u="none" strike="noStrike"/>
                        <a:t>）</a:t>
                      </a:r>
                      <a:endParaRPr lang="zh-CN" altLang="en-US" sz="1000" b="0" i="0" u="none" strike="noStrike">
                        <a:latin typeface="宋体"/>
                      </a:endParaRPr>
                    </a:p>
                  </a:txBody>
                  <a:tcPr marL="0" marR="0" marT="0" marB="0" anchor="ctr"/>
                </a:tc>
                <a:tc gridSpan="4">
                  <a:txBody>
                    <a:bodyPr/>
                    <a:lstStyle/>
                    <a:p>
                      <a:pPr algn="ctr" fontAlgn="ctr"/>
                      <a:r>
                        <a:rPr lang="zh-CN" altLang="en-US" sz="1000" u="none" strike="noStrike"/>
                        <a:t>外型尺寸（</a:t>
                      </a:r>
                      <a:r>
                        <a:rPr lang="en-US" altLang="zh-CN" sz="1000" u="none" strike="noStrike"/>
                        <a:t>±1</a:t>
                      </a:r>
                      <a:r>
                        <a:rPr lang="en-US" sz="1000" u="none" strike="noStrike"/>
                        <a:t>mm）</a:t>
                      </a:r>
                      <a:endParaRPr lang="en-US" sz="1000" b="0" i="0" u="none" strike="noStrike">
                        <a:latin typeface="Times New Roman"/>
                      </a:endParaRPr>
                    </a:p>
                  </a:txBody>
                  <a:tcPr marL="0" marR="0" marT="0" marB="0" anchor="ctr"/>
                </a:tc>
                <a:tc hMerge="1">
                  <a:tcPr/>
                </a:tc>
                <a:tc hMerge="1">
                  <a:tcPr/>
                </a:tc>
                <a:tc hMerge="1">
                  <a:tcPr/>
                </a:tc>
                <a:tc rowSpan="2">
                  <a:txBody>
                    <a:bodyPr/>
                    <a:lstStyle/>
                    <a:p>
                      <a:pPr algn="ctr" fontAlgn="ctr"/>
                      <a:r>
                        <a:rPr lang="zh-CN" altLang="en-US" sz="1000" u="none" strike="noStrike"/>
                        <a:t>参考重量</a:t>
                      </a:r>
                      <a:br>
                        <a:rPr lang="zh-CN" altLang="en-US" sz="1000" u="none" strike="noStrike"/>
                      </a:br>
                      <a:r>
                        <a:rPr lang="en-US" altLang="zh-CN" sz="1000" u="none" strike="noStrike"/>
                        <a:t>(</a:t>
                      </a:r>
                      <a:r>
                        <a:rPr lang="en-US" sz="1000" u="none" strike="noStrike"/>
                        <a:t>Kg)</a:t>
                      </a:r>
                      <a:endParaRPr lang="en-US" sz="1000" b="0" i="0" u="none" strike="noStrike">
                        <a:latin typeface="Times New Roman"/>
                      </a:endParaRPr>
                    </a:p>
                  </a:txBody>
                  <a:tcPr marL="0" marR="0" marT="0" marB="0" anchor="ctr"/>
                </a:tc>
                <a:tc rowSpan="2">
                  <a:txBody>
                    <a:bodyPr/>
                    <a:lstStyle/>
                    <a:p>
                      <a:pPr algn="ctr" fontAlgn="ctr"/>
                      <a:r>
                        <a:rPr lang="zh-CN" altLang="en-US" sz="1000" u="none" strike="noStrike"/>
                        <a:t>端子类型</a:t>
                      </a:r>
                      <a:endParaRPr lang="zh-CN" altLang="en-US" sz="1000" b="0" i="0" u="none" strike="noStrike">
                        <a:latin typeface="Times New Roman"/>
                      </a:endParaRPr>
                    </a:p>
                  </a:txBody>
                  <a:tcPr marL="0" marR="0" marT="0" marB="0" anchor="ctr"/>
                </a:tc>
              </a:tr>
              <a:tr h="148590">
                <a:tc vMerge="1">
                  <a:tcPr/>
                </a:tc>
                <a:tc vMerge="1">
                  <a:tcPr/>
                </a:tc>
                <a:tc vMerge="1">
                  <a:tcPr/>
                </a:tc>
                <a:tc>
                  <a:txBody>
                    <a:bodyPr/>
                    <a:lstStyle/>
                    <a:p>
                      <a:pPr algn="ctr" fontAlgn="ctr"/>
                      <a:r>
                        <a:rPr lang="zh-CN" altLang="en-US" sz="1000" u="none" strike="noStrike"/>
                        <a:t>长（</a:t>
                      </a:r>
                      <a:r>
                        <a:rPr lang="en-US" sz="1000" u="none" strike="noStrike"/>
                        <a:t>L）</a:t>
                      </a:r>
                      <a:endParaRPr lang="en-US" sz="1000" b="0" i="0" u="none" strike="noStrike">
                        <a:latin typeface="Times New Roman"/>
                      </a:endParaRPr>
                    </a:p>
                  </a:txBody>
                  <a:tcPr marL="0" marR="0" marT="0" marB="0" anchor="ctr"/>
                </a:tc>
                <a:tc>
                  <a:txBody>
                    <a:bodyPr/>
                    <a:lstStyle/>
                    <a:p>
                      <a:pPr algn="ctr" fontAlgn="ctr"/>
                      <a:r>
                        <a:rPr lang="zh-CN" altLang="en-US" sz="1000" u="none" strike="noStrike"/>
                        <a:t>宽（</a:t>
                      </a:r>
                      <a:r>
                        <a:rPr lang="en-US" sz="1000" u="none" strike="noStrike"/>
                        <a:t>W）</a:t>
                      </a:r>
                      <a:endParaRPr lang="en-US" sz="1000" b="0" i="0" u="none" strike="noStrike">
                        <a:latin typeface="Times New Roman"/>
                      </a:endParaRPr>
                    </a:p>
                  </a:txBody>
                  <a:tcPr marL="0" marR="0" marT="0" marB="0" anchor="ctr"/>
                </a:tc>
                <a:tc>
                  <a:txBody>
                    <a:bodyPr/>
                    <a:lstStyle/>
                    <a:p>
                      <a:pPr algn="ctr" fontAlgn="ctr"/>
                      <a:r>
                        <a:rPr lang="zh-CN" altLang="en-US" sz="1000" u="none" strike="noStrike"/>
                        <a:t>高（</a:t>
                      </a:r>
                      <a:r>
                        <a:rPr lang="en-US" sz="1000" u="none" strike="noStrike"/>
                        <a:t>H）</a:t>
                      </a:r>
                      <a:endParaRPr lang="en-US" sz="1000" b="0" i="0" u="none" strike="noStrike">
                        <a:latin typeface="Times New Roman"/>
                      </a:endParaRPr>
                    </a:p>
                  </a:txBody>
                  <a:tcPr marL="0" marR="0" marT="0" marB="0" anchor="ctr"/>
                </a:tc>
                <a:tc>
                  <a:txBody>
                    <a:bodyPr/>
                    <a:lstStyle/>
                    <a:p>
                      <a:pPr algn="ctr" fontAlgn="ctr"/>
                      <a:r>
                        <a:rPr lang="zh-CN" altLang="en-US" sz="1000" u="none" strike="noStrike"/>
                        <a:t>总高（</a:t>
                      </a:r>
                      <a:r>
                        <a:rPr lang="en-US" sz="1000" u="none" strike="noStrike"/>
                        <a:t>TH）</a:t>
                      </a:r>
                      <a:endParaRPr lang="en-US" sz="1000" b="0" i="0" u="none" strike="noStrike">
                        <a:latin typeface="Times New Roman"/>
                      </a:endParaRPr>
                    </a:p>
                  </a:txBody>
                  <a:tcPr marL="0" marR="0" marT="0" marB="0" anchor="ctr"/>
                </a:tc>
                <a:tc vMerge="1">
                  <a:tcPr/>
                </a:tc>
                <a:tc vMerge="1">
                  <a:tcPr/>
                </a:tc>
              </a:tr>
              <a:tr h="148590">
                <a:tc>
                  <a:txBody>
                    <a:bodyPr/>
                    <a:lstStyle/>
                    <a:p>
                      <a:pPr algn="l" fontAlgn="ctr"/>
                      <a:r>
                        <a:rPr lang="en-US" sz="1000" u="none" strike="noStrike" dirty="0"/>
                        <a:t>JH12330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195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130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155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167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10.0 </a:t>
                      </a:r>
                      <a:endParaRPr lang="en-US" altLang="zh-CN" sz="1000" b="0" i="0" u="none" strike="noStrike">
                        <a:latin typeface="Times New Roman"/>
                      </a:endParaRPr>
                    </a:p>
                  </a:txBody>
                  <a:tcPr marL="0" marR="0" marT="0" marB="0" anchor="ctr"/>
                </a:tc>
                <a:tc>
                  <a:txBody>
                    <a:bodyPr/>
                    <a:lstStyle/>
                    <a:p>
                      <a:pPr algn="ctr" fontAlgn="ctr"/>
                      <a:r>
                        <a:rPr lang="en-US" sz="1000" u="none" strike="noStrike" dirty="0" smtClean="0"/>
                        <a:t>M6</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JH12380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38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196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165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174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174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12.5 </a:t>
                      </a:r>
                      <a:endParaRPr lang="en-US" altLang="zh-CN" sz="1000" b="0" i="0" u="none" strike="noStrike">
                        <a:latin typeface="Times New Roman"/>
                      </a:endParaRPr>
                    </a:p>
                  </a:txBody>
                  <a:tcPr marL="0" marR="0" marT="0" marB="0" anchor="ctr"/>
                </a:tc>
                <a:tc>
                  <a:txBody>
                    <a:bodyPr/>
                    <a:lstStyle/>
                    <a:p>
                      <a:pPr algn="ctr" fontAlgn="ctr"/>
                      <a:r>
                        <a:rPr lang="en-US" sz="1000" u="none" strike="noStrike" smtClean="0"/>
                        <a:t>M6</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JH12500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50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229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138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16.5 </a:t>
                      </a:r>
                      <a:endParaRPr lang="en-US" altLang="zh-CN" sz="1000" b="0" i="0" u="none" strike="noStrike">
                        <a:latin typeface="Times New Roman"/>
                      </a:endParaRPr>
                    </a:p>
                  </a:txBody>
                  <a:tcPr marL="0" marR="0" marT="0" marB="0" anchor="ctr"/>
                </a:tc>
                <a:tc>
                  <a:txBody>
                    <a:bodyPr/>
                    <a:lstStyle/>
                    <a:p>
                      <a:pPr algn="ctr" fontAlgn="ctr"/>
                      <a:r>
                        <a:rPr lang="en-US" sz="1000" u="none" strike="noStrike" smtClean="0"/>
                        <a:t>M6</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JH12650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65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350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167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180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180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21.0 </a:t>
                      </a:r>
                      <a:endParaRPr lang="en-US" altLang="zh-CN" sz="1000" b="1" i="0" u="none" strike="noStrike">
                        <a:latin typeface="Times New Roman"/>
                      </a:endParaRPr>
                    </a:p>
                  </a:txBody>
                  <a:tcPr marL="0" marR="0" marT="0" marB="0" anchor="ctr"/>
                </a:tc>
                <a:tc>
                  <a:txBody>
                    <a:bodyPr/>
                    <a:lstStyle/>
                    <a:p>
                      <a:pPr algn="ctr" fontAlgn="ctr"/>
                      <a:r>
                        <a:rPr lang="en-US" sz="1000" u="none" strike="noStrike" smtClean="0"/>
                        <a:t>M6</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JH12700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70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260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168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22.5 </a:t>
                      </a:r>
                      <a:endParaRPr lang="en-US" altLang="zh-CN" sz="1000" b="0" i="0" u="none" strike="noStrike">
                        <a:latin typeface="Times New Roman"/>
                      </a:endParaRPr>
                    </a:p>
                  </a:txBody>
                  <a:tcPr marL="0" marR="0" marT="0" marB="0" anchor="ctr"/>
                </a:tc>
                <a:tc>
                  <a:txBody>
                    <a:bodyPr/>
                    <a:lstStyle/>
                    <a:p>
                      <a:pPr algn="ctr" fontAlgn="ctr"/>
                      <a:r>
                        <a:rPr lang="en-US" sz="1000" u="none" strike="noStrike" smtClean="0"/>
                        <a:t>M6</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JH12800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80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306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168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25.0 </a:t>
                      </a:r>
                      <a:endParaRPr lang="en-US" altLang="zh-CN" sz="1000" b="0" i="0" u="none" strike="noStrike">
                        <a:latin typeface="Times New Roman"/>
                      </a:endParaRPr>
                    </a:p>
                  </a:txBody>
                  <a:tcPr marL="0" marR="0" marT="0" marB="0" anchor="ctr"/>
                </a:tc>
                <a:tc>
                  <a:txBody>
                    <a:bodyPr/>
                    <a:lstStyle/>
                    <a:p>
                      <a:pPr algn="ctr" fontAlgn="ctr"/>
                      <a:r>
                        <a:rPr lang="en-US" sz="1000" u="none" strike="noStrike" smtClean="0"/>
                        <a:t>M6</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JH12900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90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306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168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26.5 </a:t>
                      </a:r>
                      <a:endParaRPr lang="en-US" altLang="zh-CN" sz="1000" b="0" i="0" u="none" strike="noStrike">
                        <a:latin typeface="Times New Roman"/>
                      </a:endParaRPr>
                    </a:p>
                  </a:txBody>
                  <a:tcPr marL="0" marR="0" marT="0" marB="0" anchor="ctr"/>
                </a:tc>
                <a:tc>
                  <a:txBody>
                    <a:bodyPr/>
                    <a:lstStyle/>
                    <a:p>
                      <a:pPr algn="ctr" fontAlgn="ctr"/>
                      <a:r>
                        <a:rPr lang="en-US" sz="1000" u="none" strike="noStrike" dirty="0" smtClean="0"/>
                        <a:t>M6</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JH121000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100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174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216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221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30.0 </a:t>
                      </a:r>
                      <a:endParaRPr lang="en-US" altLang="zh-CN" sz="1000" b="1" i="0" u="none" strike="noStrike">
                        <a:latin typeface="Times New Roman"/>
                      </a:endParaRPr>
                    </a:p>
                  </a:txBody>
                  <a:tcPr marL="0" marR="0" marT="0" marB="0" anchor="ctr"/>
                </a:tc>
                <a:tc>
                  <a:txBody>
                    <a:bodyPr/>
                    <a:lstStyle/>
                    <a:p>
                      <a:pPr algn="ctr" fontAlgn="ctr"/>
                      <a:r>
                        <a:rPr lang="en-US" sz="1000" u="none" strike="noStrike" dirty="0" smtClean="0"/>
                        <a:t>M8</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JH121200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120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407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173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209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233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34.5 </a:t>
                      </a:r>
                      <a:endParaRPr lang="en-US" altLang="zh-CN" sz="1000" b="1" i="0" u="none" strike="noStrike">
                        <a:latin typeface="Times New Roman"/>
                      </a:endParaRPr>
                    </a:p>
                  </a:txBody>
                  <a:tcPr marL="0" marR="0" marT="0" marB="0" anchor="ctr"/>
                </a:tc>
                <a:tc>
                  <a:txBody>
                    <a:bodyPr/>
                    <a:lstStyle/>
                    <a:p>
                      <a:pPr algn="ctr" fontAlgn="ctr"/>
                      <a:r>
                        <a:rPr lang="en-US" sz="1000" u="none" strike="noStrike" smtClean="0"/>
                        <a:t>M8</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JH121500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150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483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240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240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43.5 </a:t>
                      </a:r>
                      <a:endParaRPr lang="en-US" altLang="zh-CN" sz="1000" b="1" i="0" u="none" strike="noStrike">
                        <a:latin typeface="Times New Roman"/>
                      </a:endParaRPr>
                    </a:p>
                  </a:txBody>
                  <a:tcPr marL="0" marR="0" marT="0" marB="0" anchor="ctr"/>
                </a:tc>
                <a:tc>
                  <a:txBody>
                    <a:bodyPr/>
                    <a:lstStyle/>
                    <a:p>
                      <a:pPr algn="ctr" fontAlgn="ctr"/>
                      <a:r>
                        <a:rPr lang="en-US" sz="1000" u="none" strike="noStrike" smtClean="0"/>
                        <a:t>M8</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smtClean="0"/>
                        <a:t>JH122000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200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522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239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219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224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dirty="0" smtClean="0"/>
                        <a:t>59.0 </a:t>
                      </a:r>
                      <a:endParaRPr lang="en-US" altLang="zh-CN" sz="1000" b="0" i="0" u="none" strike="noStrike" dirty="0">
                        <a:latin typeface="Times New Roman"/>
                      </a:endParaRPr>
                    </a:p>
                  </a:txBody>
                  <a:tcPr marL="0" marR="0" marT="0" marB="0" anchor="ctr"/>
                </a:tc>
                <a:tc>
                  <a:txBody>
                    <a:bodyPr/>
                    <a:lstStyle/>
                    <a:p>
                      <a:pPr algn="ctr" fontAlgn="ctr"/>
                      <a:r>
                        <a:rPr lang="en-US" sz="1000" u="none" strike="noStrike" smtClean="0"/>
                        <a:t>M8</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a:t>JH122500</a:t>
                      </a:r>
                      <a:endParaRPr lang="en-US" sz="1000" b="1" i="0" u="none" strike="noStrike">
                        <a:latin typeface="Times New Roman"/>
                      </a:endParaRPr>
                    </a:p>
                  </a:txBody>
                  <a:tcPr marL="0" marR="0" marT="0" marB="0" anchor="ctr"/>
                </a:tc>
                <a:tc>
                  <a:txBody>
                    <a:bodyPr/>
                    <a:lstStyle/>
                    <a:p>
                      <a:pPr algn="ctr" fontAlgn="ctr"/>
                      <a:r>
                        <a:rPr lang="en-US" altLang="zh-CN" sz="1000" u="none" strike="noStrike"/>
                        <a:t>12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250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520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269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220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225 </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71.0 </a:t>
                      </a:r>
                      <a:endParaRPr lang="en-US" altLang="zh-CN" sz="1000" b="0" i="0" u="none" strike="noStrike">
                        <a:latin typeface="Times New Roman"/>
                      </a:endParaRPr>
                    </a:p>
                  </a:txBody>
                  <a:tcPr marL="0" marR="0" marT="0" marB="0" anchor="ctr"/>
                </a:tc>
                <a:tc>
                  <a:txBody>
                    <a:bodyPr/>
                    <a:lstStyle/>
                    <a:p>
                      <a:pPr algn="ctr" fontAlgn="ctr"/>
                      <a:r>
                        <a:rPr lang="en-US" sz="1000" u="none" strike="noStrike" dirty="0" smtClean="0"/>
                        <a:t>M8</a:t>
                      </a:r>
                      <a:endParaRPr lang="en-US" sz="1000" b="0" i="0" u="none" strike="noStrike" dirty="0">
                        <a:latin typeface="Times New Roman"/>
                      </a:endParaRPr>
                    </a:p>
                  </a:txBody>
                  <a:tcPr marL="0" marR="0" marT="0" marB="0" anchor="ctr"/>
                </a:tc>
              </a:tr>
              <a:tr h="148590">
                <a:tc>
                  <a:txBody>
                    <a:bodyPr/>
                    <a:lstStyle/>
                    <a:p>
                      <a:pPr algn="l" fontAlgn="ctr"/>
                      <a:r>
                        <a:rPr lang="en-US" sz="1000" u="none" strike="noStrike" dirty="0"/>
                        <a:t>JH21000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76</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213</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220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6.2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JH22000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106</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13.5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JH23000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151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18.0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JH24000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196</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25.0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JH25000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500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241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30.0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JH26000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600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285</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36.0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JH28000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a:t>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800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383</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49.5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a:t>JH210000</a:t>
                      </a:r>
                      <a:endParaRPr lang="en-US" sz="1000" b="1" i="0" u="none" strike="noStrike">
                        <a:latin typeface="Times New Roman"/>
                      </a:endParaRPr>
                    </a:p>
                  </a:txBody>
                  <a:tcPr marL="0" marR="0" marT="0" marB="0" anchor="ctr"/>
                </a:tc>
                <a:tc>
                  <a:txBody>
                    <a:bodyPr/>
                    <a:lstStyle/>
                    <a:p>
                      <a:pPr algn="ctr" fontAlgn="ctr"/>
                      <a:r>
                        <a:rPr lang="en-US" altLang="zh-CN" sz="1000" u="none" strike="noStrike" dirty="0"/>
                        <a:t>2</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a:t>1000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171</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58.5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a:t>JH215000</a:t>
                      </a:r>
                      <a:endParaRPr lang="en-US" sz="1000" b="1" i="0" u="none" strike="noStrike">
                        <a:latin typeface="Times New Roman"/>
                      </a:endParaRPr>
                    </a:p>
                  </a:txBody>
                  <a:tcPr marL="0" marR="0" marT="0" marB="0" anchor="ctr"/>
                </a:tc>
                <a:tc>
                  <a:txBody>
                    <a:bodyPr/>
                    <a:lstStyle/>
                    <a:p>
                      <a:pPr algn="ctr" fontAlgn="ctr"/>
                      <a:r>
                        <a:rPr lang="en-US" altLang="zh-CN" sz="1000" u="none" strike="noStrike" dirty="0"/>
                        <a:t>2</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a:t>1500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355</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338</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87.0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a:t>JH220000</a:t>
                      </a:r>
                      <a:endParaRPr lang="en-US" sz="1000" b="1" i="0" u="none" strike="noStrike">
                        <a:latin typeface="Times New Roman"/>
                      </a:endParaRPr>
                    </a:p>
                  </a:txBody>
                  <a:tcPr marL="0" marR="0" marT="0" marB="0" anchor="ctr"/>
                </a:tc>
                <a:tc>
                  <a:txBody>
                    <a:bodyPr/>
                    <a:lstStyle/>
                    <a:p>
                      <a:pPr algn="ctr" fontAlgn="ctr"/>
                      <a:r>
                        <a:rPr lang="en-US" altLang="zh-CN" sz="1000" u="none" strike="noStrike" dirty="0"/>
                        <a:t>2</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a:t>2000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476</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337</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342</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120.0 </a:t>
                      </a:r>
                      <a:endParaRPr lang="en-US" altLang="zh-CN" sz="1000" b="0" i="0" u="none" strike="noStrike">
                        <a:latin typeface="Times New Roman"/>
                      </a:endParaRPr>
                    </a:p>
                  </a:txBody>
                  <a:tcPr marL="0" marR="0" marT="0" marB="0" anchor="ctr"/>
                </a:tc>
                <a:tc>
                  <a:txBody>
                    <a:bodyPr/>
                    <a:lstStyle/>
                    <a:p>
                      <a:pPr algn="ctr" fontAlgn="ctr"/>
                      <a:r>
                        <a:rPr lang="en-US" sz="1000" u="none" strike="noStrike"/>
                        <a:t>M8</a:t>
                      </a:r>
                      <a:endParaRPr lang="en-US" sz="1000" b="0" i="0" u="none" strike="noStrike">
                        <a:latin typeface="Times New Roman"/>
                      </a:endParaRPr>
                    </a:p>
                  </a:txBody>
                  <a:tcPr marL="0" marR="0" marT="0" marB="0" anchor="ctr"/>
                </a:tc>
              </a:tr>
              <a:tr h="148590">
                <a:tc>
                  <a:txBody>
                    <a:bodyPr/>
                    <a:lstStyle/>
                    <a:p>
                      <a:pPr algn="l" fontAlgn="ctr"/>
                      <a:r>
                        <a:rPr lang="en-US" sz="1000" u="none" strike="noStrike" dirty="0"/>
                        <a:t>JH230000</a:t>
                      </a:r>
                      <a:endParaRPr lang="en-US" sz="1000" b="1" i="0" u="none" strike="noStrike" dirty="0">
                        <a:latin typeface="Times New Roman"/>
                      </a:endParaRPr>
                    </a:p>
                  </a:txBody>
                  <a:tcPr marL="0" marR="0" marT="0" marB="0" anchor="ctr"/>
                </a:tc>
                <a:tc>
                  <a:txBody>
                    <a:bodyPr/>
                    <a:lstStyle/>
                    <a:p>
                      <a:pPr algn="ctr" fontAlgn="ctr"/>
                      <a:r>
                        <a:rPr lang="en-US" altLang="zh-CN" sz="1000" u="none" strike="noStrike" dirty="0"/>
                        <a:t>2</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a:t>3000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630</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dirty="0"/>
                        <a:t>345</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dirty="0"/>
                        <a:t>345</a:t>
                      </a:r>
                      <a:endParaRPr lang="en-US" altLang="zh-CN" sz="1000" b="0" i="0" u="none" strike="noStrike" dirty="0">
                        <a:latin typeface="Times New Roman"/>
                      </a:endParaRPr>
                    </a:p>
                  </a:txBody>
                  <a:tcPr marL="0" marR="0" marT="0" marB="0" anchor="ctr"/>
                </a:tc>
                <a:tc>
                  <a:txBody>
                    <a:bodyPr/>
                    <a:lstStyle/>
                    <a:p>
                      <a:pPr algn="ctr" fontAlgn="ctr"/>
                      <a:r>
                        <a:rPr lang="en-US" altLang="zh-CN" sz="1000" u="none" strike="noStrike"/>
                        <a:t>345</a:t>
                      </a:r>
                      <a:endParaRPr lang="en-US" altLang="zh-CN" sz="1000" b="0" i="0" u="none" strike="noStrike">
                        <a:latin typeface="Times New Roman"/>
                      </a:endParaRPr>
                    </a:p>
                  </a:txBody>
                  <a:tcPr marL="0" marR="0" marT="0" marB="0" anchor="ctr"/>
                </a:tc>
                <a:tc>
                  <a:txBody>
                    <a:bodyPr/>
                    <a:lstStyle/>
                    <a:p>
                      <a:pPr algn="ctr" fontAlgn="ctr"/>
                      <a:r>
                        <a:rPr lang="en-US" altLang="zh-CN" sz="1000" u="none" strike="noStrike"/>
                        <a:t>180.0 </a:t>
                      </a:r>
                      <a:endParaRPr lang="en-US" altLang="zh-CN" sz="1000" b="0" i="0" u="none" strike="noStrike">
                        <a:latin typeface="Times New Roman"/>
                      </a:endParaRPr>
                    </a:p>
                  </a:txBody>
                  <a:tcPr marL="0" marR="0" marT="0" marB="0" anchor="ctr"/>
                </a:tc>
                <a:tc>
                  <a:txBody>
                    <a:bodyPr/>
                    <a:lstStyle/>
                    <a:p>
                      <a:pPr algn="ctr" fontAlgn="ctr"/>
                      <a:r>
                        <a:rPr lang="en-US" sz="1000" u="none" strike="noStrike" dirty="0"/>
                        <a:t>M8</a:t>
                      </a:r>
                      <a:endParaRPr lang="en-US" sz="1000" b="0" i="0" u="none" strike="noStrike" dirty="0">
                        <a:latin typeface="Times New Roman"/>
                      </a:endParaRPr>
                    </a:p>
                  </a:txBody>
                  <a:tcPr marL="0" marR="0" marT="0" marB="0" anchor="ctr"/>
                </a:tc>
              </a:tr>
            </a:tbl>
          </a:graphicData>
        </a:graphic>
      </p:graphicFrame>
      <p:sp>
        <p:nvSpPr>
          <p:cNvPr id="9"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0" name="Text Box 79"/>
          <p:cNvSpPr txBox="1">
            <a:spLocks noChangeArrowheads="1"/>
          </p:cNvSpPr>
          <p:nvPr/>
        </p:nvSpPr>
        <p:spPr bwMode="auto">
          <a:xfrm>
            <a:off x="0" y="428610"/>
            <a:ext cx="5432898" cy="1323439"/>
          </a:xfrm>
          <a:prstGeom prst="rect">
            <a:avLst/>
          </a:prstGeom>
          <a:noFill/>
          <a:ln w="28575">
            <a:noFill/>
            <a:miter lim="800000"/>
          </a:ln>
          <a:effectLst/>
        </p:spPr>
        <p:txBody>
          <a:bodyPr wrap="none" anchor="ctr">
            <a:spAutoFit/>
          </a:bodyPr>
          <a:lstStyle/>
          <a:p>
            <a:pPr>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en-US" altLang="zh-CN" sz="3200" b="1" dirty="0" smtClean="0">
              <a:solidFill>
                <a:srgbClr val="000066"/>
              </a:solidFill>
              <a:latin typeface="Times New Roman" pitchFamily="18" charset="0"/>
            </a:endParaRPr>
          </a:p>
          <a:p>
            <a:pPr eaLnBrk="1" hangingPunct="1">
              <a:spcBef>
                <a:spcPct val="50000"/>
              </a:spcBef>
            </a:pPr>
            <a:endParaRPr kumimoji="1" lang="zh-CN" altLang="en-US" sz="3200" b="1" dirty="0">
              <a:solidFill>
                <a:srgbClr val="000066"/>
              </a:solidFill>
              <a:latin typeface="Times New Roman" pitchFamily="18" charset="0"/>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 name="矩形 23"/>
          <p:cNvSpPr/>
          <p:nvPr/>
        </p:nvSpPr>
        <p:spPr>
          <a:xfrm>
            <a:off x="711517" y="1343103"/>
            <a:ext cx="7723823" cy="2604111"/>
          </a:xfrm>
          <a:prstGeom prst="rect">
            <a:avLst/>
          </a:prstGeom>
        </p:spPr>
        <p:txBody>
          <a:bodyPr wrap="square" lIns="68580" tIns="34290" rIns="68580" bIns="34290">
            <a:spAutoFit/>
          </a:bodyPr>
          <a:lstStyle/>
          <a:p>
            <a:pPr>
              <a:lnSpc>
                <a:spcPct val="150000"/>
              </a:lnSpc>
            </a:pPr>
            <a:r>
              <a:rPr lang="en-US" altLang="zh-CN" sz="1400" dirty="0" smtClean="0">
                <a:latin typeface="+mn-ea"/>
              </a:rPr>
              <a:t>UPS</a:t>
            </a:r>
            <a:r>
              <a:rPr lang="zh-CN" altLang="en-US" sz="1400" dirty="0" smtClean="0">
                <a:latin typeface="+mn-ea"/>
              </a:rPr>
              <a:t>简介</a:t>
            </a:r>
            <a:endParaRPr lang="en-US" altLang="zh-CN" sz="1400" dirty="0" smtClean="0">
              <a:latin typeface="+mn-ea"/>
            </a:endParaRPr>
          </a:p>
          <a:p>
            <a:pPr>
              <a:lnSpc>
                <a:spcPct val="150000"/>
              </a:lnSpc>
            </a:pPr>
            <a:r>
              <a:rPr lang="en-US" altLang="zh-CN" sz="1400" dirty="0" smtClean="0">
                <a:latin typeface="+mn-ea"/>
              </a:rPr>
              <a:t>UPS</a:t>
            </a:r>
            <a:r>
              <a:rPr lang="zh-CN" altLang="en-US" sz="1400" dirty="0" smtClean="0">
                <a:latin typeface="+mn-ea"/>
              </a:rPr>
              <a:t>（</a:t>
            </a:r>
            <a:r>
              <a:rPr lang="en-US" altLang="zh-CN" sz="1400" dirty="0" smtClean="0">
                <a:latin typeface="+mn-ea"/>
              </a:rPr>
              <a:t>Uninterruptible Power Supply</a:t>
            </a:r>
            <a:r>
              <a:rPr lang="zh-CN" altLang="en-US" sz="1400" dirty="0" smtClean="0">
                <a:latin typeface="+mn-ea"/>
              </a:rPr>
              <a:t>），即不间断电源，是将蓄电池（多为铅酸免维护蓄电池）与主机相连接，通过主机逆变器等模块电路将直流电转换成市电的系统设备。主要用于给单台计算机、计算机网络系统或其它电力电子设备如电磁阀、压力变送器等提供稳定、不间断的电力供应。当市电输入正常时，</a:t>
            </a:r>
            <a:r>
              <a:rPr lang="en-US" altLang="zh-CN" sz="1400" dirty="0" smtClean="0">
                <a:latin typeface="+mn-ea"/>
              </a:rPr>
              <a:t>UPS </a:t>
            </a:r>
            <a:r>
              <a:rPr lang="zh-CN" altLang="en-US" sz="1400" dirty="0" smtClean="0">
                <a:latin typeface="+mn-ea"/>
              </a:rPr>
              <a:t>将市电稳压后供应给负载使用，此时的</a:t>
            </a:r>
            <a:r>
              <a:rPr lang="en-US" altLang="zh-CN" sz="1400" dirty="0" smtClean="0">
                <a:latin typeface="+mn-ea"/>
              </a:rPr>
              <a:t>UPS</a:t>
            </a:r>
            <a:r>
              <a:rPr lang="zh-CN" altLang="en-US" sz="1400" dirty="0" smtClean="0">
                <a:latin typeface="+mn-ea"/>
              </a:rPr>
              <a:t>就是一台交流市电稳压器，同时它还向机内电池充电；当市电中断（事故停电）时， </a:t>
            </a:r>
            <a:r>
              <a:rPr lang="en-US" altLang="zh-CN" sz="1400" dirty="0" smtClean="0">
                <a:latin typeface="+mn-ea"/>
              </a:rPr>
              <a:t>UPS </a:t>
            </a:r>
            <a:r>
              <a:rPr lang="zh-CN" altLang="en-US" sz="1400" dirty="0" smtClean="0">
                <a:latin typeface="+mn-ea"/>
              </a:rPr>
              <a:t>立即将电池的直流电能，通过逆变零切换转换的方法向负载继续供应</a:t>
            </a:r>
            <a:r>
              <a:rPr lang="en-US" altLang="zh-CN" sz="1400" dirty="0" smtClean="0">
                <a:latin typeface="+mn-ea"/>
              </a:rPr>
              <a:t>220V</a:t>
            </a:r>
            <a:r>
              <a:rPr lang="zh-CN" altLang="en-US" sz="1400" dirty="0" smtClean="0">
                <a:latin typeface="+mn-ea"/>
              </a:rPr>
              <a:t>交流电，使负载维持正常工作并保护负载软、硬件不受损坏。</a:t>
            </a:r>
            <a:r>
              <a:rPr lang="en-US" altLang="zh-CN" sz="1400" dirty="0" smtClean="0">
                <a:latin typeface="+mn-ea"/>
              </a:rPr>
              <a:t>UPS </a:t>
            </a:r>
            <a:r>
              <a:rPr lang="zh-CN" altLang="en-US" sz="1400" dirty="0" smtClean="0">
                <a:latin typeface="+mn-ea"/>
              </a:rPr>
              <a:t>设备通常对电压过高或电压过低都能提供保护。</a:t>
            </a:r>
            <a:endParaRPr lang="zh-CN" altLang="en-US" sz="1400" dirty="0" smtClean="0">
              <a:latin typeface="+mn-ea"/>
            </a:endParaRPr>
          </a:p>
        </p:txBody>
      </p:sp>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9"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596589" y="1283951"/>
            <a:ext cx="8067908" cy="3250442"/>
          </a:xfrm>
          <a:prstGeom prst="rect">
            <a:avLst/>
          </a:prstGeom>
        </p:spPr>
        <p:txBody>
          <a:bodyPr wrap="square" lIns="68580" tIns="34290" rIns="68580" bIns="34290">
            <a:spAutoFit/>
          </a:bodyPr>
          <a:lstStyle/>
          <a:p>
            <a:pPr>
              <a:lnSpc>
                <a:spcPct val="150000"/>
              </a:lnSpc>
            </a:pPr>
            <a:r>
              <a:rPr lang="zh-CN" altLang="en-US" sz="1400" dirty="0" smtClean="0">
                <a:latin typeface="+mn-ea"/>
              </a:rPr>
              <a:t>为什么要使用</a:t>
            </a:r>
            <a:r>
              <a:rPr lang="en-US" altLang="zh-CN" sz="1400" dirty="0" smtClean="0">
                <a:latin typeface="+mn-ea"/>
              </a:rPr>
              <a:t>UPS</a:t>
            </a:r>
            <a:endParaRPr lang="en-US" altLang="zh-CN" sz="1400" dirty="0" smtClean="0">
              <a:latin typeface="+mn-ea"/>
            </a:endParaRPr>
          </a:p>
          <a:p>
            <a:pPr>
              <a:lnSpc>
                <a:spcPct val="150000"/>
              </a:lnSpc>
            </a:pPr>
            <a:r>
              <a:rPr lang="zh-CN" altLang="en-US" sz="1400" dirty="0" smtClean="0">
                <a:latin typeface="+mn-ea"/>
              </a:rPr>
              <a:t>随着电子技术的飞速发展，各种各样的用电器越来越多，而这其中的绝大部分都是非线性负载：</a:t>
            </a:r>
            <a:endParaRPr lang="en-US" altLang="zh-CN" sz="1400" dirty="0" smtClean="0">
              <a:latin typeface="+mn-ea"/>
            </a:endParaRPr>
          </a:p>
          <a:p>
            <a:pPr>
              <a:lnSpc>
                <a:spcPct val="150000"/>
              </a:lnSpc>
            </a:pPr>
            <a:r>
              <a:rPr lang="en-US" altLang="zh-CN" sz="1400" dirty="0" smtClean="0">
                <a:latin typeface="+mn-ea"/>
              </a:rPr>
              <a:t>1)</a:t>
            </a:r>
            <a:r>
              <a:rPr lang="zh-CN" altLang="en-US" sz="1400" dirty="0" smtClean="0">
                <a:latin typeface="+mn-ea"/>
              </a:rPr>
              <a:t>从电网提取电流的波形与电压波形不一致的负载；</a:t>
            </a:r>
            <a:endParaRPr lang="zh-CN" altLang="en-US" sz="1400" dirty="0" smtClean="0">
              <a:latin typeface="+mn-ea"/>
            </a:endParaRPr>
          </a:p>
          <a:p>
            <a:pPr>
              <a:lnSpc>
                <a:spcPct val="150000"/>
              </a:lnSpc>
            </a:pPr>
            <a:r>
              <a:rPr lang="en-US" altLang="zh-CN" sz="1400" dirty="0" smtClean="0">
                <a:latin typeface="+mn-ea"/>
              </a:rPr>
              <a:t>2)</a:t>
            </a:r>
            <a:r>
              <a:rPr lang="zh-CN" altLang="en-US" sz="1400" dirty="0" smtClean="0">
                <a:latin typeface="+mn-ea"/>
              </a:rPr>
              <a:t>阻抗随加在其两端的电压而变化的负载；</a:t>
            </a:r>
            <a:endParaRPr lang="zh-CN" altLang="en-US" sz="1400" dirty="0" smtClean="0">
              <a:latin typeface="+mn-ea"/>
            </a:endParaRPr>
          </a:p>
          <a:p>
            <a:pPr>
              <a:lnSpc>
                <a:spcPct val="150000"/>
              </a:lnSpc>
            </a:pPr>
            <a:r>
              <a:rPr lang="en-US" altLang="zh-CN" sz="1400" dirty="0" smtClean="0">
                <a:latin typeface="+mn-ea"/>
              </a:rPr>
              <a:t>3)</a:t>
            </a:r>
            <a:r>
              <a:rPr lang="zh-CN" altLang="en-US" sz="1400" dirty="0" smtClean="0">
                <a:latin typeface="+mn-ea"/>
              </a:rPr>
              <a:t>产生谐波电流的负载又称为畸变负载或污染负载；</a:t>
            </a:r>
            <a:endParaRPr lang="en-US" altLang="zh-CN" sz="1400" dirty="0" smtClean="0">
              <a:latin typeface="+mn-ea"/>
            </a:endParaRPr>
          </a:p>
          <a:p>
            <a:pPr>
              <a:lnSpc>
                <a:spcPct val="150000"/>
              </a:lnSpc>
            </a:pPr>
            <a:r>
              <a:rPr lang="zh-CN" altLang="en-US" sz="1400" dirty="0" smtClean="0">
                <a:latin typeface="+mn-ea"/>
              </a:rPr>
              <a:t>一方面，这些非线性负载给电网带来了大量的谐波以及其它的干扰，使供电的质量越来越坏；另一方面，一些重要的用电部门，如机场、医院、银行、铁路系统等和一些重要的用电设备：如计算机、通讯设备等，对供电质量的要求越来越高，不仅要求不停电，还要求电压、频率稳定，还要求波形准确完好。简而言之，需要有一个干净或净化的电源。</a:t>
            </a:r>
            <a:endParaRPr lang="zh-CN" altLang="en-US" sz="1400" dirty="0" smtClean="0">
              <a:latin typeface="+mn-ea"/>
            </a:endParaRPr>
          </a:p>
          <a:p>
            <a:pPr>
              <a:lnSpc>
                <a:spcPct val="150000"/>
              </a:lnSpc>
            </a:pPr>
            <a:r>
              <a:rPr lang="zh-CN" altLang="en-US" sz="1400" dirty="0" smtClean="0">
                <a:latin typeface="+mn-ea"/>
              </a:rPr>
              <a:t>在诸多的解决电源的方案中，</a:t>
            </a:r>
            <a:r>
              <a:rPr lang="en-US" altLang="zh-CN" sz="1400" dirty="0" smtClean="0">
                <a:latin typeface="+mn-ea"/>
              </a:rPr>
              <a:t>UPS</a:t>
            </a:r>
            <a:r>
              <a:rPr lang="zh-CN" altLang="en-US" sz="1400" dirty="0" smtClean="0">
                <a:latin typeface="+mn-ea"/>
              </a:rPr>
              <a:t>是最好的解决方案。</a:t>
            </a:r>
            <a:endParaRPr lang="zh-CN" altLang="en-US" sz="1400" dirty="0">
              <a:latin typeface="+mn-ea"/>
            </a:endParaRPr>
          </a:p>
        </p:txBody>
      </p:sp>
      <p:sp>
        <p:nvSpPr>
          <p:cNvPr id="9"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0"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矩形 9"/>
          <p:cNvSpPr/>
          <p:nvPr/>
        </p:nvSpPr>
        <p:spPr>
          <a:xfrm>
            <a:off x="596589" y="1401037"/>
            <a:ext cx="8251904" cy="1957780"/>
          </a:xfrm>
          <a:prstGeom prst="rect">
            <a:avLst/>
          </a:prstGeom>
        </p:spPr>
        <p:txBody>
          <a:bodyPr wrap="square" lIns="68580" tIns="34290" rIns="68580" bIns="34290">
            <a:spAutoFit/>
          </a:bodyPr>
          <a:lstStyle/>
          <a:p>
            <a:pPr>
              <a:lnSpc>
                <a:spcPct val="150000"/>
              </a:lnSpc>
            </a:pPr>
            <a:r>
              <a:rPr lang="zh-CN" altLang="en-US" sz="1400" dirty="0" smtClean="0">
                <a:latin typeface="+mn-ea"/>
              </a:rPr>
              <a:t>蓄电池在地铁系统的应用</a:t>
            </a:r>
            <a:endParaRPr lang="en-US" altLang="zh-CN" sz="1400" dirty="0" smtClean="0">
              <a:latin typeface="+mn-ea"/>
            </a:endParaRPr>
          </a:p>
          <a:p>
            <a:pPr>
              <a:lnSpc>
                <a:spcPct val="150000"/>
              </a:lnSpc>
              <a:buFont typeface="Wingdings" pitchFamily="2" charset="2"/>
              <a:buChar char="l"/>
            </a:pPr>
            <a:r>
              <a:rPr lang="zh-CN" altLang="en-US" sz="1400" dirty="0" smtClean="0">
                <a:latin typeface="+mn-ea"/>
              </a:rPr>
              <a:t>  地铁系统内</a:t>
            </a:r>
            <a:r>
              <a:rPr lang="en-US" altLang="zh-CN" sz="1400" dirty="0" smtClean="0">
                <a:latin typeface="+mn-ea"/>
              </a:rPr>
              <a:t>UPS</a:t>
            </a:r>
            <a:r>
              <a:rPr lang="zh-CN" altLang="en-US" sz="1400" dirty="0" smtClean="0">
                <a:latin typeface="+mn-ea"/>
              </a:rPr>
              <a:t>：</a:t>
            </a:r>
            <a:r>
              <a:rPr lang="en-US" altLang="zh-CN" sz="1400" dirty="0" smtClean="0">
                <a:latin typeface="+mn-ea"/>
              </a:rPr>
              <a:t>UPS</a:t>
            </a:r>
            <a:r>
              <a:rPr lang="zh-CN" altLang="en-US" sz="1400" dirty="0" smtClean="0">
                <a:latin typeface="+mn-ea"/>
              </a:rPr>
              <a:t>主要为信号及通讯设备</a:t>
            </a:r>
            <a:r>
              <a:rPr lang="en-US" altLang="zh-CN" sz="1400" dirty="0" smtClean="0">
                <a:latin typeface="+mn-ea"/>
              </a:rPr>
              <a:t>,</a:t>
            </a:r>
            <a:r>
              <a:rPr lang="zh-CN" altLang="en-US" sz="1400" dirty="0" smtClean="0">
                <a:latin typeface="+mn-ea"/>
              </a:rPr>
              <a:t>需要蓄电池持续不间断提供稳定电源输出；</a:t>
            </a:r>
            <a:endParaRPr lang="en-US" altLang="zh-CN" sz="1400" dirty="0" smtClean="0">
              <a:latin typeface="+mn-ea"/>
            </a:endParaRPr>
          </a:p>
          <a:p>
            <a:pPr>
              <a:lnSpc>
                <a:spcPct val="150000"/>
              </a:lnSpc>
              <a:buFont typeface="Wingdings" pitchFamily="2" charset="2"/>
              <a:buChar char="l"/>
            </a:pPr>
            <a:r>
              <a:rPr lang="zh-CN" altLang="en-US" sz="1400" dirty="0" smtClean="0">
                <a:latin typeface="+mn-ea"/>
              </a:rPr>
              <a:t>  事故照明：事故电源主要为车站内疏散指示及事故照明灯具提供电源</a:t>
            </a:r>
            <a:r>
              <a:rPr lang="en-US" altLang="zh-CN" sz="1400" dirty="0" smtClean="0">
                <a:latin typeface="+mn-ea"/>
              </a:rPr>
              <a:t>,</a:t>
            </a:r>
            <a:r>
              <a:rPr lang="zh-CN" altLang="en-US" sz="1400" dirty="0" smtClean="0">
                <a:latin typeface="+mn-ea"/>
              </a:rPr>
              <a:t>在事故停电状态下需蓄电池提供</a:t>
            </a:r>
            <a:r>
              <a:rPr lang="en-US" altLang="zh-CN" sz="1400" dirty="0" smtClean="0">
                <a:latin typeface="+mn-ea"/>
              </a:rPr>
              <a:t>1</a:t>
            </a:r>
            <a:r>
              <a:rPr lang="zh-CN" altLang="en-US" sz="1400" dirty="0" smtClean="0">
                <a:latin typeface="+mn-ea"/>
              </a:rPr>
              <a:t>～</a:t>
            </a:r>
            <a:r>
              <a:rPr lang="en-US" altLang="zh-CN" sz="1400" dirty="0" smtClean="0">
                <a:latin typeface="+mn-ea"/>
              </a:rPr>
              <a:t>1.5h</a:t>
            </a:r>
            <a:r>
              <a:rPr lang="zh-CN" altLang="en-US" sz="1400" dirty="0" smtClean="0">
                <a:latin typeface="+mn-ea"/>
              </a:rPr>
              <a:t>的持续供电；</a:t>
            </a:r>
            <a:endParaRPr lang="en-US" altLang="zh-CN" sz="1400" dirty="0" smtClean="0">
              <a:latin typeface="+mn-ea"/>
            </a:endParaRPr>
          </a:p>
          <a:p>
            <a:pPr>
              <a:lnSpc>
                <a:spcPct val="150000"/>
              </a:lnSpc>
              <a:buFont typeface="Wingdings" pitchFamily="2" charset="2"/>
              <a:buChar char="l"/>
            </a:pPr>
            <a:r>
              <a:rPr lang="zh-CN" altLang="en-US" sz="1400" dirty="0" smtClean="0">
                <a:latin typeface="+mn-ea"/>
              </a:rPr>
              <a:t>  直流屏：直流屏主要为高压开关设备提供操作及保护电源；</a:t>
            </a:r>
            <a:endParaRPr lang="en-US" altLang="zh-CN" sz="1400" dirty="0" smtClean="0">
              <a:latin typeface="+mn-ea"/>
            </a:endParaRPr>
          </a:p>
          <a:p>
            <a:pPr>
              <a:lnSpc>
                <a:spcPct val="150000"/>
              </a:lnSpc>
              <a:buFont typeface="Wingdings" pitchFamily="2" charset="2"/>
              <a:buChar char="l"/>
            </a:pPr>
            <a:r>
              <a:rPr lang="zh-CN" altLang="en-US" sz="1400" dirty="0" smtClean="0">
                <a:latin typeface="+mn-ea"/>
              </a:rPr>
              <a:t>  列车后备电源等设备内使用：列车在接触网停电状态下需要蓄电池为车内列车动力及事故照明供电。</a:t>
            </a:r>
            <a:endParaRPr lang="zh-CN" altLang="en-US" sz="1400" dirty="0">
              <a:latin typeface="+mn-ea"/>
            </a:endParaRPr>
          </a:p>
        </p:txBody>
      </p:sp>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9"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矩形 6"/>
          <p:cNvSpPr/>
          <p:nvPr/>
        </p:nvSpPr>
        <p:spPr>
          <a:xfrm>
            <a:off x="591502" y="1071552"/>
            <a:ext cx="8186738" cy="3259034"/>
          </a:xfrm>
          <a:prstGeom prst="rect">
            <a:avLst/>
          </a:prstGeom>
        </p:spPr>
        <p:txBody>
          <a:bodyPr wrap="square" lIns="68580" tIns="34290" rIns="68580" bIns="34290">
            <a:spAutoFit/>
          </a:bodyPr>
          <a:lstStyle/>
          <a:p>
            <a:pPr>
              <a:lnSpc>
                <a:spcPct val="150000"/>
              </a:lnSpc>
            </a:pPr>
            <a:r>
              <a:rPr lang="zh-CN" altLang="en-US" sz="1400" b="1" dirty="0" smtClean="0"/>
              <a:t>蓄电池在通信电源系统中的应用</a:t>
            </a:r>
            <a:endParaRPr lang="zh-CN" altLang="en-US" sz="1400" dirty="0" smtClean="0"/>
          </a:p>
          <a:p>
            <a:pPr>
              <a:lnSpc>
                <a:spcPct val="150000"/>
              </a:lnSpc>
            </a:pPr>
            <a:r>
              <a:rPr lang="zh-CN" altLang="en-US" sz="1400" dirty="0" smtClean="0"/>
              <a:t>　　现在的直流供电系统都是由蓄电池与整理器并联构成的直流浮充供电系统。当交流电源中断时，蓄电池是支持通信系统工作的唯一后备电源。市电正常时，则由市电单独供电，与蓄电池并联的整流器对蓄电池进行浮充。在交流电停电时，蓄电池输出电流应满足通信设备忙时的最大电流、输出电压应满足通信设备对基础电源的最低电压要求，蓄电池的后备供电时间，主要由通信电源系统在设计时参考当地的市电类别确定。与整流器并联使用的蓄电池一般均采用固定型阀控密封蓄电池，其特点是放电时间长，通常放电时间在</a:t>
            </a:r>
            <a:r>
              <a:rPr lang="en-US" altLang="zh-CN" sz="1400" dirty="0" smtClean="0"/>
              <a:t>0.5</a:t>
            </a:r>
            <a:r>
              <a:rPr lang="zh-CN" altLang="en-US" sz="1400" dirty="0" smtClean="0"/>
              <a:t>～</a:t>
            </a:r>
            <a:r>
              <a:rPr lang="en-US" altLang="zh-CN" sz="1400" dirty="0" smtClean="0"/>
              <a:t>8h</a:t>
            </a:r>
            <a:r>
              <a:rPr lang="zh-CN" altLang="en-US" sz="1400" dirty="0" smtClean="0"/>
              <a:t>左右。</a:t>
            </a:r>
            <a:endParaRPr lang="zh-CN" altLang="en-US" sz="1400" dirty="0" smtClean="0"/>
          </a:p>
          <a:p>
            <a:pPr>
              <a:lnSpc>
                <a:spcPct val="150000"/>
              </a:lnSpc>
            </a:pPr>
            <a:r>
              <a:rPr lang="zh-CN" altLang="en-US" sz="1400" dirty="0" smtClean="0"/>
              <a:t>　　同时，在蓄电池与整流设备并联构成直流浮充供电系统中，蓄电池还起到平滑滤波、抑制噪声的作用。因为蓄电池是理想的直流电源，相当于一个容量很大的“电容器”，对纹波电压具有平滑滤波作用，实践证明，含有蓄电池的直流浮充供电系统，其输出噪声的衰减为不含蓄电池时的</a:t>
            </a:r>
            <a:r>
              <a:rPr lang="en-US" altLang="zh-CN" sz="1400" dirty="0" smtClean="0"/>
              <a:t>1/10</a:t>
            </a:r>
            <a:r>
              <a:rPr lang="zh-CN" altLang="en-US" sz="1400" dirty="0" smtClean="0"/>
              <a:t>以下。</a:t>
            </a:r>
            <a:r>
              <a:rPr lang="zh-CN" altLang="en-US" sz="1400" b="1" dirty="0" smtClean="0"/>
              <a:t>　　</a:t>
            </a:r>
            <a:endParaRPr lang="zh-CN" altLang="en-US" sz="1400" dirty="0"/>
          </a:p>
        </p:txBody>
      </p:sp>
      <p:pic>
        <p:nvPicPr>
          <p:cNvPr id="9" name="Picture 2"/>
          <p:cNvPicPr>
            <a:picLocks noChangeAspect="1" noChangeArrowheads="1"/>
          </p:cNvPicPr>
          <p:nvPr/>
        </p:nvPicPr>
        <p:blipFill>
          <a:blip r:embed="rId1" cstate="print"/>
          <a:srcRect/>
          <a:stretch>
            <a:fillRect/>
          </a:stretch>
        </p:blipFill>
        <p:spPr bwMode="auto">
          <a:xfrm>
            <a:off x="7761002" y="4266059"/>
            <a:ext cx="1383030" cy="877441"/>
          </a:xfrm>
          <a:prstGeom prst="rect">
            <a:avLst/>
          </a:prstGeom>
          <a:noFill/>
          <a:ln w="9525">
            <a:noFill/>
            <a:miter lim="800000"/>
            <a:headEnd/>
            <a:tailEnd/>
          </a:ln>
          <a:effectLst/>
        </p:spPr>
      </p:pic>
      <p:sp>
        <p:nvSpPr>
          <p:cNvPr id="10"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1"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Box 9"/>
          <p:cNvSpPr txBox="1"/>
          <p:nvPr/>
        </p:nvSpPr>
        <p:spPr>
          <a:xfrm>
            <a:off x="783771" y="1360169"/>
            <a:ext cx="7761514" cy="2927276"/>
          </a:xfrm>
          <a:prstGeom prst="rect">
            <a:avLst/>
          </a:prstGeom>
          <a:noFill/>
        </p:spPr>
        <p:txBody>
          <a:bodyPr wrap="square" lIns="68580" tIns="34290" rIns="68580" bIns="34290" rtlCol="0">
            <a:spAutoFit/>
          </a:bodyPr>
          <a:lstStyle/>
          <a:p>
            <a:pPr>
              <a:lnSpc>
                <a:spcPct val="150000"/>
              </a:lnSpc>
            </a:pPr>
            <a:r>
              <a:rPr lang="zh-CN" altLang="en-US" sz="1400" dirty="0" smtClean="0">
                <a:latin typeface="+mn-ea"/>
              </a:rPr>
              <a:t>    针对蓄电池应用中可能存在的不足，我公司针对</a:t>
            </a:r>
            <a:r>
              <a:rPr lang="en-US" altLang="zh-CN" sz="1400" dirty="0" smtClean="0">
                <a:latin typeface="+mn-ea"/>
              </a:rPr>
              <a:t>UPS</a:t>
            </a:r>
            <a:r>
              <a:rPr lang="zh-CN" altLang="en-US" sz="1400" dirty="0" smtClean="0">
                <a:latin typeface="+mn-ea"/>
              </a:rPr>
              <a:t>实际应用领域，推出全新一代</a:t>
            </a:r>
            <a:r>
              <a:rPr lang="en-US" altLang="zh-CN" sz="1400" dirty="0" smtClean="0">
                <a:latin typeface="+mn-ea"/>
              </a:rPr>
              <a:t>UPS</a:t>
            </a:r>
            <a:r>
              <a:rPr lang="zh-CN" altLang="en-US" sz="1400" dirty="0" smtClean="0">
                <a:latin typeface="+mn-ea"/>
              </a:rPr>
              <a:t>专用蓄电池，主要有如下优点：</a:t>
            </a:r>
            <a:endParaRPr lang="en-US" altLang="zh-CN" sz="1400" dirty="0" smtClean="0">
              <a:latin typeface="+mn-ea"/>
            </a:endParaRPr>
          </a:p>
          <a:p>
            <a:pPr>
              <a:lnSpc>
                <a:spcPct val="150000"/>
              </a:lnSpc>
            </a:pPr>
            <a:r>
              <a:rPr lang="zh-CN" altLang="en-US" sz="1400" dirty="0" smtClean="0">
                <a:latin typeface="+mn-ea"/>
              </a:rPr>
              <a:t>一</a:t>
            </a:r>
            <a:r>
              <a:rPr lang="en-US" altLang="zh-CN" sz="1400" dirty="0" smtClean="0">
                <a:latin typeface="+mn-ea"/>
              </a:rPr>
              <a:t>. </a:t>
            </a:r>
            <a:r>
              <a:rPr lang="zh-CN" altLang="en-US" sz="1400" dirty="0" smtClean="0">
                <a:latin typeface="+mn-ea"/>
              </a:rPr>
              <a:t>环境适应能力强</a:t>
            </a:r>
            <a:endParaRPr lang="zh-CN" altLang="en-US" sz="1400" dirty="0" smtClean="0">
              <a:latin typeface="+mn-ea"/>
            </a:endParaRPr>
          </a:p>
          <a:p>
            <a:pPr>
              <a:lnSpc>
                <a:spcPct val="150000"/>
              </a:lnSpc>
            </a:pPr>
            <a:r>
              <a:rPr lang="zh-CN" altLang="en-US" sz="1400" dirty="0" smtClean="0">
                <a:latin typeface="+mn-ea"/>
              </a:rPr>
              <a:t>    采用特殊的铅膏配方，采用专利配方的电解液，使蓄电池能够适应高低温环境的应用，如我公司的硅能蓄电池可在</a:t>
            </a:r>
            <a:r>
              <a:rPr lang="en-US" altLang="zh-CN" sz="1400" dirty="0" smtClean="0">
                <a:latin typeface="+mn-ea"/>
              </a:rPr>
              <a:t>-40℃</a:t>
            </a:r>
            <a:r>
              <a:rPr lang="zh-CN" altLang="en-US" sz="1400" dirty="0" smtClean="0">
                <a:latin typeface="+mn-ea"/>
              </a:rPr>
              <a:t>～</a:t>
            </a:r>
            <a:r>
              <a:rPr lang="en-US" altLang="zh-CN" sz="1400" dirty="0" smtClean="0">
                <a:latin typeface="+mn-ea"/>
              </a:rPr>
              <a:t>70℃</a:t>
            </a:r>
            <a:r>
              <a:rPr lang="zh-CN" altLang="en-US" sz="1400" dirty="0" smtClean="0">
                <a:latin typeface="+mn-ea"/>
              </a:rPr>
              <a:t>下正常使用。其他蓄电池可在</a:t>
            </a:r>
            <a:r>
              <a:rPr lang="en-US" altLang="zh-CN" sz="1400" dirty="0" smtClean="0">
                <a:latin typeface="+mn-ea"/>
              </a:rPr>
              <a:t>-20℃</a:t>
            </a:r>
            <a:r>
              <a:rPr lang="zh-CN" altLang="en-US" sz="1400" dirty="0" smtClean="0">
                <a:latin typeface="+mn-ea"/>
              </a:rPr>
              <a:t>～</a:t>
            </a:r>
            <a:r>
              <a:rPr lang="en-US" altLang="zh-CN" sz="1400" dirty="0" smtClean="0">
                <a:latin typeface="+mn-ea"/>
              </a:rPr>
              <a:t>50℃</a:t>
            </a:r>
            <a:r>
              <a:rPr lang="zh-CN" altLang="en-US" sz="1400" dirty="0" smtClean="0">
                <a:latin typeface="+mn-ea"/>
              </a:rPr>
              <a:t>环境下正常使用。</a:t>
            </a:r>
            <a:endParaRPr lang="en-US" altLang="zh-CN" sz="1400" dirty="0" smtClean="0">
              <a:latin typeface="+mn-ea"/>
            </a:endParaRPr>
          </a:p>
          <a:p>
            <a:pPr>
              <a:lnSpc>
                <a:spcPct val="150000"/>
              </a:lnSpc>
            </a:pPr>
            <a:r>
              <a:rPr lang="zh-CN" altLang="en-US" sz="1400" dirty="0" smtClean="0">
                <a:latin typeface="+mn-ea"/>
              </a:rPr>
              <a:t>二</a:t>
            </a:r>
            <a:r>
              <a:rPr lang="en-US" altLang="zh-CN" sz="1400" dirty="0" smtClean="0">
                <a:latin typeface="+mn-ea"/>
              </a:rPr>
              <a:t>. </a:t>
            </a:r>
            <a:r>
              <a:rPr lang="zh-CN" altLang="en-US" sz="1400" dirty="0" smtClean="0">
                <a:latin typeface="+mn-ea"/>
              </a:rPr>
              <a:t>耐过充电能力</a:t>
            </a:r>
            <a:endParaRPr lang="en-US" altLang="zh-CN" sz="1400" dirty="0" smtClean="0">
              <a:latin typeface="+mn-ea"/>
            </a:endParaRPr>
          </a:p>
          <a:p>
            <a:pPr>
              <a:lnSpc>
                <a:spcPct val="150000"/>
              </a:lnSpc>
            </a:pPr>
            <a:r>
              <a:rPr lang="zh-CN" altLang="en-US" sz="1400" dirty="0" smtClean="0">
                <a:latin typeface="+mn-ea"/>
              </a:rPr>
              <a:t>    采用特殊的高温固化极板技术，大幅度提高了活性物质的抗软化能力，提高了电池的耐过充电能力。板栅采用独特的多元合金，添加稀有金属元素，提高了板栅的耐腐蚀性能，提高了电池的使用寿命。</a:t>
            </a:r>
            <a:endParaRPr lang="zh-CN" altLang="en-US" sz="1400" dirty="0" smtClean="0">
              <a:latin typeface="+mn-ea"/>
            </a:endParaRPr>
          </a:p>
        </p:txBody>
      </p:sp>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9"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Box 9"/>
          <p:cNvSpPr txBox="1"/>
          <p:nvPr/>
        </p:nvSpPr>
        <p:spPr>
          <a:xfrm>
            <a:off x="783771" y="1214428"/>
            <a:ext cx="7761514" cy="3624069"/>
          </a:xfrm>
          <a:prstGeom prst="rect">
            <a:avLst/>
          </a:prstGeom>
          <a:noFill/>
        </p:spPr>
        <p:txBody>
          <a:bodyPr wrap="square" lIns="68580" tIns="34290" rIns="68580" bIns="34290" rtlCol="0">
            <a:spAutoFit/>
          </a:bodyPr>
          <a:lstStyle/>
          <a:p>
            <a:pPr>
              <a:lnSpc>
                <a:spcPct val="150000"/>
              </a:lnSpc>
            </a:pPr>
            <a:r>
              <a:rPr lang="zh-CN" altLang="en-US" sz="1400" dirty="0" smtClean="0">
                <a:latin typeface="+mn-ea"/>
              </a:rPr>
              <a:t>三</a:t>
            </a:r>
            <a:r>
              <a:rPr lang="en-US" altLang="zh-CN" sz="1400" dirty="0" smtClean="0">
                <a:latin typeface="+mn-ea"/>
              </a:rPr>
              <a:t>. </a:t>
            </a:r>
            <a:r>
              <a:rPr lang="zh-CN" altLang="en-US" sz="1400" dirty="0" smtClean="0">
                <a:latin typeface="+mn-ea"/>
              </a:rPr>
              <a:t>深放电能力</a:t>
            </a:r>
            <a:endParaRPr lang="en-US" altLang="zh-CN" sz="1400" dirty="0" smtClean="0">
              <a:latin typeface="+mn-ea"/>
            </a:endParaRPr>
          </a:p>
          <a:p>
            <a:pPr>
              <a:lnSpc>
                <a:spcPct val="150000"/>
              </a:lnSpc>
            </a:pPr>
            <a:r>
              <a:rPr lang="zh-CN" altLang="en-US" sz="1400" dirty="0" smtClean="0">
                <a:latin typeface="+mn-ea"/>
              </a:rPr>
              <a:t>    考虑到</a:t>
            </a:r>
            <a:r>
              <a:rPr lang="en-US" altLang="zh-CN" sz="1400" dirty="0" smtClean="0">
                <a:latin typeface="+mn-ea"/>
              </a:rPr>
              <a:t>UPS</a:t>
            </a:r>
            <a:r>
              <a:rPr lang="zh-CN" altLang="en-US" sz="1400" dirty="0" smtClean="0">
                <a:latin typeface="+mn-ea"/>
              </a:rPr>
              <a:t>用蓄电池深放电性能，我公司在活性物质配方中添加了超导物质，电池深放电后，产生了较多的硫酸铅，硫酸铅不导电，对电池深放电后的充电能力有一定的影响。我公司的蓄电池活性物质添加超导物质后，极大提高了电池的深放电恢复性能，电池过放电能力能力强，过放电后，电池能完全恢复而不受影响。</a:t>
            </a:r>
            <a:endParaRPr lang="en-US" altLang="zh-CN" sz="1400" dirty="0" smtClean="0">
              <a:latin typeface="+mn-ea"/>
            </a:endParaRPr>
          </a:p>
          <a:p>
            <a:pPr>
              <a:lnSpc>
                <a:spcPct val="150000"/>
              </a:lnSpc>
            </a:pPr>
            <a:r>
              <a:rPr lang="zh-CN" altLang="en-US" sz="1400" dirty="0" smtClean="0">
                <a:latin typeface="+mn-ea"/>
              </a:rPr>
              <a:t>四</a:t>
            </a:r>
            <a:r>
              <a:rPr lang="en-US" altLang="zh-CN" sz="1400" dirty="0" smtClean="0">
                <a:latin typeface="+mn-ea"/>
              </a:rPr>
              <a:t>. </a:t>
            </a:r>
            <a:r>
              <a:rPr lang="zh-CN" altLang="en-US" sz="1400" dirty="0" smtClean="0">
                <a:latin typeface="+mn-ea"/>
              </a:rPr>
              <a:t>浮充性能优越</a:t>
            </a:r>
            <a:endParaRPr lang="en-US" altLang="zh-CN" sz="1400" dirty="0" smtClean="0">
              <a:latin typeface="+mn-ea"/>
            </a:endParaRPr>
          </a:p>
          <a:p>
            <a:pPr>
              <a:lnSpc>
                <a:spcPct val="150000"/>
              </a:lnSpc>
            </a:pPr>
            <a:r>
              <a:rPr lang="zh-CN" altLang="en-US" sz="1400" dirty="0" smtClean="0">
                <a:latin typeface="+mn-ea"/>
              </a:rPr>
              <a:t>    采用特殊配方的板栅合金，添加稀有贵金属，提高了板栅的析氢析氧电位，电池在长期浮充过程中，水不会被分解，不会发生因失水造成的容量不足。板栅合金耐腐蚀性能好，能长期浮充运行。</a:t>
            </a:r>
            <a:endParaRPr lang="en-US" altLang="zh-CN" sz="1400" dirty="0" smtClean="0">
              <a:latin typeface="+mn-ea"/>
            </a:endParaRPr>
          </a:p>
          <a:p>
            <a:pPr>
              <a:lnSpc>
                <a:spcPct val="150000"/>
              </a:lnSpc>
            </a:pPr>
            <a:r>
              <a:rPr lang="en-US" altLang="zh-CN" sz="1400" dirty="0" smtClean="0">
                <a:latin typeface="+mn-ea"/>
              </a:rPr>
              <a:t>    </a:t>
            </a:r>
            <a:r>
              <a:rPr lang="zh-CN" altLang="en-US" sz="1400" dirty="0" smtClean="0">
                <a:latin typeface="+mn-ea"/>
              </a:rPr>
              <a:t>蓄电池内阻低，长期使用内阻不增加，从而极大的降低了电池自身的损耗，提高了电池的实际使用寿命。</a:t>
            </a:r>
            <a:endParaRPr lang="zh-CN" altLang="en-US" sz="1400" dirty="0">
              <a:latin typeface="+mn-ea"/>
            </a:endParaRPr>
          </a:p>
        </p:txBody>
      </p:sp>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9"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6" name="Line 6"/>
          <p:cNvSpPr>
            <a:spLocks noChangeShapeType="1"/>
          </p:cNvSpPr>
          <p:nvPr/>
        </p:nvSpPr>
        <p:spPr bwMode="auto">
          <a:xfrm>
            <a:off x="3571868" y="3631178"/>
            <a:ext cx="466725" cy="0"/>
          </a:xfrm>
          <a:prstGeom prst="line">
            <a:avLst/>
          </a:prstGeom>
          <a:noFill/>
          <a:ln w="9525">
            <a:solidFill>
              <a:srgbClr val="000000"/>
            </a:solidFill>
            <a:round/>
            <a:tailEnd type="triangle" w="med" len="med"/>
          </a:ln>
        </p:spPr>
        <p:txBody>
          <a:bodyPr vert="horz" wrap="square" lIns="91440" tIns="45720" rIns="91440" bIns="45720" numCol="1" anchor="t" anchorCtr="0" compatLnSpc="1"/>
          <a:lstStyle/>
          <a:p>
            <a:endParaRPr lang="zh-CN" altLang="en-US"/>
          </a:p>
        </p:txBody>
      </p:sp>
      <p:sp>
        <p:nvSpPr>
          <p:cNvPr id="5125" name="Line 5"/>
          <p:cNvSpPr>
            <a:spLocks noChangeShapeType="1"/>
          </p:cNvSpPr>
          <p:nvPr/>
        </p:nvSpPr>
        <p:spPr bwMode="auto">
          <a:xfrm flipH="1">
            <a:off x="3571868" y="3202550"/>
            <a:ext cx="466725" cy="0"/>
          </a:xfrm>
          <a:prstGeom prst="line">
            <a:avLst/>
          </a:prstGeom>
          <a:noFill/>
          <a:ln w="9525">
            <a:solidFill>
              <a:srgbClr val="000000"/>
            </a:solidFill>
            <a:round/>
            <a:tailEnd type="triangle" w="med" len="med"/>
          </a:ln>
        </p:spPr>
        <p:txBody>
          <a:bodyPr vert="horz" wrap="square" lIns="91440" tIns="45720" rIns="91440" bIns="45720" numCol="1" anchor="t" anchorCtr="0" compatLnSpc="1"/>
          <a:lstStyle/>
          <a:p>
            <a:endParaRPr lang="zh-CN" altLang="en-US"/>
          </a:p>
        </p:txBody>
      </p:sp>
      <p:sp>
        <p:nvSpPr>
          <p:cNvPr id="5124" name="Line 4"/>
          <p:cNvSpPr>
            <a:spLocks noChangeShapeType="1"/>
          </p:cNvSpPr>
          <p:nvPr/>
        </p:nvSpPr>
        <p:spPr bwMode="auto">
          <a:xfrm>
            <a:off x="3714744" y="4059806"/>
            <a:ext cx="466725" cy="0"/>
          </a:xfrm>
          <a:prstGeom prst="line">
            <a:avLst/>
          </a:prstGeom>
          <a:noFill/>
          <a:ln w="9525">
            <a:solidFill>
              <a:srgbClr val="000000"/>
            </a:solidFill>
            <a:round/>
            <a:tailEnd type="triangle" w="med" len="med"/>
          </a:ln>
        </p:spPr>
        <p:txBody>
          <a:bodyPr vert="horz" wrap="square" lIns="91440" tIns="45720" rIns="91440" bIns="45720" numCol="1" anchor="t" anchorCtr="0" compatLnSpc="1"/>
          <a:lstStyle/>
          <a:p>
            <a:endParaRPr lang="zh-CN" altLang="en-US"/>
          </a:p>
        </p:txBody>
      </p:sp>
      <p:sp>
        <p:nvSpPr>
          <p:cNvPr id="5123" name="Line 3"/>
          <p:cNvSpPr>
            <a:spLocks noChangeShapeType="1"/>
          </p:cNvSpPr>
          <p:nvPr/>
        </p:nvSpPr>
        <p:spPr bwMode="auto">
          <a:xfrm>
            <a:off x="3643306" y="3131112"/>
            <a:ext cx="466725" cy="0"/>
          </a:xfrm>
          <a:prstGeom prst="line">
            <a:avLst/>
          </a:prstGeom>
          <a:noFill/>
          <a:ln w="9525">
            <a:solidFill>
              <a:srgbClr val="000000"/>
            </a:solidFill>
            <a:round/>
            <a:tailEnd type="triangle" w="med" len="med"/>
          </a:ln>
        </p:spPr>
        <p:txBody>
          <a:bodyPr vert="horz" wrap="square" lIns="91440" tIns="45720" rIns="91440" bIns="45720" numCol="1" anchor="t" anchorCtr="0" compatLnSpc="1"/>
          <a:lstStyle/>
          <a:p>
            <a:endParaRPr lang="zh-CN" altLang="en-US"/>
          </a:p>
        </p:txBody>
      </p:sp>
      <p:sp>
        <p:nvSpPr>
          <p:cNvPr id="5122" name="Line 2"/>
          <p:cNvSpPr>
            <a:spLocks noChangeShapeType="1"/>
          </p:cNvSpPr>
          <p:nvPr/>
        </p:nvSpPr>
        <p:spPr bwMode="auto">
          <a:xfrm flipH="1">
            <a:off x="3286116" y="2643188"/>
            <a:ext cx="466725" cy="0"/>
          </a:xfrm>
          <a:prstGeom prst="line">
            <a:avLst/>
          </a:prstGeom>
          <a:noFill/>
          <a:ln w="9525">
            <a:solidFill>
              <a:srgbClr val="000000"/>
            </a:solidFill>
            <a:round/>
            <a:tailEnd type="triangle" w="med" len="med"/>
          </a:ln>
        </p:spPr>
        <p:txBody>
          <a:bodyPr vert="horz" wrap="square" lIns="91440" tIns="45720" rIns="91440" bIns="45720" numCol="1" anchor="t" anchorCtr="0" compatLnSpc="1"/>
          <a:lstStyle/>
          <a:p>
            <a:endParaRPr lang="zh-CN" altLang="en-US"/>
          </a:p>
        </p:txBody>
      </p:sp>
      <p:sp>
        <p:nvSpPr>
          <p:cNvPr id="5121" name="Line 1"/>
          <p:cNvSpPr>
            <a:spLocks noChangeShapeType="1"/>
          </p:cNvSpPr>
          <p:nvPr/>
        </p:nvSpPr>
        <p:spPr bwMode="auto">
          <a:xfrm>
            <a:off x="3357554" y="2571750"/>
            <a:ext cx="466725" cy="0"/>
          </a:xfrm>
          <a:prstGeom prst="line">
            <a:avLst/>
          </a:prstGeom>
          <a:noFill/>
          <a:ln w="9525">
            <a:solidFill>
              <a:srgbClr val="000000"/>
            </a:solidFill>
            <a:round/>
            <a:tailEnd type="triangle" w="med" len="med"/>
          </a:ln>
        </p:spPr>
        <p:txBody>
          <a:bodyPr vert="horz" wrap="square" lIns="91440" tIns="45720" rIns="91440" bIns="45720" numCol="1" anchor="t" anchorCtr="0" compatLnSpc="1"/>
          <a:lstStyle/>
          <a:p>
            <a:endParaRPr lang="zh-CN" altLang="en-US"/>
          </a:p>
        </p:txBody>
      </p:sp>
      <p:sp>
        <p:nvSpPr>
          <p:cNvPr id="5127" name="Rectangle 7"/>
          <p:cNvSpPr>
            <a:spLocks noChangeArrowheads="1"/>
          </p:cNvSpPr>
          <p:nvPr/>
        </p:nvSpPr>
        <p:spPr bwMode="auto">
          <a:xfrm>
            <a:off x="714348" y="1285866"/>
            <a:ext cx="7929618" cy="1152495"/>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241300" algn="l" defTabSz="914400" rtl="0" eaLnBrk="1" fontAlgn="base" latinLnBrk="0" hangingPunct="1">
              <a:lnSpc>
                <a:spcPct val="150000"/>
              </a:lnSpc>
              <a:spcBef>
                <a:spcPct val="0"/>
              </a:spcBef>
              <a:spcAft>
                <a:spcPct val="0"/>
              </a:spcAft>
              <a:buClrTx/>
              <a:buSzTx/>
              <a:buFontTx/>
              <a:buNone/>
            </a:pPr>
            <a:r>
              <a:rPr kumimoji="0" lang="zh-CN" sz="1600"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阀控式铅酸蓄电池的化学反应原理就是充电时将电能转化为化学能在电池内储存起来，放电时将化学能转化为电能供给外系统。其充电和放电过程是通过化学反应完成的，化学反应式如下：</a:t>
            </a:r>
            <a:endParaRPr kumimoji="0" lang="zh-CN" sz="1600"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128" name="Rectangle 8"/>
          <p:cNvSpPr>
            <a:spLocks noChangeArrowheads="1"/>
          </p:cNvSpPr>
          <p:nvPr/>
        </p:nvSpPr>
        <p:spPr bwMode="auto">
          <a:xfrm>
            <a:off x="714348" y="2428874"/>
            <a:ext cx="6679586" cy="369332"/>
          </a:xfrm>
          <a:prstGeom prst="rect">
            <a:avLst/>
          </a:prstGeom>
          <a:noFill/>
          <a:ln w="9525">
            <a:noFill/>
            <a:miter lim="800000"/>
          </a:ln>
          <a:effectLst/>
        </p:spPr>
        <p:txBody>
          <a:bodyPr vert="horz" wrap="square" lIns="91440" tIns="45720" rIns="91440" bIns="45720" numCol="1" anchor="ctr" anchorCtr="0" compatLnSpc="1">
            <a:spAutoFit/>
          </a:bodyPr>
          <a:lstStyle/>
          <a:p>
            <a:pPr indent="363855"/>
            <a:r>
              <a:rPr lang="zh-CN" altLang="en-US" dirty="0" smtClean="0">
                <a:latin typeface="Times New Roman" pitchFamily="18" charset="0"/>
                <a:ea typeface="宋体" pitchFamily="2" charset="-122"/>
                <a:cs typeface="Times New Roman" pitchFamily="18" charset="0"/>
              </a:rPr>
              <a:t>正极：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PbSO</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+2H</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PbO</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H</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SO</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+ 2H</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+ 2e</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1-1</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129" name="Rectangle 9"/>
          <p:cNvSpPr>
            <a:spLocks noChangeArrowheads="1"/>
          </p:cNvSpPr>
          <p:nvPr/>
        </p:nvSpPr>
        <p:spPr bwMode="auto">
          <a:xfrm>
            <a:off x="1722676" y="2916798"/>
            <a:ext cx="6706976" cy="369332"/>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36830" algn="l" defTabSz="914400" rtl="0" eaLnBrk="1" fontAlgn="base" latinLnBrk="0" hangingPunct="1">
              <a:lnSpc>
                <a:spcPct val="100000"/>
              </a:lnSpc>
              <a:spcBef>
                <a:spcPct val="0"/>
              </a:spcBef>
              <a:spcAft>
                <a:spcPct val="0"/>
              </a:spcAft>
              <a:buClrTx/>
              <a:buSzTx/>
              <a:buFontTx/>
              <a:buNone/>
            </a:pPr>
            <a:r>
              <a:rPr kumimoji="0" 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副反应</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H</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O</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1/2 O</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+2H</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+ 2e</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1-2</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endParaRPr>
          </a:p>
        </p:txBody>
      </p:sp>
      <p:sp>
        <p:nvSpPr>
          <p:cNvPr id="5130" name="Rectangle 10"/>
          <p:cNvSpPr>
            <a:spLocks noChangeArrowheads="1"/>
          </p:cNvSpPr>
          <p:nvPr/>
        </p:nvSpPr>
        <p:spPr bwMode="auto">
          <a:xfrm>
            <a:off x="742406" y="3416864"/>
            <a:ext cx="6972865" cy="369332"/>
          </a:xfrm>
          <a:prstGeom prst="rect">
            <a:avLst/>
          </a:prstGeom>
          <a:noFill/>
          <a:ln w="9525">
            <a:noFill/>
            <a:miter lim="800000"/>
          </a:ln>
          <a:effectLst/>
        </p:spPr>
        <p:txBody>
          <a:bodyPr vert="horz" wrap="square" lIns="91440" tIns="45720" rIns="91440" bIns="45720" numCol="1" anchor="ctr" anchorCtr="0" compatLnSpc="1">
            <a:spAutoFit/>
          </a:bodyPr>
          <a:lstStyle/>
          <a:p>
            <a:pPr lvl="0" indent="363855"/>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负极：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PbSO</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+2H</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+2e</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Pb+H</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SO</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4                                           </a:t>
            </a:r>
            <a:r>
              <a:rPr lang="zh-CN" altLang="en-US" dirty="0" smtClean="0">
                <a:latin typeface="Times New Roman" pitchFamily="18" charset="0"/>
                <a:ea typeface="宋体" pitchFamily="2" charset="-122"/>
                <a:cs typeface="Times New Roman" pitchFamily="18" charset="0"/>
              </a:rPr>
              <a:t>（</a:t>
            </a:r>
            <a:r>
              <a:rPr lang="en-US" altLang="zh-CN" dirty="0" smtClean="0">
                <a:latin typeface="Times New Roman" pitchFamily="18" charset="0"/>
                <a:ea typeface="宋体" pitchFamily="2" charset="-122"/>
                <a:cs typeface="Times New Roman" pitchFamily="18" charset="0"/>
              </a:rPr>
              <a:t>1-3</a:t>
            </a:r>
            <a:r>
              <a:rPr lang="zh-CN" altLang="en-US" dirty="0" smtClean="0">
                <a:latin typeface="Times New Roman" pitchFamily="18" charset="0"/>
                <a:ea typeface="宋体" pitchFamily="2" charset="-122"/>
                <a:cs typeface="Times New Roman" pitchFamily="18" charset="0"/>
              </a:rPr>
              <a:t>）</a:t>
            </a:r>
            <a:endParaRPr kumimoji="0" lang="zh-CN" altLang="en-US"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5131" name="Rectangle 11"/>
          <p:cNvSpPr>
            <a:spLocks noChangeArrowheads="1"/>
          </p:cNvSpPr>
          <p:nvPr/>
        </p:nvSpPr>
        <p:spPr bwMode="auto">
          <a:xfrm>
            <a:off x="1714480" y="3916930"/>
            <a:ext cx="6643734" cy="369332"/>
          </a:xfrm>
          <a:prstGeom prst="rect">
            <a:avLst/>
          </a:prstGeom>
          <a:noFill/>
          <a:ln w="9525">
            <a:noFill/>
            <a:miter lim="800000"/>
          </a:ln>
          <a:effectLst/>
        </p:spPr>
        <p:txBody>
          <a:bodyPr vert="horz" wrap="square" lIns="91440" tIns="45720" rIns="91440" bIns="45720" numCol="1" anchor="ctr" anchorCtr="0" compatLnSpc="1">
            <a:spAutoFit/>
          </a:bodyPr>
          <a:lstStyle/>
          <a:p>
            <a:pPr marL="0" marR="0" lvl="0" indent="36830" algn="l" defTabSz="914400" rtl="0" eaLnBrk="1" fontAlgn="base" latinLnBrk="0" hangingPunct="1">
              <a:lnSpc>
                <a:spcPct val="100000"/>
              </a:lnSpc>
              <a:spcBef>
                <a:spcPct val="0"/>
              </a:spcBef>
              <a:spcAft>
                <a:spcPct val="0"/>
              </a:spcAft>
              <a:buClrTx/>
              <a:buSzTx/>
              <a:buFontTx/>
              <a:buNone/>
            </a:pP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副</a:t>
            </a:r>
            <a:r>
              <a:rPr kumimoji="0" 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反应</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2H</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30000" dirty="0" smtClean="0">
                <a:ln>
                  <a:noFill/>
                </a:ln>
                <a:solidFill>
                  <a:schemeClr val="tx1"/>
                </a:solidFill>
                <a:effectLst/>
                <a:latin typeface="Arial"/>
                <a:ea typeface="宋体" pitchFamily="2" charset="-122"/>
                <a:cs typeface="Times New Roman" pitchFamily="18" charset="0"/>
              </a:rPr>
              <a:t>­</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+2e</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                      </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H</a:t>
            </a:r>
            <a:r>
              <a:rPr kumimoji="0" lang="en-US" altLang="zh-CN" b="0" i="0" u="none" strike="noStrike" cap="none" normalizeH="0" baseline="-30000" dirty="0" smtClean="0">
                <a:ln>
                  <a:noFill/>
                </a:ln>
                <a:solidFill>
                  <a:schemeClr val="tx1"/>
                </a:solidFill>
                <a:effectLst/>
                <a:latin typeface="Times New Roman" pitchFamily="18" charset="0"/>
                <a:ea typeface="宋体" pitchFamily="2" charset="-122"/>
                <a:cs typeface="Times New Roman" pitchFamily="18" charset="0"/>
              </a:rPr>
              <a:t>2</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                                    </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r>
              <a:rPr kumimoji="0" lang="en-US" altLang="zh-CN"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1-4</a:t>
            </a:r>
            <a:r>
              <a:rPr kumimoji="0" lang="zh-CN" altLang="en-US" b="0" i="0" u="none" strike="noStrike" cap="none" normalizeH="0" baseline="0" dirty="0" smtClean="0">
                <a:ln>
                  <a:noFill/>
                </a:ln>
                <a:solidFill>
                  <a:schemeClr val="tx1"/>
                </a:solidFill>
                <a:effectLst/>
                <a:latin typeface="Times New Roman" pitchFamily="18" charset="0"/>
                <a:ea typeface="宋体" pitchFamily="2" charset="-122"/>
                <a:cs typeface="Times New Roman" pitchFamily="18" charset="0"/>
              </a:rPr>
              <a:t>）</a:t>
            </a:r>
            <a:endParaRPr kumimoji="0" lang="zh-CN" altLang="en-US" b="0" i="0" u="none" strike="noStrike" cap="none" normalizeH="0" baseline="0" dirty="0" smtClean="0">
              <a:ln>
                <a:noFill/>
              </a:ln>
              <a:solidFill>
                <a:schemeClr val="tx1"/>
              </a:solidFill>
              <a:effectLst/>
              <a:latin typeface="Arial" pitchFamily="34" charset="0"/>
              <a:ea typeface="宋体" pitchFamily="2" charset="-122"/>
              <a:cs typeface="宋体" pitchFamily="2" charset="-122"/>
            </a:endParaRPr>
          </a:p>
        </p:txBody>
      </p:sp>
      <p:sp>
        <p:nvSpPr>
          <p:cNvPr id="38"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39" name="Text Box 2"/>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1.3 </a:t>
            </a:r>
            <a:r>
              <a:rPr kumimoji="1" lang="zh-CN" altLang="en-US" sz="3200" b="1" dirty="0" smtClean="0">
                <a:solidFill>
                  <a:srgbClr val="000066"/>
                </a:solidFill>
                <a:latin typeface="Times New Roman" pitchFamily="18" charset="0"/>
              </a:rPr>
              <a:t>铅酸蓄电池反应方程式</a:t>
            </a:r>
            <a:endParaRPr kumimoji="1" lang="zh-CN" altLang="en-US" sz="3200" b="1" dirty="0">
              <a:solidFill>
                <a:srgbClr val="000066"/>
              </a:solidFill>
              <a:latin typeface="Times New Roman" pitchFamily="18" charset="0"/>
            </a:endParaRPr>
          </a:p>
        </p:txBody>
      </p:sp>
      <p:sp>
        <p:nvSpPr>
          <p:cNvPr id="42" name="Line 5"/>
          <p:cNvSpPr>
            <a:spLocks noChangeShapeType="1"/>
          </p:cNvSpPr>
          <p:nvPr/>
        </p:nvSpPr>
        <p:spPr bwMode="auto">
          <a:xfrm flipH="1">
            <a:off x="3571868" y="3702616"/>
            <a:ext cx="466725" cy="0"/>
          </a:xfrm>
          <a:prstGeom prst="line">
            <a:avLst/>
          </a:prstGeom>
          <a:noFill/>
          <a:ln w="9525">
            <a:solidFill>
              <a:srgbClr val="000000"/>
            </a:solidFill>
            <a:round/>
            <a:tailEnd type="triangle" w="med" len="med"/>
          </a:ln>
        </p:spPr>
        <p:txBody>
          <a:bodyPr vert="horz" wrap="square" lIns="91440" tIns="45720" rIns="91440" bIns="45720" numCol="1" anchor="t" anchorCtr="0" compatLnSpc="1"/>
          <a:lstStyle/>
          <a:p>
            <a:endParaRPr lang="zh-CN" altLang="en-US"/>
          </a:p>
        </p:txBody>
      </p:sp>
      <p:sp>
        <p:nvSpPr>
          <p:cNvPr id="43" name="Line 5"/>
          <p:cNvSpPr>
            <a:spLocks noChangeShapeType="1"/>
          </p:cNvSpPr>
          <p:nvPr/>
        </p:nvSpPr>
        <p:spPr bwMode="auto">
          <a:xfrm flipH="1">
            <a:off x="3714744" y="4131244"/>
            <a:ext cx="466725" cy="0"/>
          </a:xfrm>
          <a:prstGeom prst="line">
            <a:avLst/>
          </a:prstGeom>
          <a:noFill/>
          <a:ln w="9525">
            <a:solidFill>
              <a:srgbClr val="000000"/>
            </a:solidFill>
            <a:round/>
            <a:tailEnd type="triangle" w="med" len="med"/>
          </a:ln>
        </p:spPr>
        <p:txBody>
          <a:bodyPr vert="horz" wrap="square" lIns="91440" tIns="45720" rIns="91440" bIns="45720" numCol="1" anchor="t" anchorCtr="0" compatLnSpc="1"/>
          <a:lstStyle/>
          <a:p>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7" name="TextBox 6"/>
          <p:cNvSpPr txBox="1"/>
          <p:nvPr/>
        </p:nvSpPr>
        <p:spPr>
          <a:xfrm>
            <a:off x="783771" y="1600199"/>
            <a:ext cx="7761514" cy="1957780"/>
          </a:xfrm>
          <a:prstGeom prst="rect">
            <a:avLst/>
          </a:prstGeom>
          <a:noFill/>
        </p:spPr>
        <p:txBody>
          <a:bodyPr wrap="square" lIns="68580" tIns="34290" rIns="68580" bIns="34290" rtlCol="0">
            <a:spAutoFit/>
          </a:bodyPr>
          <a:lstStyle/>
          <a:p>
            <a:pPr>
              <a:lnSpc>
                <a:spcPct val="150000"/>
              </a:lnSpc>
            </a:pPr>
            <a:r>
              <a:rPr lang="zh-CN" altLang="en-US" sz="1400" dirty="0" smtClean="0">
                <a:latin typeface="+mn-ea"/>
              </a:rPr>
              <a:t>四</a:t>
            </a:r>
            <a:r>
              <a:rPr lang="en-US" altLang="zh-CN" sz="1400" dirty="0" smtClean="0">
                <a:latin typeface="+mn-ea"/>
              </a:rPr>
              <a:t>. </a:t>
            </a:r>
            <a:r>
              <a:rPr lang="zh-CN" altLang="en-US" sz="1400" dirty="0" smtClean="0">
                <a:latin typeface="+mn-ea"/>
              </a:rPr>
              <a:t>浮充性能优越</a:t>
            </a:r>
            <a:endParaRPr lang="en-US" altLang="zh-CN" sz="1400" dirty="0" smtClean="0">
              <a:latin typeface="+mn-ea"/>
            </a:endParaRPr>
          </a:p>
          <a:p>
            <a:pPr>
              <a:lnSpc>
                <a:spcPct val="150000"/>
              </a:lnSpc>
            </a:pPr>
            <a:r>
              <a:rPr lang="zh-CN" altLang="en-US" sz="1400" dirty="0" smtClean="0">
                <a:latin typeface="+mn-ea"/>
              </a:rPr>
              <a:t>    采用特殊配方的板栅合金，添加稀有贵金属，提高了板栅的析氢析氧电位，电池在长期浮充过程中，水不会被分解，不会发生因失水造成的容量不足。板栅合金耐腐蚀性能好，能长期浮充运行。</a:t>
            </a:r>
            <a:endParaRPr lang="en-US" altLang="zh-CN" sz="1400" dirty="0" smtClean="0">
              <a:latin typeface="+mn-ea"/>
            </a:endParaRPr>
          </a:p>
          <a:p>
            <a:pPr>
              <a:lnSpc>
                <a:spcPct val="150000"/>
              </a:lnSpc>
            </a:pPr>
            <a:r>
              <a:rPr lang="en-US" altLang="zh-CN" sz="1400" dirty="0" smtClean="0">
                <a:latin typeface="+mn-ea"/>
              </a:rPr>
              <a:t>    </a:t>
            </a:r>
            <a:r>
              <a:rPr lang="zh-CN" altLang="en-US" sz="1400" dirty="0" smtClean="0">
                <a:latin typeface="+mn-ea"/>
              </a:rPr>
              <a:t>蓄电池内阻低，长期使用内阻不增加，从而极大的降低了电池自身的损耗，提高了电池的实际使用寿命。</a:t>
            </a:r>
            <a:endParaRPr lang="zh-CN" altLang="en-US" sz="1400" dirty="0">
              <a:latin typeface="+mn-ea"/>
            </a:endParaRPr>
          </a:p>
        </p:txBody>
      </p:sp>
      <p:sp>
        <p:nvSpPr>
          <p:cNvPr id="9"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0"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TextBox 9"/>
          <p:cNvSpPr txBox="1"/>
          <p:nvPr/>
        </p:nvSpPr>
        <p:spPr>
          <a:xfrm>
            <a:off x="783771" y="1600200"/>
            <a:ext cx="7761514" cy="1311449"/>
          </a:xfrm>
          <a:prstGeom prst="rect">
            <a:avLst/>
          </a:prstGeom>
          <a:noFill/>
        </p:spPr>
        <p:txBody>
          <a:bodyPr wrap="square" lIns="68580" tIns="34290" rIns="68580" bIns="34290" rtlCol="0">
            <a:spAutoFit/>
          </a:bodyPr>
          <a:lstStyle/>
          <a:p>
            <a:pPr>
              <a:lnSpc>
                <a:spcPct val="150000"/>
              </a:lnSpc>
            </a:pPr>
            <a:r>
              <a:rPr lang="zh-CN" altLang="en-US" sz="1400" dirty="0" smtClean="0">
                <a:latin typeface="+mn-ea"/>
              </a:rPr>
              <a:t>总之：</a:t>
            </a:r>
            <a:endParaRPr lang="en-US" altLang="zh-CN" sz="1400" dirty="0" smtClean="0">
              <a:latin typeface="+mn-ea"/>
            </a:endParaRPr>
          </a:p>
          <a:p>
            <a:pPr>
              <a:lnSpc>
                <a:spcPct val="150000"/>
              </a:lnSpc>
            </a:pPr>
            <a:r>
              <a:rPr lang="zh-CN" altLang="en-US" sz="1400" dirty="0" smtClean="0">
                <a:latin typeface="+mn-ea"/>
              </a:rPr>
              <a:t>    我公司的蓄电池产品具有寿命长、温度适应范围广、耐过充电能力强、深放电及深放电恢复能力强、不失水、内阻低等诸多优点，能极大的提高系统的稳定性，保障系统的正常运行，特别适合需要稳定可靠的用电环境，如地铁系统、银行系统、消防安防系统等。</a:t>
            </a:r>
            <a:endParaRPr lang="zh-CN" altLang="en-US" sz="1400" dirty="0">
              <a:latin typeface="+mn-ea"/>
            </a:endParaRPr>
          </a:p>
        </p:txBody>
      </p:sp>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9"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TextBox 10"/>
          <p:cNvSpPr txBox="1"/>
          <p:nvPr/>
        </p:nvSpPr>
        <p:spPr>
          <a:xfrm>
            <a:off x="722947" y="1331596"/>
            <a:ext cx="1780223" cy="2613729"/>
          </a:xfrm>
          <a:prstGeom prst="rect">
            <a:avLst/>
          </a:prstGeom>
          <a:noFill/>
        </p:spPr>
        <p:txBody>
          <a:bodyPr wrap="square" lIns="68580" tIns="34290" rIns="68580" bIns="34290" rtlCol="0">
            <a:spAutoFit/>
          </a:bodyPr>
          <a:lstStyle/>
          <a:p>
            <a:pPr lvl="0" eaLnBrk="0" fontAlgn="base" hangingPunct="0">
              <a:lnSpc>
                <a:spcPct val="150000"/>
              </a:lnSpc>
              <a:spcBef>
                <a:spcPct val="0"/>
              </a:spcBef>
              <a:spcAft>
                <a:spcPct val="0"/>
              </a:spcAft>
            </a:pPr>
            <a:r>
              <a:rPr lang="en-US" altLang="zh-CN" sz="1400" dirty="0" smtClean="0"/>
              <a:t>UPS</a:t>
            </a:r>
            <a:r>
              <a:rPr lang="zh-CN" altLang="en-US" sz="1400" dirty="0" smtClean="0"/>
              <a:t>电池选型计算：</a:t>
            </a:r>
            <a:endParaRPr lang="en-US" altLang="zh-CN" sz="1400" dirty="0" smtClean="0"/>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C = P*</a:t>
            </a:r>
            <a:r>
              <a:rPr lang="en-US" altLang="zh-CN" sz="1400" dirty="0" err="1" smtClean="0">
                <a:latin typeface="Times New Roman" pitchFamily="18" charset="0"/>
                <a:ea typeface="宋体" pitchFamily="2" charset="-122"/>
                <a:cs typeface="Times New Roman" pitchFamily="18" charset="0"/>
              </a:rPr>
              <a:t>Er</a:t>
            </a:r>
            <a:r>
              <a:rPr lang="en-US" altLang="zh-CN" sz="1400" dirty="0" smtClean="0">
                <a:latin typeface="Times New Roman" pitchFamily="18" charset="0"/>
                <a:ea typeface="宋体" pitchFamily="2" charset="-122"/>
                <a:cs typeface="Times New Roman" pitchFamily="18" charset="0"/>
              </a:rPr>
              <a:t>*t*</a:t>
            </a:r>
            <a:r>
              <a:rPr lang="el-GR" altLang="zh-CN" sz="1400" dirty="0" smtClean="0">
                <a:latin typeface="Times New Roman" pitchFamily="18" charset="0"/>
                <a:ea typeface="宋体" pitchFamily="2" charset="-122"/>
                <a:cs typeface="Times New Roman" pitchFamily="18" charset="0"/>
              </a:rPr>
              <a:t>η</a:t>
            </a:r>
            <a:r>
              <a:rPr lang="en-US" altLang="zh-CN" sz="1400" dirty="0" smtClean="0">
                <a:latin typeface="Times New Roman" pitchFamily="18" charset="0"/>
                <a:ea typeface="宋体" pitchFamily="2" charset="-122"/>
                <a:cs typeface="Times New Roman" pitchFamily="18" charset="0"/>
              </a:rPr>
              <a:t>/ U /</a:t>
            </a:r>
            <a:r>
              <a:rPr lang="el-GR" altLang="zh-CN" sz="1400" dirty="0" smtClean="0">
                <a:latin typeface="Times New Roman" pitchFamily="18" charset="0"/>
                <a:ea typeface="宋体" pitchFamily="2" charset="-122"/>
                <a:cs typeface="Times New Roman" pitchFamily="18" charset="0"/>
              </a:rPr>
              <a:t> φ</a:t>
            </a:r>
            <a:endParaRPr lang="zh-CN" altLang="en-US"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P</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UPS</a:t>
            </a:r>
            <a:r>
              <a:rPr lang="zh-CN" altLang="en-US" sz="1400" dirty="0" smtClean="0">
                <a:latin typeface="Times New Roman" pitchFamily="18" charset="0"/>
                <a:ea typeface="宋体" pitchFamily="2" charset="-122"/>
                <a:cs typeface="Times New Roman" pitchFamily="18" charset="0"/>
              </a:rPr>
              <a:t>额定功率</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err="1" smtClean="0">
                <a:latin typeface="Times New Roman" pitchFamily="18" charset="0"/>
                <a:ea typeface="宋体" pitchFamily="2" charset="-122"/>
                <a:cs typeface="Times New Roman" pitchFamily="18" charset="0"/>
              </a:rPr>
              <a:t>Er</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UPS</a:t>
            </a:r>
            <a:r>
              <a:rPr lang="zh-CN" altLang="en-US" sz="1400" dirty="0" smtClean="0">
                <a:latin typeface="Times New Roman" pitchFamily="18" charset="0"/>
                <a:ea typeface="宋体" pitchFamily="2" charset="-122"/>
                <a:cs typeface="Times New Roman" pitchFamily="18" charset="0"/>
              </a:rPr>
              <a:t>可用系数</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T</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UPS</a:t>
            </a:r>
            <a:r>
              <a:rPr lang="zh-CN" altLang="en-US" sz="1400" dirty="0" smtClean="0">
                <a:latin typeface="Times New Roman" pitchFamily="18" charset="0"/>
                <a:ea typeface="宋体" pitchFamily="2" charset="-122"/>
                <a:cs typeface="Times New Roman" pitchFamily="18" charset="0"/>
              </a:rPr>
              <a:t>备用时间</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l-GR" altLang="zh-CN" sz="1400" dirty="0" smtClean="0">
                <a:latin typeface="Times New Roman" pitchFamily="18" charset="0"/>
                <a:ea typeface="宋体" pitchFamily="2" charset="-122"/>
                <a:cs typeface="Times New Roman" pitchFamily="18" charset="0"/>
              </a:rPr>
              <a:t>η </a:t>
            </a:r>
            <a:r>
              <a:rPr lang="zh-CN" altLang="en-US" sz="1400" dirty="0" smtClean="0">
                <a:latin typeface="Times New Roman" pitchFamily="18" charset="0"/>
                <a:ea typeface="宋体" pitchFamily="2" charset="-122"/>
                <a:cs typeface="Times New Roman" pitchFamily="18" charset="0"/>
              </a:rPr>
              <a:t>：效率因子</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U</a:t>
            </a:r>
            <a:r>
              <a:rPr lang="zh-CN" altLang="en-US" sz="1400" dirty="0" smtClean="0">
                <a:latin typeface="Times New Roman" pitchFamily="18" charset="0"/>
                <a:ea typeface="宋体" pitchFamily="2" charset="-122"/>
                <a:cs typeface="Times New Roman" pitchFamily="18" charset="0"/>
              </a:rPr>
              <a:t>：系统电压</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l-GR" altLang="zh-CN" sz="1400" dirty="0" smtClean="0">
                <a:latin typeface="Times New Roman" pitchFamily="18" charset="0"/>
                <a:ea typeface="宋体" pitchFamily="2" charset="-122"/>
                <a:cs typeface="Times New Roman" pitchFamily="18" charset="0"/>
              </a:rPr>
              <a:t>φ </a:t>
            </a:r>
            <a:r>
              <a:rPr lang="zh-CN" altLang="en-US" sz="1400" dirty="0" smtClean="0">
                <a:latin typeface="Times New Roman" pitchFamily="18" charset="0"/>
                <a:ea typeface="宋体" pitchFamily="2" charset="-122"/>
                <a:cs typeface="Times New Roman" pitchFamily="18" charset="0"/>
              </a:rPr>
              <a:t>：电池终止条件</a:t>
            </a:r>
            <a:endParaRPr lang="zh-CN" altLang="en-US" sz="1400" dirty="0" smtClean="0">
              <a:latin typeface="Times New Roman" pitchFamily="18" charset="0"/>
              <a:ea typeface="宋体" pitchFamily="2" charset="-122"/>
              <a:cs typeface="Times New Roman" pitchFamily="18" charset="0"/>
            </a:endParaRPr>
          </a:p>
        </p:txBody>
      </p:sp>
      <p:sp>
        <p:nvSpPr>
          <p:cNvPr id="12" name="TextBox 11"/>
          <p:cNvSpPr txBox="1"/>
          <p:nvPr/>
        </p:nvSpPr>
        <p:spPr>
          <a:xfrm>
            <a:off x="3320416" y="1374458"/>
            <a:ext cx="2783205" cy="3154518"/>
          </a:xfrm>
          <a:prstGeom prst="rect">
            <a:avLst/>
          </a:prstGeom>
          <a:noFill/>
        </p:spPr>
        <p:txBody>
          <a:bodyPr wrap="square" lIns="68580" tIns="34290" rIns="68580" bIns="34290" rtlCol="0">
            <a:spAutoFit/>
          </a:bodyPr>
          <a:lstStyle/>
          <a:p>
            <a:r>
              <a:rPr lang="zh-CN" altLang="en-US" sz="1400" dirty="0" smtClean="0">
                <a:latin typeface="Times New Roman" pitchFamily="18" charset="0"/>
                <a:ea typeface="宋体" pitchFamily="2" charset="-122"/>
                <a:cs typeface="Times New Roman" pitchFamily="18" charset="0"/>
              </a:rPr>
              <a:t>计算举例：</a:t>
            </a:r>
            <a:endParaRPr lang="zh-CN" altLang="en-US"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P</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400KW</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err="1" smtClean="0">
                <a:latin typeface="Times New Roman" pitchFamily="18" charset="0"/>
                <a:ea typeface="宋体" pitchFamily="2" charset="-122"/>
                <a:cs typeface="Times New Roman" pitchFamily="18" charset="0"/>
              </a:rPr>
              <a:t>Er</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0.8</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T</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40min</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0.67h</a:t>
            </a:r>
            <a:r>
              <a:rPr lang="zh-CN" altLang="en-US" sz="1400" dirty="0" smtClean="0">
                <a:latin typeface="Times New Roman" pitchFamily="18" charset="0"/>
                <a:ea typeface="宋体" pitchFamily="2" charset="-122"/>
                <a:cs typeface="Times New Roman" pitchFamily="18" charset="0"/>
              </a:rPr>
              <a:t>）</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l-GR" altLang="zh-CN" sz="1400" dirty="0" smtClean="0">
                <a:latin typeface="Times New Roman" pitchFamily="18" charset="0"/>
                <a:ea typeface="宋体" pitchFamily="2" charset="-122"/>
                <a:cs typeface="Times New Roman" pitchFamily="18" charset="0"/>
              </a:rPr>
              <a:t>η </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0.9</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U</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380V</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l-GR" altLang="zh-CN" sz="1400" dirty="0" smtClean="0">
                <a:latin typeface="Times New Roman" pitchFamily="18" charset="0"/>
                <a:ea typeface="宋体" pitchFamily="2" charset="-122"/>
                <a:cs typeface="Times New Roman" pitchFamily="18" charset="0"/>
              </a:rPr>
              <a:t>φ </a:t>
            </a:r>
            <a:r>
              <a:rPr lang="zh-CN" altLang="en-US" sz="1400" dirty="0" smtClean="0">
                <a:latin typeface="Times New Roman" pitchFamily="18" charset="0"/>
                <a:ea typeface="宋体" pitchFamily="2" charset="-122"/>
                <a:cs typeface="Times New Roman" pitchFamily="18" charset="0"/>
              </a:rPr>
              <a:t>：</a:t>
            </a:r>
            <a:r>
              <a:rPr lang="en-US" altLang="zh-CN" sz="1400" dirty="0" smtClean="0">
                <a:latin typeface="Times New Roman" pitchFamily="18" charset="0"/>
                <a:ea typeface="宋体" pitchFamily="2" charset="-122"/>
                <a:cs typeface="Times New Roman" pitchFamily="18" charset="0"/>
              </a:rPr>
              <a:t>0.8</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C= P*</a:t>
            </a:r>
            <a:r>
              <a:rPr lang="en-US" altLang="zh-CN" sz="1400" dirty="0" err="1" smtClean="0">
                <a:latin typeface="Times New Roman" pitchFamily="18" charset="0"/>
                <a:ea typeface="宋体" pitchFamily="2" charset="-122"/>
                <a:cs typeface="Times New Roman" pitchFamily="18" charset="0"/>
              </a:rPr>
              <a:t>Er</a:t>
            </a:r>
            <a:r>
              <a:rPr lang="en-US" altLang="zh-CN" sz="1400" dirty="0" smtClean="0">
                <a:latin typeface="Times New Roman" pitchFamily="18" charset="0"/>
                <a:ea typeface="宋体" pitchFamily="2" charset="-122"/>
                <a:cs typeface="Times New Roman" pitchFamily="18" charset="0"/>
              </a:rPr>
              <a:t>*t*</a:t>
            </a:r>
            <a:r>
              <a:rPr lang="el-GR" altLang="zh-CN" sz="1400" dirty="0" smtClean="0">
                <a:latin typeface="Times New Roman" pitchFamily="18" charset="0"/>
                <a:ea typeface="宋体" pitchFamily="2" charset="-122"/>
                <a:cs typeface="Times New Roman" pitchFamily="18" charset="0"/>
              </a:rPr>
              <a:t>η</a:t>
            </a:r>
            <a:r>
              <a:rPr lang="en-US" altLang="zh-CN" sz="1400" dirty="0" smtClean="0">
                <a:latin typeface="Times New Roman" pitchFamily="18" charset="0"/>
                <a:ea typeface="宋体" pitchFamily="2" charset="-122"/>
                <a:cs typeface="Times New Roman" pitchFamily="18" charset="0"/>
              </a:rPr>
              <a:t>/ U /</a:t>
            </a:r>
            <a:r>
              <a:rPr lang="el-GR" altLang="zh-CN" sz="1400" dirty="0" smtClean="0">
                <a:latin typeface="Times New Roman" pitchFamily="18" charset="0"/>
                <a:ea typeface="宋体" pitchFamily="2" charset="-122"/>
                <a:cs typeface="Times New Roman" pitchFamily="18" charset="0"/>
              </a:rPr>
              <a:t> φ</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   =400*1000*0.8*0.67*0.9/380/0.8</a:t>
            </a:r>
            <a:endParaRPr lang="en-US" altLang="zh-CN" sz="1400" dirty="0" smtClean="0">
              <a:latin typeface="Times New Roman" pitchFamily="18" charset="0"/>
              <a:ea typeface="宋体" pitchFamily="2" charset="-122"/>
              <a:cs typeface="Times New Roman" pitchFamily="18" charset="0"/>
            </a:endParaRPr>
          </a:p>
          <a:p>
            <a:pPr lvl="0" eaLnBrk="0" fontAlgn="base" hangingPunct="0">
              <a:lnSpc>
                <a:spcPct val="150000"/>
              </a:lnSpc>
              <a:spcBef>
                <a:spcPct val="0"/>
              </a:spcBef>
              <a:spcAft>
                <a:spcPct val="0"/>
              </a:spcAft>
            </a:pPr>
            <a:r>
              <a:rPr lang="en-US" altLang="zh-CN" sz="1400" dirty="0" smtClean="0">
                <a:latin typeface="Times New Roman" pitchFamily="18" charset="0"/>
                <a:ea typeface="宋体" pitchFamily="2" charset="-122"/>
                <a:cs typeface="Times New Roman" pitchFamily="18" charset="0"/>
              </a:rPr>
              <a:t>   =634.7Ah</a:t>
            </a:r>
            <a:endParaRPr lang="zh-CN" altLang="en-US" sz="1400" dirty="0" smtClean="0">
              <a:latin typeface="Times New Roman" pitchFamily="18" charset="0"/>
              <a:ea typeface="宋体" pitchFamily="2" charset="-122"/>
              <a:cs typeface="Times New Roman" pitchFamily="18" charset="0"/>
            </a:endParaRPr>
          </a:p>
        </p:txBody>
      </p:sp>
      <p:sp>
        <p:nvSpPr>
          <p:cNvPr id="13" name="TextBox 12"/>
          <p:cNvSpPr txBox="1"/>
          <p:nvPr/>
        </p:nvSpPr>
        <p:spPr>
          <a:xfrm>
            <a:off x="5955031" y="1377315"/>
            <a:ext cx="1683067" cy="1323247"/>
          </a:xfrm>
          <a:prstGeom prst="rect">
            <a:avLst/>
          </a:prstGeom>
          <a:noFill/>
        </p:spPr>
        <p:txBody>
          <a:bodyPr wrap="square" lIns="68580" tIns="34290" rIns="68580" bIns="34290" rtlCol="0">
            <a:spAutoFit/>
          </a:bodyPr>
          <a:lstStyle/>
          <a:p>
            <a:pPr>
              <a:lnSpc>
                <a:spcPct val="150000"/>
              </a:lnSpc>
            </a:pPr>
            <a:r>
              <a:rPr lang="zh-CN" altLang="en-US" sz="1400" dirty="0" smtClean="0">
                <a:latin typeface="Times New Roman" pitchFamily="18" charset="0"/>
                <a:ea typeface="宋体" pitchFamily="2" charset="-122"/>
                <a:cs typeface="Times New Roman" pitchFamily="18" charset="0"/>
              </a:rPr>
              <a:t>结论：</a:t>
            </a:r>
            <a:endParaRPr lang="en-US" altLang="zh-CN" sz="1400" dirty="0" smtClean="0">
              <a:latin typeface="Times New Roman" pitchFamily="18" charset="0"/>
              <a:ea typeface="宋体" pitchFamily="2" charset="-122"/>
              <a:cs typeface="Times New Roman" pitchFamily="18" charset="0"/>
            </a:endParaRPr>
          </a:p>
          <a:p>
            <a:pPr>
              <a:lnSpc>
                <a:spcPct val="150000"/>
              </a:lnSpc>
            </a:pPr>
            <a:r>
              <a:rPr lang="en-US" altLang="zh-CN" sz="1400" dirty="0" smtClean="0">
                <a:latin typeface="Times New Roman" pitchFamily="18" charset="0"/>
                <a:ea typeface="宋体" pitchFamily="2" charset="-122"/>
                <a:cs typeface="Times New Roman" pitchFamily="18" charset="0"/>
              </a:rPr>
              <a:t>C0.67=634.7Ah</a:t>
            </a:r>
            <a:endParaRPr lang="en-US" altLang="zh-CN" sz="1400" dirty="0" smtClean="0">
              <a:latin typeface="Times New Roman" pitchFamily="18" charset="0"/>
              <a:ea typeface="宋体" pitchFamily="2" charset="-122"/>
              <a:cs typeface="Times New Roman" pitchFamily="18" charset="0"/>
            </a:endParaRPr>
          </a:p>
          <a:p>
            <a:pPr>
              <a:lnSpc>
                <a:spcPct val="150000"/>
              </a:lnSpc>
            </a:pPr>
            <a:r>
              <a:rPr lang="en-US" altLang="zh-CN" sz="1400" dirty="0" smtClean="0">
                <a:latin typeface="Times New Roman" pitchFamily="18" charset="0"/>
                <a:ea typeface="宋体" pitchFamily="2" charset="-122"/>
                <a:cs typeface="Times New Roman" pitchFamily="18" charset="0"/>
              </a:rPr>
              <a:t>C10=C0.67/0.5</a:t>
            </a:r>
            <a:endParaRPr lang="en-US" altLang="zh-CN" sz="1400" dirty="0" smtClean="0">
              <a:latin typeface="Times New Roman" pitchFamily="18" charset="0"/>
              <a:ea typeface="宋体" pitchFamily="2" charset="-122"/>
              <a:cs typeface="Times New Roman" pitchFamily="18" charset="0"/>
            </a:endParaRPr>
          </a:p>
          <a:p>
            <a:pPr>
              <a:lnSpc>
                <a:spcPct val="150000"/>
              </a:lnSpc>
            </a:pPr>
            <a:r>
              <a:rPr lang="en-US" altLang="zh-CN" sz="1400" dirty="0" smtClean="0">
                <a:latin typeface="Times New Roman" pitchFamily="18" charset="0"/>
                <a:ea typeface="宋体" pitchFamily="2" charset="-122"/>
                <a:cs typeface="Times New Roman" pitchFamily="18" charset="0"/>
              </a:rPr>
              <a:t>     =1269.4Ah</a:t>
            </a:r>
            <a:endParaRPr lang="zh-CN" altLang="en-US" sz="1400" dirty="0" smtClean="0">
              <a:latin typeface="Times New Roman" pitchFamily="18" charset="0"/>
              <a:ea typeface="宋体" pitchFamily="2" charset="-122"/>
              <a:cs typeface="Times New Roman" pitchFamily="18" charset="0"/>
            </a:endParaRPr>
          </a:p>
        </p:txBody>
      </p:sp>
      <p:sp>
        <p:nvSpPr>
          <p:cNvPr id="1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5"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6" name="TextBox 25"/>
          <p:cNvSpPr txBox="1"/>
          <p:nvPr/>
        </p:nvSpPr>
        <p:spPr>
          <a:xfrm>
            <a:off x="720090" y="1311593"/>
            <a:ext cx="2957513" cy="346249"/>
          </a:xfrm>
          <a:prstGeom prst="rect">
            <a:avLst/>
          </a:prstGeom>
          <a:noFill/>
        </p:spPr>
        <p:txBody>
          <a:bodyPr wrap="square" lIns="68580" tIns="34290" rIns="68580" bIns="34290" rtlCol="0">
            <a:spAutoFit/>
          </a:bodyPr>
          <a:lstStyle/>
          <a:p>
            <a:r>
              <a:rPr lang="zh-CN" altLang="en-US" dirty="0" smtClean="0"/>
              <a:t>恒电流放电数据表 （</a:t>
            </a:r>
            <a:r>
              <a:rPr lang="en-US" altLang="zh-CN" dirty="0" smtClean="0"/>
              <a:t>A</a:t>
            </a:r>
            <a:r>
              <a:rPr lang="zh-CN" altLang="en-US" dirty="0" smtClean="0"/>
              <a:t>）</a:t>
            </a:r>
            <a:endParaRPr lang="zh-CN" altLang="en-US" dirty="0"/>
          </a:p>
        </p:txBody>
      </p:sp>
      <p:sp>
        <p:nvSpPr>
          <p:cNvPr id="27" name="TextBox 26"/>
          <p:cNvSpPr txBox="1"/>
          <p:nvPr/>
        </p:nvSpPr>
        <p:spPr>
          <a:xfrm>
            <a:off x="740092" y="3054668"/>
            <a:ext cx="2957513" cy="346249"/>
          </a:xfrm>
          <a:prstGeom prst="rect">
            <a:avLst/>
          </a:prstGeom>
          <a:noFill/>
        </p:spPr>
        <p:txBody>
          <a:bodyPr wrap="square" lIns="68580" tIns="34290" rIns="68580" bIns="34290" rtlCol="0">
            <a:spAutoFit/>
          </a:bodyPr>
          <a:lstStyle/>
          <a:p>
            <a:r>
              <a:rPr lang="zh-CN" altLang="en-US" dirty="0" smtClean="0"/>
              <a:t>恒功率放电数据表 （</a:t>
            </a:r>
            <a:r>
              <a:rPr lang="en-US" altLang="zh-CN" dirty="0" smtClean="0"/>
              <a:t>W/cell</a:t>
            </a:r>
            <a:r>
              <a:rPr lang="zh-CN" altLang="en-US" dirty="0" smtClean="0"/>
              <a:t>）</a:t>
            </a:r>
            <a:endParaRPr lang="zh-CN" altLang="en-US" dirty="0"/>
          </a:p>
        </p:txBody>
      </p:sp>
      <p:graphicFrame>
        <p:nvGraphicFramePr>
          <p:cNvPr id="28" name="表格 27"/>
          <p:cNvGraphicFramePr>
            <a:graphicFrameLocks noGrp="1"/>
          </p:cNvGraphicFramePr>
          <p:nvPr/>
        </p:nvGraphicFramePr>
        <p:xfrm>
          <a:off x="749618" y="1595517"/>
          <a:ext cx="7754296" cy="1422008"/>
        </p:xfrm>
        <a:graphic>
          <a:graphicData uri="http://schemas.openxmlformats.org/drawingml/2006/table">
            <a:tbl>
              <a:tblPr>
                <a:tableStyleId>{18603FDC-E32A-4AB5-989C-0864C3EAD2B8}</a:tableStyleId>
              </a:tblPr>
              <a:tblGrid>
                <a:gridCol w="704936"/>
                <a:gridCol w="704936"/>
                <a:gridCol w="704936"/>
                <a:gridCol w="704936"/>
                <a:gridCol w="704936"/>
                <a:gridCol w="704936"/>
                <a:gridCol w="704936"/>
                <a:gridCol w="704936"/>
                <a:gridCol w="704936"/>
                <a:gridCol w="704936"/>
                <a:gridCol w="704936"/>
              </a:tblGrid>
              <a:tr h="203144">
                <a:tc>
                  <a:txBody>
                    <a:bodyPr/>
                    <a:lstStyle/>
                    <a:p>
                      <a:pPr algn="ctr" fontAlgn="ctr"/>
                      <a:r>
                        <a:rPr lang="en-US" sz="1200" u="none" strike="noStrike" dirty="0"/>
                        <a:t>F.V/Time</a:t>
                      </a:r>
                      <a:endParaRPr lang="en-US" sz="1200" b="0" i="0" u="none" strike="noStrike" dirty="0">
                        <a:latin typeface="Arial"/>
                      </a:endParaRPr>
                    </a:p>
                  </a:txBody>
                  <a:tcPr marL="0" marR="0" marT="0" marB="0" anchor="ctr"/>
                </a:tc>
                <a:tc>
                  <a:txBody>
                    <a:bodyPr/>
                    <a:lstStyle/>
                    <a:p>
                      <a:pPr algn="ctr" fontAlgn="ctr"/>
                      <a:r>
                        <a:rPr lang="en-US" sz="1200" u="none" strike="noStrike"/>
                        <a:t>5M</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15M</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30M</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1h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2h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3h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5h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8h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10h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20h</a:t>
                      </a:r>
                      <a:endParaRPr lang="en-US" sz="1200" b="0" i="0" u="none" strike="noStrike">
                        <a:solidFill>
                          <a:srgbClr val="000000"/>
                        </a:solidFill>
                        <a:latin typeface="Arial"/>
                      </a:endParaRPr>
                    </a:p>
                  </a:txBody>
                  <a:tcPr marL="0" marR="0" marT="0" marB="0" anchor="ctr"/>
                </a:tc>
              </a:tr>
              <a:tr h="203144">
                <a:tc>
                  <a:txBody>
                    <a:bodyPr/>
                    <a:lstStyle/>
                    <a:p>
                      <a:pPr algn="ctr" fontAlgn="ctr"/>
                      <a:r>
                        <a:rPr lang="en-US" sz="1200" u="none" strike="noStrike"/>
                        <a:t>1.60V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360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193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118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dirty="0"/>
                        <a:t>68.7 </a:t>
                      </a:r>
                      <a:endParaRPr lang="en-US" altLang="zh-CN" sz="1200" b="0" i="0" u="none" strike="noStrike" dirty="0">
                        <a:solidFill>
                          <a:srgbClr val="FF0000"/>
                        </a:solidFill>
                        <a:latin typeface="Arial"/>
                      </a:endParaRPr>
                    </a:p>
                  </a:txBody>
                  <a:tcPr marL="0" marR="0" marT="0" marB="0" anchor="ctr"/>
                </a:tc>
                <a:tc>
                  <a:txBody>
                    <a:bodyPr/>
                    <a:lstStyle/>
                    <a:p>
                      <a:pPr algn="ctr" fontAlgn="ctr"/>
                      <a:r>
                        <a:rPr lang="en-US" altLang="zh-CN" sz="1200" u="none" strike="noStrike"/>
                        <a:t>39.4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28.6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19.2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12.5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10.4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5.46 </a:t>
                      </a:r>
                      <a:endParaRPr lang="en-US" altLang="zh-CN" sz="1200" b="0" i="0" u="none" strike="noStrike">
                        <a:solidFill>
                          <a:srgbClr val="FF0000"/>
                        </a:solidFill>
                        <a:latin typeface="Arial"/>
                      </a:endParaRPr>
                    </a:p>
                  </a:txBody>
                  <a:tcPr marL="0" marR="0" marT="0" marB="0" anchor="ctr"/>
                </a:tc>
              </a:tr>
              <a:tr h="203144">
                <a:tc>
                  <a:txBody>
                    <a:bodyPr/>
                    <a:lstStyle/>
                    <a:p>
                      <a:pPr algn="ctr" fontAlgn="ctr"/>
                      <a:r>
                        <a:rPr lang="en-US" sz="1200" u="none" strike="noStrike"/>
                        <a:t>1.65V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349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187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116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68.3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39.2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28.3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19.0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12.4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10.3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5.43 </a:t>
                      </a:r>
                      <a:endParaRPr lang="en-US" altLang="zh-CN" sz="1200" b="0" i="0" u="none" strike="noStrike">
                        <a:solidFill>
                          <a:srgbClr val="FF0000"/>
                        </a:solidFill>
                        <a:latin typeface="Arial"/>
                      </a:endParaRPr>
                    </a:p>
                  </a:txBody>
                  <a:tcPr marL="0" marR="0" marT="0" marB="0" anchor="ctr"/>
                </a:tc>
              </a:tr>
              <a:tr h="203144">
                <a:tc>
                  <a:txBody>
                    <a:bodyPr/>
                    <a:lstStyle/>
                    <a:p>
                      <a:pPr algn="ctr" fontAlgn="ctr"/>
                      <a:r>
                        <a:rPr lang="en-US" sz="1200" u="none" strike="noStrike"/>
                        <a:t>1.70V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335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183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114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67.8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38.9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27.9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18.8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12.3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10.2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5.40 </a:t>
                      </a:r>
                      <a:endParaRPr lang="en-US" altLang="zh-CN" sz="1200" b="0" i="0" u="none" strike="noStrike">
                        <a:solidFill>
                          <a:srgbClr val="FF0000"/>
                        </a:solidFill>
                        <a:latin typeface="Arial"/>
                      </a:endParaRPr>
                    </a:p>
                  </a:txBody>
                  <a:tcPr marL="0" marR="0" marT="0" marB="0" anchor="ctr"/>
                </a:tc>
              </a:tr>
              <a:tr h="203144">
                <a:tc>
                  <a:txBody>
                    <a:bodyPr/>
                    <a:lstStyle/>
                    <a:p>
                      <a:pPr algn="ctr" fontAlgn="ctr"/>
                      <a:r>
                        <a:rPr lang="en-US" sz="1200" u="none" strike="noStrike"/>
                        <a:t>1.75V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308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177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113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66.8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38.3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27.6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18.6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12.2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10.1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5.38 </a:t>
                      </a:r>
                      <a:endParaRPr lang="en-US" altLang="zh-CN" sz="1200" b="0" i="0" u="none" strike="noStrike">
                        <a:solidFill>
                          <a:srgbClr val="FF0000"/>
                        </a:solidFill>
                        <a:latin typeface="Arial"/>
                      </a:endParaRPr>
                    </a:p>
                  </a:txBody>
                  <a:tcPr marL="0" marR="0" marT="0" marB="0" anchor="ctr"/>
                </a:tc>
              </a:tr>
              <a:tr h="203144">
                <a:tc>
                  <a:txBody>
                    <a:bodyPr/>
                    <a:lstStyle/>
                    <a:p>
                      <a:pPr algn="ctr" fontAlgn="ctr"/>
                      <a:r>
                        <a:rPr lang="en-US" sz="1200" u="none" strike="noStrike"/>
                        <a:t>1.80V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276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165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108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65.1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37.6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27.4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18.1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12.1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10.0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5.35 </a:t>
                      </a:r>
                      <a:endParaRPr lang="en-US" altLang="zh-CN" sz="1200" b="0" i="0" u="none" strike="noStrike">
                        <a:solidFill>
                          <a:srgbClr val="FF0000"/>
                        </a:solidFill>
                        <a:latin typeface="Arial"/>
                      </a:endParaRPr>
                    </a:p>
                  </a:txBody>
                  <a:tcPr marL="0" marR="0" marT="0" marB="0" anchor="ctr"/>
                </a:tc>
              </a:tr>
              <a:tr h="203144">
                <a:tc>
                  <a:txBody>
                    <a:bodyPr/>
                    <a:lstStyle/>
                    <a:p>
                      <a:pPr algn="ctr" fontAlgn="ctr"/>
                      <a:r>
                        <a:rPr lang="en-US" sz="1200" u="none" strike="noStrike"/>
                        <a:t>1.85V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246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147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98.2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60.3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35.7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25.8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17.2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11.6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a:t>9.70 </a:t>
                      </a:r>
                      <a:endParaRPr lang="en-US" altLang="zh-CN" sz="1200" b="0" i="0" u="none" strike="noStrike">
                        <a:solidFill>
                          <a:srgbClr val="FF0000"/>
                        </a:solidFill>
                        <a:latin typeface="Arial"/>
                      </a:endParaRPr>
                    </a:p>
                  </a:txBody>
                  <a:tcPr marL="0" marR="0" marT="0" marB="0" anchor="ctr"/>
                </a:tc>
                <a:tc>
                  <a:txBody>
                    <a:bodyPr/>
                    <a:lstStyle/>
                    <a:p>
                      <a:pPr algn="ctr" fontAlgn="ctr"/>
                      <a:r>
                        <a:rPr lang="en-US" altLang="zh-CN" sz="1200" u="none" strike="noStrike" dirty="0"/>
                        <a:t>5.26 </a:t>
                      </a:r>
                      <a:endParaRPr lang="en-US" altLang="zh-CN" sz="1200" b="0" i="0" u="none" strike="noStrike" dirty="0">
                        <a:solidFill>
                          <a:srgbClr val="FF0000"/>
                        </a:solidFill>
                        <a:latin typeface="Arial"/>
                      </a:endParaRPr>
                    </a:p>
                  </a:txBody>
                  <a:tcPr marL="0" marR="0" marT="0" marB="0" anchor="ctr"/>
                </a:tc>
              </a:tr>
            </a:tbl>
          </a:graphicData>
        </a:graphic>
      </p:graphicFrame>
      <p:graphicFrame>
        <p:nvGraphicFramePr>
          <p:cNvPr id="29" name="表格 28"/>
          <p:cNvGraphicFramePr>
            <a:graphicFrameLocks noGrp="1"/>
          </p:cNvGraphicFramePr>
          <p:nvPr/>
        </p:nvGraphicFramePr>
        <p:xfrm>
          <a:off x="727708" y="3335735"/>
          <a:ext cx="7759067" cy="1370572"/>
        </p:xfrm>
        <a:graphic>
          <a:graphicData uri="http://schemas.openxmlformats.org/drawingml/2006/table">
            <a:tbl>
              <a:tblPr>
                <a:tableStyleId>{18603FDC-E32A-4AB5-989C-0864C3EAD2B8}</a:tableStyleId>
              </a:tblPr>
              <a:tblGrid>
                <a:gridCol w="843887"/>
                <a:gridCol w="691518"/>
                <a:gridCol w="691518"/>
                <a:gridCol w="691518"/>
                <a:gridCol w="691518"/>
                <a:gridCol w="691518"/>
                <a:gridCol w="691518"/>
                <a:gridCol w="691518"/>
                <a:gridCol w="691518"/>
                <a:gridCol w="691518"/>
                <a:gridCol w="691518"/>
              </a:tblGrid>
              <a:tr h="195796">
                <a:tc>
                  <a:txBody>
                    <a:bodyPr/>
                    <a:lstStyle/>
                    <a:p>
                      <a:pPr algn="ctr" fontAlgn="ctr"/>
                      <a:r>
                        <a:rPr lang="en-US" sz="1200" u="none" strike="noStrike"/>
                        <a:t>F.V/Time</a:t>
                      </a:r>
                      <a:endParaRPr lang="en-US" sz="1200" b="0" i="0" u="none" strike="noStrike">
                        <a:latin typeface="Arial"/>
                      </a:endParaRPr>
                    </a:p>
                  </a:txBody>
                  <a:tcPr marL="0" marR="0" marT="0" marB="0" anchor="ctr"/>
                </a:tc>
                <a:tc>
                  <a:txBody>
                    <a:bodyPr/>
                    <a:lstStyle/>
                    <a:p>
                      <a:pPr algn="ctr" fontAlgn="ctr"/>
                      <a:r>
                        <a:rPr lang="en-US" sz="1200" u="none" strike="noStrike"/>
                        <a:t>5M</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15M</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30M</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1h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2h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3h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5h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8h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10h</a:t>
                      </a:r>
                      <a:endParaRPr lang="en-US" sz="1200" b="0" i="0" u="none" strike="noStrike">
                        <a:solidFill>
                          <a:srgbClr val="000000"/>
                        </a:solidFill>
                        <a:latin typeface="Arial"/>
                      </a:endParaRPr>
                    </a:p>
                  </a:txBody>
                  <a:tcPr marL="0" marR="0" marT="0" marB="0" anchor="ctr"/>
                </a:tc>
                <a:tc>
                  <a:txBody>
                    <a:bodyPr/>
                    <a:lstStyle/>
                    <a:p>
                      <a:pPr algn="ctr" fontAlgn="ctr"/>
                      <a:r>
                        <a:rPr lang="en-US" sz="1200" u="none" strike="noStrike"/>
                        <a:t>20h</a:t>
                      </a:r>
                      <a:endParaRPr lang="en-US" sz="1200" b="0" i="0" u="none" strike="noStrike">
                        <a:solidFill>
                          <a:srgbClr val="000000"/>
                        </a:solidFill>
                        <a:latin typeface="Arial"/>
                      </a:endParaRPr>
                    </a:p>
                  </a:txBody>
                  <a:tcPr marL="0" marR="0" marT="0" marB="0" anchor="ctr"/>
                </a:tc>
              </a:tr>
              <a:tr h="195796">
                <a:tc>
                  <a:txBody>
                    <a:bodyPr/>
                    <a:lstStyle/>
                    <a:p>
                      <a:pPr algn="ctr" fontAlgn="ctr"/>
                      <a:r>
                        <a:rPr lang="en-US" sz="1200" u="none" strike="noStrike"/>
                        <a:t>1.60V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603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340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213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130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74.5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54.4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36.4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24.3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20.0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10.8 </a:t>
                      </a:r>
                      <a:endParaRPr lang="en-US" altLang="zh-CN" sz="1200" b="0" i="0" u="none" strike="noStrike">
                        <a:solidFill>
                          <a:srgbClr val="000000"/>
                        </a:solidFill>
                        <a:latin typeface="Arial"/>
                      </a:endParaRPr>
                    </a:p>
                  </a:txBody>
                  <a:tcPr marL="0" marR="0" marT="0" marB="0" anchor="ctr"/>
                </a:tc>
              </a:tr>
              <a:tr h="195796">
                <a:tc>
                  <a:txBody>
                    <a:bodyPr/>
                    <a:lstStyle/>
                    <a:p>
                      <a:pPr algn="ctr" fontAlgn="ctr"/>
                      <a:r>
                        <a:rPr lang="en-US" sz="1200" u="none" strike="noStrike"/>
                        <a:t>1.67V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580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334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211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129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74.3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53.7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36.2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24.1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19.8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10.8 </a:t>
                      </a:r>
                      <a:endParaRPr lang="en-US" altLang="zh-CN" sz="1200" b="0" i="0" u="none" strike="noStrike">
                        <a:solidFill>
                          <a:srgbClr val="000000"/>
                        </a:solidFill>
                        <a:latin typeface="Arial"/>
                      </a:endParaRPr>
                    </a:p>
                  </a:txBody>
                  <a:tcPr marL="0" marR="0" marT="0" marB="0" anchor="ctr"/>
                </a:tc>
              </a:tr>
              <a:tr h="195796">
                <a:tc>
                  <a:txBody>
                    <a:bodyPr/>
                    <a:lstStyle/>
                    <a:p>
                      <a:pPr algn="ctr" fontAlgn="ctr"/>
                      <a:r>
                        <a:rPr lang="en-US" sz="1200" u="none" strike="noStrike"/>
                        <a:t>1.70V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577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330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211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128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74.0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53.4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35.9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24.0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19.6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10.7 </a:t>
                      </a:r>
                      <a:endParaRPr lang="en-US" altLang="zh-CN" sz="1200" b="0" i="0" u="none" strike="noStrike">
                        <a:solidFill>
                          <a:srgbClr val="000000"/>
                        </a:solidFill>
                        <a:latin typeface="Arial"/>
                      </a:endParaRPr>
                    </a:p>
                  </a:txBody>
                  <a:tcPr marL="0" marR="0" marT="0" marB="0" anchor="ctr"/>
                </a:tc>
              </a:tr>
              <a:tr h="195796">
                <a:tc>
                  <a:txBody>
                    <a:bodyPr/>
                    <a:lstStyle/>
                    <a:p>
                      <a:pPr algn="ctr" fontAlgn="ctr"/>
                      <a:r>
                        <a:rPr lang="en-US" sz="1200" u="none" strike="noStrike"/>
                        <a:t>1.75V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538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328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210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127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73.6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53.1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35.7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23.8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19.4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10.7 </a:t>
                      </a:r>
                      <a:endParaRPr lang="en-US" altLang="zh-CN" sz="1200" b="0" i="0" u="none" strike="noStrike">
                        <a:solidFill>
                          <a:srgbClr val="000000"/>
                        </a:solidFill>
                        <a:latin typeface="Arial"/>
                      </a:endParaRPr>
                    </a:p>
                  </a:txBody>
                  <a:tcPr marL="0" marR="0" marT="0" marB="0" anchor="ctr"/>
                </a:tc>
              </a:tr>
              <a:tr h="195796">
                <a:tc>
                  <a:txBody>
                    <a:bodyPr/>
                    <a:lstStyle/>
                    <a:p>
                      <a:pPr algn="ctr" fontAlgn="ctr"/>
                      <a:r>
                        <a:rPr lang="en-US" sz="1200" u="none" strike="noStrike"/>
                        <a:t>1.80V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494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310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205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126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73.4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52.9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35.3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23.6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19.2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10.6 </a:t>
                      </a:r>
                      <a:endParaRPr lang="en-US" altLang="zh-CN" sz="1200" b="0" i="0" u="none" strike="noStrike">
                        <a:solidFill>
                          <a:srgbClr val="000000"/>
                        </a:solidFill>
                        <a:latin typeface="Arial"/>
                      </a:endParaRPr>
                    </a:p>
                  </a:txBody>
                  <a:tcPr marL="0" marR="0" marT="0" marB="0" anchor="ctr"/>
                </a:tc>
              </a:tr>
              <a:tr h="195796">
                <a:tc>
                  <a:txBody>
                    <a:bodyPr/>
                    <a:lstStyle/>
                    <a:p>
                      <a:pPr algn="ctr" fontAlgn="ctr"/>
                      <a:r>
                        <a:rPr lang="en-US" sz="1200" u="none" strike="noStrike"/>
                        <a:t>1.85V</a:t>
                      </a:r>
                      <a:endParaRPr lang="en-US"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441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277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188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117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70.1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50.3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33.7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22.8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a:t>18.9 </a:t>
                      </a:r>
                      <a:endParaRPr lang="en-US" altLang="zh-CN" sz="1200" b="0" i="0" u="none" strike="noStrike">
                        <a:solidFill>
                          <a:srgbClr val="000000"/>
                        </a:solidFill>
                        <a:latin typeface="Arial"/>
                      </a:endParaRPr>
                    </a:p>
                  </a:txBody>
                  <a:tcPr marL="0" marR="0" marT="0" marB="0" anchor="ctr"/>
                </a:tc>
                <a:tc>
                  <a:txBody>
                    <a:bodyPr/>
                    <a:lstStyle/>
                    <a:p>
                      <a:pPr algn="ctr" fontAlgn="ctr"/>
                      <a:r>
                        <a:rPr lang="en-US" altLang="zh-CN" sz="1200" u="none" strike="noStrike" dirty="0"/>
                        <a:t>10.5 </a:t>
                      </a:r>
                      <a:endParaRPr lang="en-US" altLang="zh-CN" sz="1200" b="0" i="0" u="none" strike="noStrike" dirty="0">
                        <a:solidFill>
                          <a:srgbClr val="000000"/>
                        </a:solidFill>
                        <a:latin typeface="Arial"/>
                      </a:endParaRPr>
                    </a:p>
                  </a:txBody>
                  <a:tcPr marL="0" marR="0" marT="0" marB="0" anchor="ctr"/>
                </a:tc>
              </a:tr>
            </a:tbl>
          </a:graphicData>
        </a:graphic>
      </p:graphicFrame>
      <p:sp>
        <p:nvSpPr>
          <p:cNvPr id="11"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2"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2"/>
          <p:cNvSpPr txBox="1">
            <a:spLocks noChangeArrowheads="1"/>
          </p:cNvSpPr>
          <p:nvPr/>
        </p:nvSpPr>
        <p:spPr>
          <a:xfrm>
            <a:off x="397192" y="1323022"/>
            <a:ext cx="4743450" cy="434579"/>
          </a:xfrm>
          <a:prstGeom prst="rect">
            <a:avLst/>
          </a:prstGeom>
        </p:spPr>
        <p:txBody>
          <a:bodyPr lIns="68580" tIns="34290" rIns="68580" bIns="34290"/>
          <a:lstStyle/>
          <a:p>
            <a:pPr defTabSz="685800" fontAlgn="auto">
              <a:lnSpc>
                <a:spcPct val="90000"/>
              </a:lnSpc>
              <a:spcAft>
                <a:spcPts val="0"/>
              </a:spcAft>
              <a:defRPr/>
            </a:pPr>
            <a:r>
              <a:rPr lang="zh-CN" altLang="en-US" b="1" dirty="0" smtClean="0">
                <a:latin typeface="宋体" pitchFamily="2" charset="-122"/>
                <a:ea typeface="宋体" pitchFamily="2" charset="-122"/>
                <a:cs typeface="+mj-cs"/>
              </a:rPr>
              <a:t>备用电池应用领域</a:t>
            </a:r>
            <a:endParaRPr lang="zh-CN" altLang="en-US" b="1" dirty="0" smtClean="0">
              <a:latin typeface="宋体" pitchFamily="2" charset="-122"/>
              <a:ea typeface="宋体" pitchFamily="2" charset="-122"/>
              <a:cs typeface="+mj-cs"/>
            </a:endParaRPr>
          </a:p>
        </p:txBody>
      </p:sp>
      <p:sp>
        <p:nvSpPr>
          <p:cNvPr id="14" name="Rectangle 3"/>
          <p:cNvSpPr txBox="1">
            <a:spLocks noChangeArrowheads="1"/>
          </p:cNvSpPr>
          <p:nvPr/>
        </p:nvSpPr>
        <p:spPr bwMode="auto">
          <a:xfrm>
            <a:off x="1894523" y="1620202"/>
            <a:ext cx="1600200" cy="400050"/>
          </a:xfrm>
          <a:prstGeom prst="rect">
            <a:avLst/>
          </a:prstGeom>
          <a:noFill/>
          <a:ln w="9525">
            <a:noFill/>
            <a:miter lim="800000"/>
          </a:ln>
        </p:spPr>
        <p:txBody>
          <a:bodyPr lIns="68580" tIns="34290" rIns="68580" bIns="34290"/>
          <a:lstStyle/>
          <a:p>
            <a:pPr>
              <a:lnSpc>
                <a:spcPct val="120000"/>
              </a:lnSpc>
              <a:spcBef>
                <a:spcPct val="20000"/>
              </a:spcBef>
              <a:defRPr/>
            </a:pPr>
            <a:r>
              <a:rPr lang="en-US" altLang="zh-CN" sz="1200" kern="0" dirty="0">
                <a:latin typeface="仿宋_GB2312" pitchFamily="49" charset="-122"/>
                <a:ea typeface="仿宋_GB2312" pitchFamily="49" charset="-122"/>
              </a:rPr>
              <a:t>UPS</a:t>
            </a:r>
            <a:r>
              <a:rPr lang="zh-CN" altLang="en-US" sz="1200" kern="0" dirty="0">
                <a:latin typeface="仿宋_GB2312" pitchFamily="49" charset="-122"/>
                <a:ea typeface="仿宋_GB2312" pitchFamily="49" charset="-122"/>
              </a:rPr>
              <a:t>备用电源           </a:t>
            </a:r>
            <a:endParaRPr lang="zh-CN" altLang="en-US" sz="1200" kern="0" dirty="0">
              <a:latin typeface="仿宋_GB2312" pitchFamily="49" charset="-122"/>
              <a:ea typeface="仿宋_GB2312" pitchFamily="49" charset="-122"/>
            </a:endParaRPr>
          </a:p>
        </p:txBody>
      </p:sp>
      <p:pic>
        <p:nvPicPr>
          <p:cNvPr id="15" name="Picture 5" descr="448960001"/>
          <p:cNvPicPr>
            <a:picLocks noChangeAspect="1" noChangeArrowheads="1"/>
          </p:cNvPicPr>
          <p:nvPr/>
        </p:nvPicPr>
        <p:blipFill>
          <a:blip r:embed="rId1"/>
          <a:srcRect/>
          <a:stretch>
            <a:fillRect/>
          </a:stretch>
        </p:blipFill>
        <p:spPr bwMode="auto">
          <a:xfrm>
            <a:off x="1554480" y="1897380"/>
            <a:ext cx="1828800" cy="1373981"/>
          </a:xfrm>
          <a:prstGeom prst="rect">
            <a:avLst/>
          </a:prstGeom>
          <a:noFill/>
          <a:ln w="9525">
            <a:noFill/>
            <a:miter lim="800000"/>
            <a:headEnd/>
            <a:tailEnd/>
          </a:ln>
        </p:spPr>
      </p:pic>
      <p:pic>
        <p:nvPicPr>
          <p:cNvPr id="16" name="Picture 6" descr="2828592"/>
          <p:cNvPicPr>
            <a:picLocks noChangeAspect="1" noChangeArrowheads="1"/>
          </p:cNvPicPr>
          <p:nvPr/>
        </p:nvPicPr>
        <p:blipFill>
          <a:blip r:embed="rId2"/>
          <a:srcRect/>
          <a:stretch>
            <a:fillRect/>
          </a:stretch>
        </p:blipFill>
        <p:spPr bwMode="auto">
          <a:xfrm>
            <a:off x="3849053" y="1897380"/>
            <a:ext cx="1554956" cy="2343150"/>
          </a:xfrm>
          <a:prstGeom prst="rect">
            <a:avLst/>
          </a:prstGeom>
          <a:noFill/>
          <a:ln w="9525">
            <a:noFill/>
            <a:miter lim="800000"/>
            <a:headEnd/>
            <a:tailEnd/>
          </a:ln>
        </p:spPr>
      </p:pic>
      <p:sp>
        <p:nvSpPr>
          <p:cNvPr id="17" name="Rectangle 3"/>
          <p:cNvSpPr txBox="1">
            <a:spLocks noChangeArrowheads="1"/>
          </p:cNvSpPr>
          <p:nvPr/>
        </p:nvSpPr>
        <p:spPr bwMode="auto">
          <a:xfrm>
            <a:off x="4206240" y="1620203"/>
            <a:ext cx="1028700" cy="28575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通信基站</a:t>
            </a:r>
            <a:endParaRPr lang="zh-CN" altLang="en-US" sz="1200" kern="0" dirty="0">
              <a:latin typeface="仿宋_GB2312" pitchFamily="49" charset="-122"/>
              <a:ea typeface="仿宋_GB2312" pitchFamily="49" charset="-122"/>
            </a:endParaRPr>
          </a:p>
        </p:txBody>
      </p:sp>
      <p:pic>
        <p:nvPicPr>
          <p:cNvPr id="18" name="图片 23" descr="动车.jpg"/>
          <p:cNvPicPr>
            <a:picLocks noChangeAspect="1"/>
          </p:cNvPicPr>
          <p:nvPr/>
        </p:nvPicPr>
        <p:blipFill>
          <a:blip r:embed="rId3"/>
          <a:srcRect/>
          <a:stretch>
            <a:fillRect/>
          </a:stretch>
        </p:blipFill>
        <p:spPr bwMode="auto">
          <a:xfrm>
            <a:off x="5732145" y="1760220"/>
            <a:ext cx="1919288" cy="1257300"/>
          </a:xfrm>
          <a:prstGeom prst="rect">
            <a:avLst/>
          </a:prstGeom>
          <a:noFill/>
          <a:ln w="9525">
            <a:noFill/>
            <a:miter lim="800000"/>
            <a:headEnd/>
            <a:tailEnd/>
          </a:ln>
        </p:spPr>
      </p:pic>
      <p:sp>
        <p:nvSpPr>
          <p:cNvPr id="19" name="Rectangle 3"/>
          <p:cNvSpPr txBox="1">
            <a:spLocks noChangeArrowheads="1"/>
          </p:cNvSpPr>
          <p:nvPr/>
        </p:nvSpPr>
        <p:spPr bwMode="auto">
          <a:xfrm>
            <a:off x="6243638" y="1457325"/>
            <a:ext cx="1200150" cy="28575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铁路通信系统</a:t>
            </a:r>
            <a:endParaRPr lang="zh-CN" altLang="en-US" sz="1200" kern="0" dirty="0">
              <a:latin typeface="仿宋_GB2312" pitchFamily="49" charset="-122"/>
              <a:ea typeface="仿宋_GB2312" pitchFamily="49" charset="-122"/>
            </a:endParaRPr>
          </a:p>
        </p:txBody>
      </p:sp>
      <p:pic>
        <p:nvPicPr>
          <p:cNvPr id="20" name="图片 25" descr="邮政银行.jpg"/>
          <p:cNvPicPr>
            <a:picLocks noChangeAspect="1"/>
          </p:cNvPicPr>
          <p:nvPr/>
        </p:nvPicPr>
        <p:blipFill>
          <a:blip r:embed="rId4"/>
          <a:srcRect/>
          <a:stretch>
            <a:fillRect/>
          </a:stretch>
        </p:blipFill>
        <p:spPr bwMode="auto">
          <a:xfrm>
            <a:off x="1563052" y="3529728"/>
            <a:ext cx="1885950" cy="1396603"/>
          </a:xfrm>
          <a:prstGeom prst="rect">
            <a:avLst/>
          </a:prstGeom>
          <a:noFill/>
          <a:ln w="9525">
            <a:noFill/>
            <a:miter lim="800000"/>
            <a:headEnd/>
            <a:tailEnd/>
          </a:ln>
        </p:spPr>
      </p:pic>
      <p:sp>
        <p:nvSpPr>
          <p:cNvPr id="21" name="Rectangle 3"/>
          <p:cNvSpPr txBox="1">
            <a:spLocks noChangeArrowheads="1"/>
          </p:cNvSpPr>
          <p:nvPr/>
        </p:nvSpPr>
        <p:spPr bwMode="auto">
          <a:xfrm>
            <a:off x="1980247" y="3286125"/>
            <a:ext cx="1200150" cy="28575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邮政银行系统</a:t>
            </a:r>
            <a:endParaRPr lang="zh-CN" altLang="en-US" sz="1200" kern="0" dirty="0">
              <a:latin typeface="仿宋_GB2312" pitchFamily="49" charset="-122"/>
              <a:ea typeface="仿宋_GB2312" pitchFamily="49" charset="-122"/>
            </a:endParaRPr>
          </a:p>
        </p:txBody>
      </p:sp>
      <p:pic>
        <p:nvPicPr>
          <p:cNvPr id="22" name="图片 27" descr="电视塔.jpg"/>
          <p:cNvPicPr>
            <a:picLocks noChangeAspect="1"/>
          </p:cNvPicPr>
          <p:nvPr/>
        </p:nvPicPr>
        <p:blipFill>
          <a:blip r:embed="rId5"/>
          <a:srcRect/>
          <a:stretch>
            <a:fillRect/>
          </a:stretch>
        </p:blipFill>
        <p:spPr bwMode="auto">
          <a:xfrm>
            <a:off x="6226493" y="3417570"/>
            <a:ext cx="1092994" cy="1571625"/>
          </a:xfrm>
          <a:prstGeom prst="rect">
            <a:avLst/>
          </a:prstGeom>
          <a:noFill/>
          <a:ln w="9525">
            <a:noFill/>
            <a:miter lim="800000"/>
            <a:headEnd/>
            <a:tailEnd/>
          </a:ln>
        </p:spPr>
      </p:pic>
      <p:sp>
        <p:nvSpPr>
          <p:cNvPr id="23" name="Rectangle 3"/>
          <p:cNvSpPr txBox="1">
            <a:spLocks noChangeArrowheads="1"/>
          </p:cNvSpPr>
          <p:nvPr/>
        </p:nvSpPr>
        <p:spPr bwMode="auto">
          <a:xfrm>
            <a:off x="6169343" y="3134678"/>
            <a:ext cx="1200150" cy="28575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广播电视系统</a:t>
            </a:r>
            <a:endParaRPr lang="zh-CN" altLang="en-US" sz="1200" kern="0" dirty="0">
              <a:latin typeface="仿宋_GB2312" pitchFamily="49" charset="-122"/>
              <a:ea typeface="仿宋_GB2312" pitchFamily="49" charset="-122"/>
            </a:endParaRPr>
          </a:p>
        </p:txBody>
      </p:sp>
      <p:sp>
        <p:nvSpPr>
          <p:cNvPr id="2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27"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5.4 </a:t>
            </a:r>
            <a:r>
              <a:rPr kumimoji="1" lang="zh-CN" altLang="en-US" sz="3200" b="1" dirty="0" smtClean="0">
                <a:solidFill>
                  <a:srgbClr val="000066"/>
                </a:solidFill>
                <a:latin typeface="Times New Roman" pitchFamily="18" charset="0"/>
              </a:rPr>
              <a:t>蓄电池应用：备用电池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7" name="表格 6"/>
          <p:cNvGraphicFramePr>
            <a:graphicFrameLocks noGrp="1"/>
          </p:cNvGraphicFramePr>
          <p:nvPr/>
        </p:nvGraphicFramePr>
        <p:xfrm>
          <a:off x="525780" y="1278335"/>
          <a:ext cx="8038152" cy="3567504"/>
        </p:xfrm>
        <a:graphic>
          <a:graphicData uri="http://schemas.openxmlformats.org/drawingml/2006/table">
            <a:tbl>
              <a:tblPr>
                <a:tableStyleId>{EB9631B5-78F2-41C9-869B-9F39066F8104}</a:tableStyleId>
              </a:tblPr>
              <a:tblGrid>
                <a:gridCol w="893128"/>
                <a:gridCol w="893128"/>
                <a:gridCol w="893128"/>
                <a:gridCol w="893128"/>
                <a:gridCol w="893128"/>
                <a:gridCol w="893128"/>
                <a:gridCol w="893128"/>
                <a:gridCol w="893128"/>
                <a:gridCol w="893128"/>
              </a:tblGrid>
              <a:tr h="144304">
                <a:tc rowSpan="2">
                  <a:txBody>
                    <a:bodyPr/>
                    <a:lstStyle/>
                    <a:p>
                      <a:pPr algn="ctr" fontAlgn="ctr"/>
                      <a:r>
                        <a:rPr lang="zh-CN" altLang="en-US" sz="900" u="none" strike="noStrike" dirty="0"/>
                        <a:t>电池型号</a:t>
                      </a:r>
                      <a:endParaRPr lang="zh-CN" altLang="en-US" sz="900" b="0" i="0" u="none" strike="noStrike" dirty="0">
                        <a:solidFill>
                          <a:schemeClr val="tx1"/>
                        </a:solidFill>
                        <a:latin typeface="Times New Roman"/>
                      </a:endParaRPr>
                    </a:p>
                  </a:txBody>
                  <a:tcPr marL="7144" marR="7144" marT="7144" marB="0" anchor="ctr"/>
                </a:tc>
                <a:tc rowSpan="2">
                  <a:txBody>
                    <a:bodyPr/>
                    <a:lstStyle/>
                    <a:p>
                      <a:pPr algn="ctr" fontAlgn="ctr"/>
                      <a:r>
                        <a:rPr lang="zh-CN" altLang="en-US" sz="900" u="none" strike="noStrike"/>
                        <a:t>额定电压</a:t>
                      </a:r>
                      <a:br>
                        <a:rPr lang="zh-CN" altLang="en-US" sz="900" u="none" strike="noStrike"/>
                      </a:br>
                      <a:r>
                        <a:rPr lang="en-US" altLang="zh-CN" sz="900" u="none" strike="noStrike"/>
                        <a:t>(</a:t>
                      </a:r>
                      <a:r>
                        <a:rPr lang="en-US" sz="900" u="none" strike="noStrike"/>
                        <a:t>V)</a:t>
                      </a:r>
                      <a:endParaRPr lang="en-US" sz="900" b="0" i="0" u="none" strike="noStrike">
                        <a:solidFill>
                          <a:schemeClr val="tx1"/>
                        </a:solidFill>
                        <a:latin typeface="Times New Roman"/>
                      </a:endParaRPr>
                    </a:p>
                  </a:txBody>
                  <a:tcPr marL="7144" marR="7144" marT="7144" marB="0" anchor="ctr"/>
                </a:tc>
                <a:tc rowSpan="2">
                  <a:txBody>
                    <a:bodyPr/>
                    <a:lstStyle/>
                    <a:p>
                      <a:pPr algn="ctr" fontAlgn="ctr"/>
                      <a:r>
                        <a:rPr lang="zh-CN" altLang="en-US" sz="900" u="none" strike="noStrike"/>
                        <a:t>额定容量</a:t>
                      </a:r>
                      <a:br>
                        <a:rPr lang="zh-CN" altLang="en-US" sz="900" u="none" strike="noStrike"/>
                      </a:br>
                      <a:r>
                        <a:rPr lang="zh-CN" altLang="en-US" sz="900" u="none" strike="noStrike"/>
                        <a:t>（</a:t>
                      </a:r>
                      <a:r>
                        <a:rPr lang="en-US" altLang="zh-CN" sz="900" u="none" strike="noStrike"/>
                        <a:t>Ah</a:t>
                      </a:r>
                      <a:r>
                        <a:rPr lang="zh-CN" altLang="en-US" sz="900" u="none" strike="noStrike"/>
                        <a:t>）</a:t>
                      </a:r>
                      <a:endParaRPr lang="zh-CN" altLang="en-US" sz="900" b="0" i="0" u="none" strike="noStrike">
                        <a:solidFill>
                          <a:schemeClr val="tx1"/>
                        </a:solidFill>
                        <a:latin typeface="宋体"/>
                      </a:endParaRPr>
                    </a:p>
                  </a:txBody>
                  <a:tcPr marL="7144" marR="7144" marT="7144" marB="0" anchor="ctr"/>
                </a:tc>
                <a:tc gridSpan="4">
                  <a:txBody>
                    <a:bodyPr/>
                    <a:lstStyle/>
                    <a:p>
                      <a:pPr algn="ctr" fontAlgn="ctr"/>
                      <a:r>
                        <a:rPr lang="zh-CN" altLang="en-US" sz="900" u="none" strike="noStrike"/>
                        <a:t>外型尺寸（</a:t>
                      </a:r>
                      <a:r>
                        <a:rPr lang="en-US" altLang="zh-CN" sz="900" u="none" strike="noStrike"/>
                        <a:t>±1</a:t>
                      </a:r>
                      <a:r>
                        <a:rPr lang="en-US" sz="900" u="none" strike="noStrike"/>
                        <a:t>mm）</a:t>
                      </a:r>
                      <a:endParaRPr lang="en-US" sz="900" b="0" i="0" u="none" strike="noStrike">
                        <a:solidFill>
                          <a:schemeClr val="tx1"/>
                        </a:solidFill>
                        <a:latin typeface="Times New Roman"/>
                      </a:endParaRPr>
                    </a:p>
                  </a:txBody>
                  <a:tcPr marL="7144" marR="7144" marT="7144" marB="0" anchor="ctr"/>
                </a:tc>
                <a:tc hMerge="1">
                  <a:tcPr/>
                </a:tc>
                <a:tc hMerge="1">
                  <a:tcPr/>
                </a:tc>
                <a:tc hMerge="1">
                  <a:tcPr/>
                </a:tc>
                <a:tc rowSpan="2">
                  <a:txBody>
                    <a:bodyPr/>
                    <a:lstStyle/>
                    <a:p>
                      <a:pPr algn="ctr" fontAlgn="ctr"/>
                      <a:r>
                        <a:rPr lang="zh-CN" altLang="en-US" sz="900" u="none" strike="noStrike"/>
                        <a:t>参考重量</a:t>
                      </a:r>
                      <a:br>
                        <a:rPr lang="zh-CN" altLang="en-US" sz="900" u="none" strike="noStrike"/>
                      </a:br>
                      <a:r>
                        <a:rPr lang="en-US" altLang="zh-CN" sz="900" u="none" strike="noStrike"/>
                        <a:t>(</a:t>
                      </a:r>
                      <a:r>
                        <a:rPr lang="en-US" sz="900" u="none" strike="noStrike"/>
                        <a:t>Kg)</a:t>
                      </a:r>
                      <a:endParaRPr lang="en-US" sz="900" b="0" i="0" u="none" strike="noStrike">
                        <a:solidFill>
                          <a:schemeClr val="tx1"/>
                        </a:solidFill>
                        <a:latin typeface="Times New Roman"/>
                      </a:endParaRPr>
                    </a:p>
                  </a:txBody>
                  <a:tcPr marL="7144" marR="7144" marT="7144" marB="0" anchor="ctr"/>
                </a:tc>
                <a:tc rowSpan="2">
                  <a:txBody>
                    <a:bodyPr/>
                    <a:lstStyle/>
                    <a:p>
                      <a:pPr algn="ctr" fontAlgn="ctr"/>
                      <a:r>
                        <a:rPr lang="zh-CN" altLang="en-US" sz="900" u="none" strike="noStrike"/>
                        <a:t>端子类型</a:t>
                      </a:r>
                      <a:endParaRPr lang="zh-CN" altLang="en-US" sz="900" b="0" i="0" u="none" strike="noStrike">
                        <a:solidFill>
                          <a:schemeClr val="tx1"/>
                        </a:solidFill>
                        <a:latin typeface="Times New Roman"/>
                      </a:endParaRPr>
                    </a:p>
                  </a:txBody>
                  <a:tcPr marL="7144" marR="7144" marT="7144" marB="0" anchor="ctr"/>
                </a:tc>
              </a:tr>
              <a:tr h="248512">
                <a:tc vMerge="1">
                  <a:tcPr/>
                </a:tc>
                <a:tc vMerge="1">
                  <a:tcPr/>
                </a:tc>
                <a:tc vMerge="1">
                  <a:tcPr/>
                </a:tc>
                <a:tc>
                  <a:txBody>
                    <a:bodyPr/>
                    <a:lstStyle/>
                    <a:p>
                      <a:pPr algn="ctr" fontAlgn="ctr"/>
                      <a:r>
                        <a:rPr lang="zh-CN" altLang="en-US" sz="900" u="none" strike="noStrike"/>
                        <a:t>长（</a:t>
                      </a:r>
                      <a:r>
                        <a:rPr lang="en-US" sz="900" u="none" strike="noStrike"/>
                        <a:t>L）</a:t>
                      </a:r>
                      <a:endParaRPr lang="en-US" sz="900" b="0" i="0" u="none" strike="noStrike">
                        <a:solidFill>
                          <a:schemeClr val="tx1"/>
                        </a:solidFill>
                        <a:latin typeface="Times New Roman"/>
                      </a:endParaRPr>
                    </a:p>
                  </a:txBody>
                  <a:tcPr marL="7144" marR="7144" marT="7144" marB="0" anchor="ctr"/>
                </a:tc>
                <a:tc>
                  <a:txBody>
                    <a:bodyPr/>
                    <a:lstStyle/>
                    <a:p>
                      <a:pPr algn="ctr" fontAlgn="ctr"/>
                      <a:r>
                        <a:rPr lang="zh-CN" altLang="en-US" sz="900" u="none" strike="noStrike"/>
                        <a:t>宽（</a:t>
                      </a:r>
                      <a:r>
                        <a:rPr lang="en-US" sz="900" u="none" strike="noStrike"/>
                        <a:t>W）</a:t>
                      </a:r>
                      <a:endParaRPr lang="en-US" sz="900" b="0" i="0" u="none" strike="noStrike">
                        <a:solidFill>
                          <a:schemeClr val="tx1"/>
                        </a:solidFill>
                        <a:latin typeface="Times New Roman"/>
                      </a:endParaRPr>
                    </a:p>
                  </a:txBody>
                  <a:tcPr marL="7144" marR="7144" marT="7144" marB="0" anchor="ctr"/>
                </a:tc>
                <a:tc>
                  <a:txBody>
                    <a:bodyPr/>
                    <a:lstStyle/>
                    <a:p>
                      <a:pPr algn="ctr" fontAlgn="ctr"/>
                      <a:r>
                        <a:rPr lang="zh-CN" altLang="en-US" sz="900" u="none" strike="noStrike"/>
                        <a:t>高（</a:t>
                      </a:r>
                      <a:r>
                        <a:rPr lang="en-US" sz="900" u="none" strike="noStrike"/>
                        <a:t>H）</a:t>
                      </a:r>
                      <a:endParaRPr lang="en-US" sz="900" b="0" i="0" u="none" strike="noStrike">
                        <a:solidFill>
                          <a:schemeClr val="tx1"/>
                        </a:solidFill>
                        <a:latin typeface="Times New Roman"/>
                      </a:endParaRPr>
                    </a:p>
                  </a:txBody>
                  <a:tcPr marL="7144" marR="7144" marT="7144" marB="0" anchor="ctr"/>
                </a:tc>
                <a:tc>
                  <a:txBody>
                    <a:bodyPr/>
                    <a:lstStyle/>
                    <a:p>
                      <a:pPr algn="ctr" fontAlgn="ctr"/>
                      <a:r>
                        <a:rPr lang="zh-CN" altLang="en-US" sz="900" u="none" strike="noStrike"/>
                        <a:t>总高（</a:t>
                      </a:r>
                      <a:r>
                        <a:rPr lang="en-US" sz="900" u="none" strike="noStrike"/>
                        <a:t>TH）</a:t>
                      </a:r>
                      <a:endParaRPr lang="en-US" sz="900" b="0" i="0" u="none" strike="noStrike">
                        <a:solidFill>
                          <a:schemeClr val="tx1"/>
                        </a:solidFill>
                        <a:latin typeface="Times New Roman"/>
                      </a:endParaRPr>
                    </a:p>
                  </a:txBody>
                  <a:tcPr marL="7144" marR="7144" marT="7144" marB="0" anchor="ctr"/>
                </a:tc>
                <a:tc vMerge="1">
                  <a:tcPr/>
                </a:tc>
                <a:tc vMerge="1">
                  <a:tcPr/>
                </a:tc>
              </a:tr>
              <a:tr h="144304">
                <a:tc>
                  <a:txBody>
                    <a:bodyPr/>
                    <a:lstStyle/>
                    <a:p>
                      <a:pPr algn="l" fontAlgn="ctr"/>
                      <a:r>
                        <a:rPr lang="en-US" sz="900" u="none" strike="noStrike"/>
                        <a:t>JH640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6</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4</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47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106.5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0.71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F187</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JH645</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6</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4.5</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47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106.5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0.76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F187</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JH650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6</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5</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47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106.5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0.81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F187</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JH670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6</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152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34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94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187/250</a:t>
                      </a:r>
                      <a:endParaRPr lang="en-US" altLang="zh-CN"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JH6100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6</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151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50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94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1.50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F250</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JH6120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6</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151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50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94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1.63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F250</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JH1240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4</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1.34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F187</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JH1245</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4.5</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1.45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F187</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JH1250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5</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1.60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F187</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JH1260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6</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152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65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94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1.94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187/250</a:t>
                      </a:r>
                      <a:endParaRPr lang="en-US" altLang="zh-CN"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JH1270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152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65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94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2.10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187/250</a:t>
                      </a:r>
                      <a:endParaRPr lang="en-US" altLang="zh-CN"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JH1280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8</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152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65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94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2.23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187/250</a:t>
                      </a:r>
                      <a:endParaRPr lang="en-US" altLang="zh-CN"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JH1290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152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65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94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2.50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187/250</a:t>
                      </a:r>
                      <a:endParaRPr lang="en-US" altLang="zh-CN"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JH12100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151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98.5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96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3.22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F250</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JH12120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151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98.5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96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3.56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F250</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JH12140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14</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151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98.5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96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101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3.90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F250</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JH12170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17</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181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167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167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5.10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L1</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JH12200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20</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181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167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167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5.20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L1</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JH12240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24</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176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167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7.20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L2</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JH12260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26</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176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167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7.70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L2</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JH12280</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28</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176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167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8.00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a:t>L2</a:t>
                      </a:r>
                      <a:endParaRPr lang="en-US" sz="900" b="0" i="0" u="none" strike="noStrike">
                        <a:solidFill>
                          <a:schemeClr val="tx1"/>
                        </a:solidFill>
                        <a:latin typeface="Times New Roman"/>
                      </a:endParaRPr>
                    </a:p>
                  </a:txBody>
                  <a:tcPr marL="7144" marR="7144" marT="7144" marB="0" anchor="ctr"/>
                </a:tc>
              </a:tr>
              <a:tr h="144304">
                <a:tc>
                  <a:txBody>
                    <a:bodyPr/>
                    <a:lstStyle/>
                    <a:p>
                      <a:pPr algn="l" fontAlgn="ctr"/>
                      <a:r>
                        <a:rPr lang="en-US" sz="900" u="none" strike="noStrike"/>
                        <a:t>JH12240H</a:t>
                      </a:r>
                      <a:endParaRPr lang="en-US" sz="900" b="1"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24</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165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126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dirty="0"/>
                        <a:t>174 </a:t>
                      </a:r>
                      <a:endParaRPr lang="en-US" altLang="zh-CN" sz="900" b="0" i="0" u="none" strike="noStrike" dirty="0">
                        <a:solidFill>
                          <a:schemeClr val="tx1"/>
                        </a:solidFill>
                        <a:latin typeface="Times New Roman"/>
                      </a:endParaRPr>
                    </a:p>
                  </a:txBody>
                  <a:tcPr marL="7144" marR="7144" marT="7144" marB="0" anchor="ctr"/>
                </a:tc>
                <a:tc>
                  <a:txBody>
                    <a:bodyPr/>
                    <a:lstStyle/>
                    <a:p>
                      <a:pPr algn="ctr" fontAlgn="ctr"/>
                      <a:r>
                        <a:rPr lang="en-US" altLang="zh-CN" sz="900" u="none" strike="noStrike"/>
                        <a:t>174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altLang="zh-CN" sz="900" u="none" strike="noStrike"/>
                        <a:t>8.30 </a:t>
                      </a:r>
                      <a:endParaRPr lang="en-US" altLang="zh-CN" sz="900" b="0" i="0" u="none" strike="noStrike">
                        <a:solidFill>
                          <a:schemeClr val="tx1"/>
                        </a:solidFill>
                        <a:latin typeface="Times New Roman"/>
                      </a:endParaRPr>
                    </a:p>
                  </a:txBody>
                  <a:tcPr marL="7144" marR="7144" marT="7144" marB="0" anchor="ctr"/>
                </a:tc>
                <a:tc>
                  <a:txBody>
                    <a:bodyPr/>
                    <a:lstStyle/>
                    <a:p>
                      <a:pPr algn="ctr" fontAlgn="ctr"/>
                      <a:r>
                        <a:rPr lang="en-US" sz="900" u="none" strike="noStrike" dirty="0"/>
                        <a:t>M6</a:t>
                      </a:r>
                      <a:endParaRPr lang="en-US" sz="900" b="0" i="0" u="none" strike="noStrike" dirty="0">
                        <a:solidFill>
                          <a:schemeClr val="tx1"/>
                        </a:solidFill>
                        <a:latin typeface="Times New Roman"/>
                      </a:endParaRPr>
                    </a:p>
                  </a:txBody>
                  <a:tcPr marL="7144" marR="7144" marT="7144" marB="0" anchor="ctr"/>
                </a:tc>
              </a:tr>
            </a:tbl>
          </a:graphicData>
        </a:graphic>
      </p:graphicFrame>
      <p:sp>
        <p:nvSpPr>
          <p:cNvPr id="11"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2"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5.5 </a:t>
            </a:r>
            <a:r>
              <a:rPr kumimoji="1" lang="zh-CN" altLang="en-US" sz="3200" b="1" dirty="0" smtClean="0">
                <a:solidFill>
                  <a:srgbClr val="000066"/>
                </a:solidFill>
                <a:latin typeface="Times New Roman" pitchFamily="18" charset="0"/>
              </a:rPr>
              <a:t>蓄电池应用：小型电池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 name="Rectangle 2"/>
          <p:cNvSpPr txBox="1">
            <a:spLocks noChangeArrowheads="1"/>
          </p:cNvSpPr>
          <p:nvPr/>
        </p:nvSpPr>
        <p:spPr>
          <a:xfrm>
            <a:off x="642938" y="1260157"/>
            <a:ext cx="4743450" cy="434579"/>
          </a:xfrm>
          <a:prstGeom prst="rect">
            <a:avLst/>
          </a:prstGeom>
        </p:spPr>
        <p:txBody>
          <a:bodyPr lIns="68580" tIns="34290" rIns="68580" bIns="34290"/>
          <a:lstStyle/>
          <a:p>
            <a:pPr defTabSz="685800" fontAlgn="auto">
              <a:lnSpc>
                <a:spcPct val="90000"/>
              </a:lnSpc>
              <a:spcAft>
                <a:spcPts val="0"/>
              </a:spcAft>
              <a:defRPr/>
            </a:pPr>
            <a:r>
              <a:rPr lang="zh-CN" altLang="en-US" b="1" dirty="0" smtClean="0">
                <a:latin typeface="宋体" pitchFamily="2" charset="-122"/>
                <a:ea typeface="宋体" pitchFamily="2" charset="-122"/>
                <a:cs typeface="+mj-cs"/>
              </a:rPr>
              <a:t>小型电池应用领域</a:t>
            </a:r>
            <a:endParaRPr lang="zh-CN" altLang="en-US" b="1" dirty="0" smtClean="0">
              <a:latin typeface="宋体" pitchFamily="2" charset="-122"/>
              <a:ea typeface="宋体" pitchFamily="2" charset="-122"/>
              <a:cs typeface="+mj-cs"/>
            </a:endParaRPr>
          </a:p>
        </p:txBody>
      </p:sp>
      <p:sp>
        <p:nvSpPr>
          <p:cNvPr id="14" name="Rectangle 3"/>
          <p:cNvSpPr txBox="1">
            <a:spLocks noChangeArrowheads="1"/>
          </p:cNvSpPr>
          <p:nvPr/>
        </p:nvSpPr>
        <p:spPr bwMode="auto">
          <a:xfrm>
            <a:off x="1940243" y="1600200"/>
            <a:ext cx="742950" cy="28575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探照灯</a:t>
            </a:r>
            <a:endParaRPr lang="zh-CN" altLang="en-US" sz="1200" kern="0" dirty="0">
              <a:latin typeface="仿宋_GB2312" pitchFamily="49" charset="-122"/>
              <a:ea typeface="仿宋_GB2312" pitchFamily="49" charset="-122"/>
            </a:endParaRPr>
          </a:p>
        </p:txBody>
      </p:sp>
      <p:sp>
        <p:nvSpPr>
          <p:cNvPr id="15" name="Rectangle 3"/>
          <p:cNvSpPr txBox="1">
            <a:spLocks noChangeArrowheads="1"/>
          </p:cNvSpPr>
          <p:nvPr/>
        </p:nvSpPr>
        <p:spPr bwMode="auto">
          <a:xfrm>
            <a:off x="4240530" y="2151698"/>
            <a:ext cx="1028700" cy="28575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电动滑板车</a:t>
            </a:r>
            <a:endParaRPr lang="zh-CN" altLang="en-US" sz="1200" kern="0" dirty="0">
              <a:latin typeface="仿宋_GB2312" pitchFamily="49" charset="-122"/>
              <a:ea typeface="仿宋_GB2312" pitchFamily="49" charset="-122"/>
            </a:endParaRPr>
          </a:p>
        </p:txBody>
      </p:sp>
      <p:sp>
        <p:nvSpPr>
          <p:cNvPr id="17" name="Rectangle 3"/>
          <p:cNvSpPr txBox="1">
            <a:spLocks noChangeArrowheads="1"/>
          </p:cNvSpPr>
          <p:nvPr/>
        </p:nvSpPr>
        <p:spPr bwMode="auto">
          <a:xfrm>
            <a:off x="6077903" y="3034665"/>
            <a:ext cx="1600200" cy="28575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楼宇可视对讲系统</a:t>
            </a:r>
            <a:endParaRPr lang="zh-CN" altLang="en-US" sz="1200" kern="0" dirty="0">
              <a:latin typeface="仿宋_GB2312" pitchFamily="49" charset="-122"/>
              <a:ea typeface="仿宋_GB2312" pitchFamily="49" charset="-122"/>
            </a:endParaRPr>
          </a:p>
        </p:txBody>
      </p:sp>
      <p:sp>
        <p:nvSpPr>
          <p:cNvPr id="18" name="Rectangle 3"/>
          <p:cNvSpPr txBox="1">
            <a:spLocks noChangeArrowheads="1"/>
          </p:cNvSpPr>
          <p:nvPr/>
        </p:nvSpPr>
        <p:spPr bwMode="auto">
          <a:xfrm>
            <a:off x="1848803" y="3363278"/>
            <a:ext cx="1200150" cy="28575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小型</a:t>
            </a:r>
            <a:r>
              <a:rPr lang="en-US" altLang="zh-CN" sz="1200" kern="0" dirty="0">
                <a:latin typeface="仿宋_GB2312" pitchFamily="49" charset="-122"/>
                <a:ea typeface="仿宋_GB2312" pitchFamily="49" charset="-122"/>
              </a:rPr>
              <a:t>UPS</a:t>
            </a:r>
            <a:endParaRPr lang="zh-CN" altLang="en-US" sz="1200" kern="0" dirty="0">
              <a:latin typeface="仿宋_GB2312" pitchFamily="49" charset="-122"/>
              <a:ea typeface="仿宋_GB2312" pitchFamily="49" charset="-122"/>
            </a:endParaRPr>
          </a:p>
        </p:txBody>
      </p:sp>
      <p:pic>
        <p:nvPicPr>
          <p:cNvPr id="19" name="图片 22" descr="手电筒.jpg"/>
          <p:cNvPicPr>
            <a:picLocks noChangeAspect="1"/>
          </p:cNvPicPr>
          <p:nvPr/>
        </p:nvPicPr>
        <p:blipFill>
          <a:blip r:embed="rId1"/>
          <a:srcRect/>
          <a:stretch>
            <a:fillRect/>
          </a:stretch>
        </p:blipFill>
        <p:spPr bwMode="auto">
          <a:xfrm>
            <a:off x="1311593" y="1885950"/>
            <a:ext cx="2045494" cy="1285875"/>
          </a:xfrm>
          <a:prstGeom prst="rect">
            <a:avLst/>
          </a:prstGeom>
          <a:noFill/>
          <a:ln w="9525">
            <a:noFill/>
            <a:miter lim="800000"/>
            <a:headEnd/>
            <a:tailEnd/>
          </a:ln>
        </p:spPr>
      </p:pic>
      <p:pic>
        <p:nvPicPr>
          <p:cNvPr id="20" name="图片 29" descr="电动滑板车.jpg"/>
          <p:cNvPicPr>
            <a:picLocks noChangeAspect="1"/>
          </p:cNvPicPr>
          <p:nvPr/>
        </p:nvPicPr>
        <p:blipFill>
          <a:blip r:embed="rId2"/>
          <a:srcRect/>
          <a:stretch>
            <a:fillRect/>
          </a:stretch>
        </p:blipFill>
        <p:spPr bwMode="auto">
          <a:xfrm>
            <a:off x="3991928" y="2640331"/>
            <a:ext cx="1257300" cy="1718072"/>
          </a:xfrm>
          <a:prstGeom prst="rect">
            <a:avLst/>
          </a:prstGeom>
          <a:noFill/>
          <a:ln w="9525">
            <a:noFill/>
            <a:miter lim="800000"/>
            <a:headEnd/>
            <a:tailEnd/>
          </a:ln>
        </p:spPr>
      </p:pic>
      <p:pic>
        <p:nvPicPr>
          <p:cNvPr id="21" name="图片 30" descr="手电筒1.jpg"/>
          <p:cNvPicPr>
            <a:picLocks noChangeAspect="1"/>
          </p:cNvPicPr>
          <p:nvPr/>
        </p:nvPicPr>
        <p:blipFill>
          <a:blip r:embed="rId3"/>
          <a:srcRect/>
          <a:stretch>
            <a:fillRect/>
          </a:stretch>
        </p:blipFill>
        <p:spPr bwMode="auto">
          <a:xfrm>
            <a:off x="5829300" y="1717357"/>
            <a:ext cx="1943100" cy="1243013"/>
          </a:xfrm>
          <a:prstGeom prst="rect">
            <a:avLst/>
          </a:prstGeom>
          <a:noFill/>
          <a:ln w="9525">
            <a:noFill/>
            <a:miter lim="800000"/>
            <a:headEnd/>
            <a:tailEnd/>
          </a:ln>
        </p:spPr>
      </p:pic>
      <p:pic>
        <p:nvPicPr>
          <p:cNvPr id="22" name="图片 31" descr="楼宇可视.jpg"/>
          <p:cNvPicPr>
            <a:picLocks noChangeAspect="1"/>
          </p:cNvPicPr>
          <p:nvPr/>
        </p:nvPicPr>
        <p:blipFill>
          <a:blip r:embed="rId4"/>
          <a:srcRect/>
          <a:stretch>
            <a:fillRect/>
          </a:stretch>
        </p:blipFill>
        <p:spPr bwMode="auto">
          <a:xfrm>
            <a:off x="6077903" y="3315652"/>
            <a:ext cx="1428750" cy="1604963"/>
          </a:xfrm>
          <a:prstGeom prst="rect">
            <a:avLst/>
          </a:prstGeom>
          <a:noFill/>
          <a:ln w="9525">
            <a:noFill/>
            <a:miter lim="800000"/>
            <a:headEnd/>
            <a:tailEnd/>
          </a:ln>
        </p:spPr>
      </p:pic>
      <p:pic>
        <p:nvPicPr>
          <p:cNvPr id="23" name="图片 32" descr="ups.jpg"/>
          <p:cNvPicPr>
            <a:picLocks noChangeAspect="1"/>
          </p:cNvPicPr>
          <p:nvPr/>
        </p:nvPicPr>
        <p:blipFill>
          <a:blip r:embed="rId5"/>
          <a:srcRect/>
          <a:stretch>
            <a:fillRect/>
          </a:stretch>
        </p:blipFill>
        <p:spPr bwMode="auto">
          <a:xfrm>
            <a:off x="1477328" y="3581814"/>
            <a:ext cx="1571625" cy="1571625"/>
          </a:xfrm>
          <a:prstGeom prst="rect">
            <a:avLst/>
          </a:prstGeom>
          <a:noFill/>
          <a:ln w="9525">
            <a:noFill/>
            <a:miter lim="800000"/>
            <a:headEnd/>
            <a:tailEnd/>
          </a:ln>
        </p:spPr>
      </p:pic>
      <p:sp>
        <p:nvSpPr>
          <p:cNvPr id="16" name="Rectangle 3"/>
          <p:cNvSpPr txBox="1">
            <a:spLocks noChangeArrowheads="1"/>
          </p:cNvSpPr>
          <p:nvPr/>
        </p:nvSpPr>
        <p:spPr bwMode="auto">
          <a:xfrm>
            <a:off x="6226493" y="1505903"/>
            <a:ext cx="1200150" cy="285750"/>
          </a:xfrm>
          <a:prstGeom prst="rect">
            <a:avLst/>
          </a:prstGeom>
          <a:noFill/>
          <a:ln w="9525">
            <a:noFill/>
            <a:miter lim="800000"/>
          </a:ln>
        </p:spPr>
        <p:txBody>
          <a:bodyPr lIns="68580" tIns="34290" rIns="68580" bIns="34290"/>
          <a:lstStyle/>
          <a:p>
            <a:pPr>
              <a:lnSpc>
                <a:spcPct val="120000"/>
              </a:lnSpc>
              <a:spcBef>
                <a:spcPct val="20000"/>
              </a:spcBef>
              <a:defRPr/>
            </a:pPr>
            <a:r>
              <a:rPr lang="zh-CN" altLang="en-US" sz="1200" kern="0" dirty="0">
                <a:latin typeface="仿宋_GB2312" pitchFamily="49" charset="-122"/>
                <a:ea typeface="仿宋_GB2312" pitchFamily="49" charset="-122"/>
              </a:rPr>
              <a:t>手电筒</a:t>
            </a:r>
            <a:endParaRPr lang="zh-CN" altLang="en-US" sz="1200" kern="0" dirty="0">
              <a:latin typeface="仿宋_GB2312" pitchFamily="49" charset="-122"/>
              <a:ea typeface="仿宋_GB2312" pitchFamily="49" charset="-122"/>
            </a:endParaRPr>
          </a:p>
        </p:txBody>
      </p:sp>
      <p:sp>
        <p:nvSpPr>
          <p:cNvPr id="2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27"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5.5 </a:t>
            </a:r>
            <a:r>
              <a:rPr kumimoji="1" lang="zh-CN" altLang="en-US" sz="3200" b="1" dirty="0" smtClean="0">
                <a:solidFill>
                  <a:srgbClr val="000066"/>
                </a:solidFill>
                <a:latin typeface="Times New Roman" pitchFamily="18" charset="0"/>
              </a:rPr>
              <a:t>蓄电池应用：小型电池</a:t>
            </a:r>
            <a:endParaRPr kumimoji="1" lang="zh-CN" altLang="en-US" sz="3200" b="1" dirty="0">
              <a:solidFill>
                <a:srgbClr val="000066"/>
              </a:solidFill>
              <a:latin typeface="Times New Roman" pitchFamily="18" charset="0"/>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0" y="914401"/>
            <a:ext cx="9144000" cy="3046988"/>
          </a:xfrm>
          <a:prstGeom prst="rect">
            <a:avLst/>
          </a:prstGeom>
          <a:noFill/>
          <a:ln w="9525">
            <a:noFill/>
            <a:miter lim="800000"/>
          </a:ln>
          <a:effectLst/>
        </p:spPr>
        <p:txBody>
          <a:bodyPr>
            <a:spAutoFit/>
          </a:bodyPr>
          <a:lstStyle/>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第六部分</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a:solidFill>
                  <a:srgbClr val="0000CC"/>
                </a:solidFill>
                <a:effectLst>
                  <a:outerShdw blurRad="38100" dist="38100" dir="2700000" algn="tl">
                    <a:srgbClr val="C0C0C0"/>
                  </a:outerShdw>
                </a:effectLst>
                <a:ea typeface="隶书" pitchFamily="49" charset="-122"/>
              </a:rPr>
              <a:t>阀控式密封铅酸蓄电池</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常见问题</a:t>
            </a:r>
            <a:endParaRPr lang="zh-CN" altLang="en-US" sz="4800" b="1" dirty="0" smtClean="0">
              <a:solidFill>
                <a:srgbClr val="0000CC"/>
              </a:solidFill>
              <a:effectLst>
                <a:outerShdw blurRad="38100" dist="38100" dir="2700000" algn="tl">
                  <a:srgbClr val="C0C0C0"/>
                </a:outerShdw>
              </a:effectLst>
              <a:ea typeface="隶书" pitchFamily="49" charset="-122"/>
            </a:endParaRPr>
          </a:p>
        </p:txBody>
      </p:sp>
    </p:spTree>
  </p:cSld>
  <p:clrMapOvr>
    <a:overrideClrMapping bg1="lt1" tx1="dk1" bg2="lt2" tx2="dk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26"/>
          <p:cNvSpPr txBox="1">
            <a:spLocks noChangeArrowheads="1"/>
          </p:cNvSpPr>
          <p:nvPr/>
        </p:nvSpPr>
        <p:spPr bwMode="auto">
          <a:xfrm>
            <a:off x="785786" y="1214428"/>
            <a:ext cx="7643866" cy="3862596"/>
          </a:xfrm>
          <a:prstGeom prst="rect">
            <a:avLst/>
          </a:prstGeom>
          <a:solidFill>
            <a:schemeClr val="bg1"/>
          </a:solidFill>
          <a:ln w="9525">
            <a:solidFill>
              <a:schemeClr val="bg1"/>
            </a:solidFill>
            <a:miter lim="800000"/>
          </a:ln>
          <a:effectLst/>
        </p:spPr>
        <p:txBody>
          <a:bodyPr wrap="square">
            <a:spAutoFit/>
          </a:bodyPr>
          <a:lstStyle/>
          <a:p>
            <a:pPr defTabSz="762000">
              <a:spcBef>
                <a:spcPct val="50000"/>
              </a:spcBef>
            </a:pPr>
            <a:r>
              <a:rPr lang="zh-CN" altLang="en-US" sz="1400" b="1" dirty="0">
                <a:solidFill>
                  <a:srgbClr val="4D4D4D"/>
                </a:solidFill>
                <a:effectLst>
                  <a:outerShdw blurRad="38100" dist="38100" dir="2700000" algn="tl">
                    <a:srgbClr val="C0C0C0"/>
                  </a:outerShdw>
                </a:effectLst>
              </a:rPr>
              <a:t>1、现象</a:t>
            </a:r>
            <a:endParaRPr lang="zh-CN" altLang="en-US" sz="1400" dirty="0"/>
          </a:p>
          <a:p>
            <a:pPr defTabSz="762000">
              <a:spcBef>
                <a:spcPct val="50000"/>
              </a:spcBef>
            </a:pPr>
            <a:r>
              <a:rPr lang="zh-CN" altLang="en-US" sz="1400" dirty="0"/>
              <a:t>◆ </a:t>
            </a:r>
            <a:r>
              <a:rPr lang="zh-CN" altLang="en-US" sz="1400" dirty="0" smtClean="0"/>
              <a:t> 极柱</a:t>
            </a:r>
            <a:r>
              <a:rPr lang="zh-CN" altLang="en-US" sz="1400" dirty="0"/>
              <a:t>四周有白色晶体</a:t>
            </a:r>
            <a:endParaRPr lang="zh-CN" altLang="en-US" sz="1400" dirty="0"/>
          </a:p>
          <a:p>
            <a:pPr defTabSz="762000">
              <a:spcBef>
                <a:spcPct val="50000"/>
              </a:spcBef>
            </a:pPr>
            <a:r>
              <a:rPr lang="zh-CN" altLang="en-US" sz="1400" dirty="0"/>
              <a:t>◆ </a:t>
            </a:r>
            <a:r>
              <a:rPr lang="zh-CN" altLang="en-US" sz="1400" dirty="0" smtClean="0"/>
              <a:t> 极柱</a:t>
            </a:r>
            <a:r>
              <a:rPr lang="zh-CN" altLang="en-US" sz="1400" dirty="0"/>
              <a:t>铜芯、连接条与端子接触部位发绿，周围出现电解液</a:t>
            </a:r>
            <a:endParaRPr lang="zh-CN" altLang="en-US" sz="1400" dirty="0"/>
          </a:p>
          <a:p>
            <a:pPr defTabSz="762000">
              <a:spcBef>
                <a:spcPct val="50000"/>
              </a:spcBef>
            </a:pPr>
            <a:r>
              <a:rPr lang="zh-CN" altLang="en-US" sz="1400" dirty="0"/>
              <a:t>◆ </a:t>
            </a:r>
            <a:r>
              <a:rPr lang="zh-CN" altLang="en-US" sz="1400" dirty="0" smtClean="0"/>
              <a:t> 电池</a:t>
            </a:r>
            <a:r>
              <a:rPr lang="zh-CN" altLang="en-US" sz="1400" dirty="0"/>
              <a:t>槽盖间、电池阀体有电解液渗出</a:t>
            </a:r>
            <a:endParaRPr lang="zh-CN" altLang="en-US" sz="1400" dirty="0"/>
          </a:p>
          <a:p>
            <a:pPr defTabSz="762000">
              <a:spcBef>
                <a:spcPct val="50000"/>
              </a:spcBef>
              <a:buClr>
                <a:srgbClr val="0000FF"/>
              </a:buClr>
            </a:pPr>
            <a:r>
              <a:rPr lang="zh-CN" altLang="en-US" sz="1400" b="1" dirty="0">
                <a:solidFill>
                  <a:srgbClr val="4D4D4D"/>
                </a:solidFill>
                <a:effectLst>
                  <a:outerShdw blurRad="38100" dist="38100" dir="2700000" algn="tl">
                    <a:srgbClr val="C0C0C0"/>
                  </a:outerShdw>
                </a:effectLst>
              </a:rPr>
              <a:t>2、原因</a:t>
            </a:r>
            <a:endParaRPr lang="zh-CN" altLang="en-US" sz="1400" dirty="0"/>
          </a:p>
          <a:p>
            <a:pPr defTabSz="762000">
              <a:spcBef>
                <a:spcPct val="50000"/>
              </a:spcBef>
              <a:buClr>
                <a:srgbClr val="0000FF"/>
              </a:buClr>
            </a:pPr>
            <a:r>
              <a:rPr lang="zh-CN" altLang="en-US" sz="1400" dirty="0"/>
              <a:t>◇  机械损伤：外力造成壳体、密封部位裂纹；</a:t>
            </a:r>
            <a:endParaRPr lang="zh-CN" altLang="en-US" sz="1400" dirty="0"/>
          </a:p>
          <a:p>
            <a:pPr defTabSz="762000">
              <a:spcBef>
                <a:spcPct val="50000"/>
              </a:spcBef>
              <a:buClr>
                <a:srgbClr val="0000FF"/>
              </a:buClr>
            </a:pPr>
            <a:r>
              <a:rPr lang="zh-CN" altLang="en-US" sz="1400" dirty="0"/>
              <a:t>◇ </a:t>
            </a:r>
            <a:r>
              <a:rPr lang="zh-CN" altLang="en-US" sz="1400" dirty="0" smtClean="0"/>
              <a:t> 制造</a:t>
            </a:r>
            <a:r>
              <a:rPr lang="zh-CN" altLang="en-US" sz="1400" dirty="0"/>
              <a:t>原因：注液量过多，密封不严；</a:t>
            </a:r>
            <a:endParaRPr lang="zh-CN" altLang="en-US" sz="1400" dirty="0"/>
          </a:p>
          <a:p>
            <a:pPr defTabSz="762000">
              <a:spcBef>
                <a:spcPct val="50000"/>
              </a:spcBef>
              <a:buClr>
                <a:srgbClr val="0000FF"/>
              </a:buClr>
            </a:pPr>
            <a:r>
              <a:rPr lang="zh-CN" altLang="en-US" sz="1400" dirty="0"/>
              <a:t>◇ </a:t>
            </a:r>
            <a:r>
              <a:rPr lang="zh-CN" altLang="en-US" sz="1400" dirty="0" smtClean="0"/>
              <a:t> 使用</a:t>
            </a:r>
            <a:r>
              <a:rPr lang="zh-CN" altLang="en-US" sz="1400" dirty="0"/>
              <a:t>原因：蓄电池达到寿命期，极柱腐蚀穿透，密封材料</a:t>
            </a:r>
            <a:r>
              <a:rPr lang="zh-CN" altLang="en-US" sz="1400" dirty="0" smtClean="0"/>
              <a:t>老化</a:t>
            </a:r>
            <a:endParaRPr lang="en-US" altLang="zh-CN" sz="1400" dirty="0" smtClean="0"/>
          </a:p>
          <a:p>
            <a:pPr>
              <a:spcBef>
                <a:spcPct val="50000"/>
              </a:spcBef>
            </a:pPr>
            <a:r>
              <a:rPr lang="zh-CN" altLang="en-US" sz="1400" b="1" dirty="0" smtClean="0">
                <a:solidFill>
                  <a:srgbClr val="4D4D4D"/>
                </a:solidFill>
                <a:effectLst>
                  <a:outerShdw blurRad="38100" dist="38100" dir="2700000" algn="tl">
                    <a:srgbClr val="C0C0C0"/>
                  </a:outerShdw>
                </a:effectLst>
              </a:rPr>
              <a:t>2、</a:t>
            </a:r>
            <a:r>
              <a:rPr lang="zh-CN" altLang="en-US" sz="1400" b="1" dirty="0" smtClean="0"/>
              <a:t>维护：</a:t>
            </a:r>
            <a:endParaRPr lang="zh-CN" altLang="en-US" sz="1400" b="1" dirty="0" smtClean="0"/>
          </a:p>
          <a:p>
            <a:pPr>
              <a:spcBef>
                <a:spcPct val="50000"/>
              </a:spcBef>
            </a:pPr>
            <a:r>
              <a:rPr lang="zh-CN" altLang="en-US" sz="1400" dirty="0" smtClean="0"/>
              <a:t>注意到货验收、避免安装时磕碰</a:t>
            </a:r>
            <a:endParaRPr lang="zh-CN" altLang="en-US" sz="1400" dirty="0" smtClean="0"/>
          </a:p>
          <a:p>
            <a:pPr>
              <a:spcBef>
                <a:spcPct val="50000"/>
              </a:spcBef>
            </a:pPr>
            <a:r>
              <a:rPr lang="zh-CN" altLang="en-US" sz="1400" dirty="0" smtClean="0"/>
              <a:t>如极柱漏液及时更换</a:t>
            </a:r>
            <a:endParaRPr lang="zh-CN" altLang="en-US" sz="1400" dirty="0" smtClean="0"/>
          </a:p>
          <a:p>
            <a:pPr>
              <a:spcBef>
                <a:spcPct val="50000"/>
              </a:spcBef>
            </a:pPr>
            <a:r>
              <a:rPr lang="zh-CN" altLang="en-US" sz="1400" dirty="0" smtClean="0"/>
              <a:t>如安全阀渗液，量不大，使用一段时间后会消失</a:t>
            </a:r>
            <a:endParaRPr lang="zh-CN" altLang="en-US" sz="1400" dirty="0"/>
          </a:p>
        </p:txBody>
      </p:sp>
      <p:sp>
        <p:nvSpPr>
          <p:cNvPr id="5" name="Text Box 1027"/>
          <p:cNvSpPr txBox="1">
            <a:spLocks noChangeArrowheads="1"/>
          </p:cNvSpPr>
          <p:nvPr/>
        </p:nvSpPr>
        <p:spPr bwMode="auto">
          <a:xfrm>
            <a:off x="2786050" y="1142990"/>
            <a:ext cx="3215945"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 常见问题1－－蓄电池漏液</a:t>
            </a:r>
            <a:endParaRPr kumimoji="1" lang="zh-CN" altLang="en-US" sz="2000" b="1" dirty="0">
              <a:solidFill>
                <a:srgbClr val="000066"/>
              </a:solidFill>
              <a:latin typeface="Times New Roman" pitchFamily="18" charset="0"/>
            </a:endParaRPr>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7"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蓄电池常见问题：漏液</a:t>
            </a:r>
            <a:endParaRPr kumimoji="1" lang="zh-CN" altLang="en-US" sz="3200" b="1" dirty="0">
              <a:solidFill>
                <a:srgbClr val="000066"/>
              </a:solidFill>
              <a:latin typeface="Times New Roman"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ChangeArrowheads="1"/>
          </p:cNvSpPr>
          <p:nvPr/>
        </p:nvSpPr>
        <p:spPr bwMode="auto">
          <a:xfrm>
            <a:off x="855663" y="1606167"/>
            <a:ext cx="347852" cy="215444"/>
          </a:xfrm>
          <a:prstGeom prst="rect">
            <a:avLst/>
          </a:prstGeom>
          <a:noFill/>
          <a:ln w="9525">
            <a:noFill/>
            <a:miter lim="800000"/>
          </a:ln>
        </p:spPr>
        <p:txBody>
          <a:bodyPr wrap="none" lIns="0" tIns="0" rIns="0" bIns="0">
            <a:spAutoFit/>
          </a:bodyPr>
          <a:lstStyle/>
          <a:p>
            <a:pPr defTabSz="762000">
              <a:spcBef>
                <a:spcPct val="50000"/>
              </a:spcBef>
            </a:pPr>
            <a:r>
              <a:rPr lang="zh-CN" altLang="en-US" sz="1400">
                <a:solidFill>
                  <a:srgbClr val="000000"/>
                </a:solidFill>
                <a:latin typeface="Arial" pitchFamily="34" charset="0"/>
              </a:rPr>
              <a:t>       </a:t>
            </a:r>
            <a:endParaRPr lang="zh-CN" altLang="en-US" sz="1400"/>
          </a:p>
        </p:txBody>
      </p:sp>
      <p:sp>
        <p:nvSpPr>
          <p:cNvPr id="38915" name="Text Box 3"/>
          <p:cNvSpPr txBox="1">
            <a:spLocks noChangeArrowheads="1"/>
          </p:cNvSpPr>
          <p:nvPr/>
        </p:nvSpPr>
        <p:spPr bwMode="auto">
          <a:xfrm>
            <a:off x="2786050" y="1214428"/>
            <a:ext cx="3151825"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常见问题2－－蓄电池鼓胀</a:t>
            </a:r>
            <a:endParaRPr kumimoji="1" lang="zh-CN" altLang="en-US" sz="2000" b="1" dirty="0">
              <a:solidFill>
                <a:srgbClr val="000066"/>
              </a:solidFill>
              <a:latin typeface="Times New Roman" pitchFamily="18" charset="0"/>
            </a:endParaRPr>
          </a:p>
        </p:txBody>
      </p:sp>
      <p:grpSp>
        <p:nvGrpSpPr>
          <p:cNvPr id="2" name="Group 5"/>
          <p:cNvGrpSpPr/>
          <p:nvPr/>
        </p:nvGrpSpPr>
        <p:grpSpPr bwMode="auto">
          <a:xfrm>
            <a:off x="5778501" y="2359833"/>
            <a:ext cx="2297113" cy="1691878"/>
            <a:chOff x="3547" y="2160"/>
            <a:chExt cx="1576" cy="1524"/>
          </a:xfrm>
        </p:grpSpPr>
        <p:grpSp>
          <p:nvGrpSpPr>
            <p:cNvPr id="3" name="Group 6"/>
            <p:cNvGrpSpPr/>
            <p:nvPr/>
          </p:nvGrpSpPr>
          <p:grpSpPr bwMode="auto">
            <a:xfrm>
              <a:off x="3547" y="2160"/>
              <a:ext cx="1440" cy="1524"/>
              <a:chOff x="3588" y="1932"/>
              <a:chExt cx="2220" cy="2016"/>
            </a:xfrm>
          </p:grpSpPr>
          <p:sp>
            <p:nvSpPr>
              <p:cNvPr id="38919" name="Line 7"/>
              <p:cNvSpPr>
                <a:spLocks noChangeShapeType="1"/>
              </p:cNvSpPr>
              <p:nvPr/>
            </p:nvSpPr>
            <p:spPr bwMode="auto">
              <a:xfrm flipV="1">
                <a:off x="3588" y="1932"/>
                <a:ext cx="0" cy="1956"/>
              </a:xfrm>
              <a:prstGeom prst="line">
                <a:avLst/>
              </a:prstGeom>
              <a:noFill/>
              <a:ln w="9525">
                <a:solidFill>
                  <a:schemeClr val="tx1"/>
                </a:solidFill>
                <a:round/>
                <a:tailEnd type="triangle" w="med" len="med"/>
              </a:ln>
              <a:effectLst/>
            </p:spPr>
            <p:txBody>
              <a:bodyPr wrap="none" anchor="ctr"/>
              <a:lstStyle/>
              <a:p>
                <a:endParaRPr lang="zh-CN" altLang="en-US" sz="1400"/>
              </a:p>
            </p:txBody>
          </p:sp>
          <p:sp>
            <p:nvSpPr>
              <p:cNvPr id="38920" name="Line 8"/>
              <p:cNvSpPr>
                <a:spLocks noChangeShapeType="1"/>
              </p:cNvSpPr>
              <p:nvPr/>
            </p:nvSpPr>
            <p:spPr bwMode="auto">
              <a:xfrm>
                <a:off x="3948" y="3852"/>
                <a:ext cx="0" cy="96"/>
              </a:xfrm>
              <a:prstGeom prst="line">
                <a:avLst/>
              </a:prstGeom>
              <a:noFill/>
              <a:ln w="9525">
                <a:solidFill>
                  <a:schemeClr val="tx1"/>
                </a:solidFill>
                <a:round/>
              </a:ln>
              <a:effectLst/>
            </p:spPr>
            <p:txBody>
              <a:bodyPr wrap="none" anchor="ctr"/>
              <a:lstStyle/>
              <a:p>
                <a:endParaRPr lang="zh-CN" altLang="en-US" sz="1400"/>
              </a:p>
            </p:txBody>
          </p:sp>
          <p:sp>
            <p:nvSpPr>
              <p:cNvPr id="38921" name="Line 9"/>
              <p:cNvSpPr>
                <a:spLocks noChangeShapeType="1"/>
              </p:cNvSpPr>
              <p:nvPr/>
            </p:nvSpPr>
            <p:spPr bwMode="auto">
              <a:xfrm>
                <a:off x="4308" y="3840"/>
                <a:ext cx="0" cy="96"/>
              </a:xfrm>
              <a:prstGeom prst="line">
                <a:avLst/>
              </a:prstGeom>
              <a:noFill/>
              <a:ln w="9525">
                <a:solidFill>
                  <a:schemeClr val="tx1"/>
                </a:solidFill>
                <a:round/>
              </a:ln>
              <a:effectLst/>
            </p:spPr>
            <p:txBody>
              <a:bodyPr wrap="none" anchor="ctr"/>
              <a:lstStyle/>
              <a:p>
                <a:endParaRPr lang="zh-CN" altLang="en-US" sz="1400"/>
              </a:p>
            </p:txBody>
          </p:sp>
          <p:sp>
            <p:nvSpPr>
              <p:cNvPr id="38922" name="Line 10"/>
              <p:cNvSpPr>
                <a:spLocks noChangeShapeType="1"/>
              </p:cNvSpPr>
              <p:nvPr/>
            </p:nvSpPr>
            <p:spPr bwMode="auto">
              <a:xfrm>
                <a:off x="4668" y="3852"/>
                <a:ext cx="0" cy="96"/>
              </a:xfrm>
              <a:prstGeom prst="line">
                <a:avLst/>
              </a:prstGeom>
              <a:noFill/>
              <a:ln w="9525">
                <a:solidFill>
                  <a:schemeClr val="tx1"/>
                </a:solidFill>
                <a:round/>
              </a:ln>
              <a:effectLst/>
            </p:spPr>
            <p:txBody>
              <a:bodyPr wrap="none" anchor="ctr"/>
              <a:lstStyle/>
              <a:p>
                <a:endParaRPr lang="zh-CN" altLang="en-US" sz="1400"/>
              </a:p>
            </p:txBody>
          </p:sp>
          <p:sp>
            <p:nvSpPr>
              <p:cNvPr id="38923" name="Line 11"/>
              <p:cNvSpPr>
                <a:spLocks noChangeShapeType="1"/>
              </p:cNvSpPr>
              <p:nvPr/>
            </p:nvSpPr>
            <p:spPr bwMode="auto">
              <a:xfrm>
                <a:off x="5052" y="3840"/>
                <a:ext cx="0" cy="96"/>
              </a:xfrm>
              <a:prstGeom prst="line">
                <a:avLst/>
              </a:prstGeom>
              <a:noFill/>
              <a:ln w="9525">
                <a:solidFill>
                  <a:schemeClr val="tx1"/>
                </a:solidFill>
                <a:round/>
              </a:ln>
              <a:effectLst/>
            </p:spPr>
            <p:txBody>
              <a:bodyPr wrap="none" anchor="ctr"/>
              <a:lstStyle/>
              <a:p>
                <a:endParaRPr lang="zh-CN" altLang="en-US" sz="1400"/>
              </a:p>
            </p:txBody>
          </p:sp>
          <p:sp>
            <p:nvSpPr>
              <p:cNvPr id="38924" name="Line 12"/>
              <p:cNvSpPr>
                <a:spLocks noChangeShapeType="1"/>
              </p:cNvSpPr>
              <p:nvPr/>
            </p:nvSpPr>
            <p:spPr bwMode="auto">
              <a:xfrm>
                <a:off x="5412" y="3840"/>
                <a:ext cx="0" cy="96"/>
              </a:xfrm>
              <a:prstGeom prst="line">
                <a:avLst/>
              </a:prstGeom>
              <a:noFill/>
              <a:ln w="9525">
                <a:solidFill>
                  <a:schemeClr val="tx1"/>
                </a:solidFill>
                <a:round/>
              </a:ln>
              <a:effectLst/>
            </p:spPr>
            <p:txBody>
              <a:bodyPr wrap="none" anchor="ctr"/>
              <a:lstStyle/>
              <a:p>
                <a:endParaRPr lang="zh-CN" altLang="en-US" sz="1400"/>
              </a:p>
            </p:txBody>
          </p:sp>
          <p:sp>
            <p:nvSpPr>
              <p:cNvPr id="38925" name="Line 13"/>
              <p:cNvSpPr>
                <a:spLocks noChangeShapeType="1"/>
              </p:cNvSpPr>
              <p:nvPr/>
            </p:nvSpPr>
            <p:spPr bwMode="auto">
              <a:xfrm>
                <a:off x="5808" y="3840"/>
                <a:ext cx="0" cy="96"/>
              </a:xfrm>
              <a:prstGeom prst="line">
                <a:avLst/>
              </a:prstGeom>
              <a:noFill/>
              <a:ln w="9525">
                <a:solidFill>
                  <a:schemeClr val="tx1"/>
                </a:solidFill>
                <a:round/>
              </a:ln>
              <a:effectLst/>
            </p:spPr>
            <p:txBody>
              <a:bodyPr wrap="none" anchor="ctr"/>
              <a:lstStyle/>
              <a:p>
                <a:endParaRPr lang="zh-CN" altLang="en-US" sz="1400"/>
              </a:p>
            </p:txBody>
          </p:sp>
        </p:grpSp>
        <p:sp>
          <p:nvSpPr>
            <p:cNvPr id="38926" name="Text Box 14"/>
            <p:cNvSpPr txBox="1">
              <a:spLocks noChangeArrowheads="1"/>
            </p:cNvSpPr>
            <p:nvPr/>
          </p:nvSpPr>
          <p:spPr bwMode="auto">
            <a:xfrm>
              <a:off x="4320" y="2652"/>
              <a:ext cx="803" cy="568"/>
            </a:xfrm>
            <a:prstGeom prst="rect">
              <a:avLst/>
            </a:prstGeom>
            <a:noFill/>
            <a:ln w="9525">
              <a:noFill/>
              <a:miter lim="800000"/>
            </a:ln>
            <a:effectLst/>
          </p:spPr>
          <p:txBody>
            <a:bodyPr>
              <a:spAutoFit/>
            </a:bodyPr>
            <a:lstStyle/>
            <a:p>
              <a:pPr algn="ctr" defTabSz="762000">
                <a:spcBef>
                  <a:spcPct val="50000"/>
                </a:spcBef>
              </a:pPr>
              <a:r>
                <a:rPr lang="zh-CN" altLang="en-US" sz="1400"/>
                <a:t>热失控</a:t>
              </a:r>
              <a:endParaRPr lang="zh-CN" altLang="en-US" sz="1400"/>
            </a:p>
            <a:p>
              <a:pPr algn="ctr" defTabSz="762000">
                <a:spcBef>
                  <a:spcPct val="50000"/>
                </a:spcBef>
              </a:pPr>
              <a:r>
                <a:rPr lang="zh-CN" altLang="en-US" sz="1400"/>
                <a:t>区域</a:t>
              </a:r>
              <a:endParaRPr lang="zh-CN" altLang="en-US" sz="1400"/>
            </a:p>
          </p:txBody>
        </p:sp>
      </p:grpSp>
      <p:sp>
        <p:nvSpPr>
          <p:cNvPr id="38927" name="Rectangle 15"/>
          <p:cNvSpPr>
            <a:spLocks noChangeArrowheads="1"/>
          </p:cNvSpPr>
          <p:nvPr/>
        </p:nvSpPr>
        <p:spPr bwMode="auto">
          <a:xfrm>
            <a:off x="1214414" y="1785932"/>
            <a:ext cx="2790829" cy="215444"/>
          </a:xfrm>
          <a:prstGeom prst="rect">
            <a:avLst/>
          </a:prstGeom>
          <a:noFill/>
          <a:ln w="9525">
            <a:noFill/>
            <a:miter lim="800000"/>
          </a:ln>
        </p:spPr>
        <p:txBody>
          <a:bodyPr wrap="none" lIns="0" tIns="0" rIns="0" bIns="0">
            <a:spAutoFit/>
          </a:bodyPr>
          <a:lstStyle/>
          <a:p>
            <a:pPr defTabSz="762000">
              <a:spcBef>
                <a:spcPct val="50000"/>
              </a:spcBef>
            </a:pPr>
            <a:r>
              <a:rPr lang="zh-CN" altLang="en-US" sz="1400" dirty="0">
                <a:solidFill>
                  <a:srgbClr val="000000"/>
                </a:solidFill>
                <a:latin typeface="Arial" pitchFamily="34" charset="0"/>
              </a:rPr>
              <a:t>1、一组电池鼓涨---充电发生热失控</a:t>
            </a:r>
            <a:endParaRPr lang="zh-CN" altLang="en-US" sz="1400" dirty="0"/>
          </a:p>
        </p:txBody>
      </p:sp>
      <p:sp>
        <p:nvSpPr>
          <p:cNvPr id="38928" name="Line 16"/>
          <p:cNvSpPr>
            <a:spLocks noChangeShapeType="1"/>
          </p:cNvSpPr>
          <p:nvPr/>
        </p:nvSpPr>
        <p:spPr bwMode="auto">
          <a:xfrm flipH="1">
            <a:off x="3276601" y="2651535"/>
            <a:ext cx="582613" cy="0"/>
          </a:xfrm>
          <a:prstGeom prst="line">
            <a:avLst/>
          </a:prstGeom>
          <a:noFill/>
          <a:ln w="9525">
            <a:solidFill>
              <a:schemeClr val="hlink"/>
            </a:solidFill>
            <a:round/>
            <a:tailEnd type="triangle" w="med" len="med"/>
          </a:ln>
          <a:effectLst/>
        </p:spPr>
        <p:txBody>
          <a:bodyPr wrap="none" anchor="ctr"/>
          <a:lstStyle/>
          <a:p>
            <a:endParaRPr lang="zh-CN" altLang="en-US" sz="1400"/>
          </a:p>
        </p:txBody>
      </p:sp>
      <p:sp>
        <p:nvSpPr>
          <p:cNvPr id="38930" name="Text Box 18"/>
          <p:cNvSpPr txBox="1">
            <a:spLocks noChangeArrowheads="1"/>
          </p:cNvSpPr>
          <p:nvPr/>
        </p:nvSpPr>
        <p:spPr bwMode="auto">
          <a:xfrm>
            <a:off x="609600" y="2039554"/>
            <a:ext cx="3659188" cy="307777"/>
          </a:xfrm>
          <a:prstGeom prst="rect">
            <a:avLst/>
          </a:prstGeom>
          <a:noFill/>
          <a:ln w="9525">
            <a:noFill/>
            <a:miter lim="800000"/>
          </a:ln>
          <a:effectLst/>
        </p:spPr>
        <p:txBody>
          <a:bodyPr>
            <a:spAutoFit/>
          </a:bodyPr>
          <a:lstStyle/>
          <a:p>
            <a:pPr algn="ctr" defTabSz="762000">
              <a:spcBef>
                <a:spcPct val="50000"/>
              </a:spcBef>
            </a:pPr>
            <a:r>
              <a:rPr lang="zh-CN" altLang="en-US" sz="1400"/>
              <a:t>环境温度过高、充电器故障等</a:t>
            </a:r>
            <a:endParaRPr lang="zh-CN" altLang="en-US" sz="1400"/>
          </a:p>
        </p:txBody>
      </p:sp>
      <p:sp>
        <p:nvSpPr>
          <p:cNvPr id="38931" name="AutoShape 19"/>
          <p:cNvSpPr>
            <a:spLocks noChangeArrowheads="1"/>
          </p:cNvSpPr>
          <p:nvPr/>
        </p:nvSpPr>
        <p:spPr bwMode="auto">
          <a:xfrm>
            <a:off x="2057401" y="2308635"/>
            <a:ext cx="252413" cy="200025"/>
          </a:xfrm>
          <a:prstGeom prst="downArrow">
            <a:avLst>
              <a:gd name="adj1" fmla="val 50000"/>
              <a:gd name="adj2" fmla="val 26415"/>
            </a:avLst>
          </a:prstGeom>
          <a:noFill/>
          <a:ln w="9525">
            <a:solidFill>
              <a:schemeClr val="tx1"/>
            </a:solidFill>
            <a:miter lim="800000"/>
          </a:ln>
          <a:effectLst/>
        </p:spPr>
        <p:txBody>
          <a:bodyPr wrap="none" anchor="ctr"/>
          <a:lstStyle/>
          <a:p>
            <a:endParaRPr lang="zh-CN" altLang="en-US" sz="1400"/>
          </a:p>
        </p:txBody>
      </p:sp>
      <p:sp>
        <p:nvSpPr>
          <p:cNvPr id="38932" name="Rectangle 20"/>
          <p:cNvSpPr>
            <a:spLocks noChangeArrowheads="1"/>
          </p:cNvSpPr>
          <p:nvPr/>
        </p:nvSpPr>
        <p:spPr bwMode="auto">
          <a:xfrm>
            <a:off x="1179513" y="2545570"/>
            <a:ext cx="2032000" cy="279797"/>
          </a:xfrm>
          <a:prstGeom prst="rect">
            <a:avLst/>
          </a:prstGeom>
          <a:noFill/>
          <a:ln w="9525">
            <a:solidFill>
              <a:schemeClr val="tx1"/>
            </a:solidFill>
            <a:miter lim="800000"/>
          </a:ln>
          <a:effectLst/>
        </p:spPr>
        <p:txBody>
          <a:bodyPr wrap="none" anchor="ctr"/>
          <a:lstStyle/>
          <a:p>
            <a:endParaRPr lang="zh-CN" altLang="en-US" sz="1400"/>
          </a:p>
        </p:txBody>
      </p:sp>
      <p:sp>
        <p:nvSpPr>
          <p:cNvPr id="38933" name="Text Box 21"/>
          <p:cNvSpPr txBox="1">
            <a:spLocks noChangeArrowheads="1"/>
          </p:cNvSpPr>
          <p:nvPr/>
        </p:nvSpPr>
        <p:spPr bwMode="auto">
          <a:xfrm>
            <a:off x="1312863" y="2521757"/>
            <a:ext cx="1261884" cy="307777"/>
          </a:xfrm>
          <a:prstGeom prst="rect">
            <a:avLst/>
          </a:prstGeom>
          <a:noFill/>
          <a:ln w="9525">
            <a:noFill/>
            <a:miter lim="800000"/>
          </a:ln>
          <a:effectLst/>
        </p:spPr>
        <p:txBody>
          <a:bodyPr wrap="none">
            <a:spAutoFit/>
          </a:bodyPr>
          <a:lstStyle/>
          <a:p>
            <a:pPr algn="ctr" defTabSz="762000"/>
            <a:r>
              <a:rPr lang="zh-CN" altLang="en-US" sz="1400"/>
              <a:t>充电电流过大</a:t>
            </a:r>
            <a:endParaRPr lang="zh-CN" altLang="en-US" sz="1400"/>
          </a:p>
        </p:txBody>
      </p:sp>
      <p:sp>
        <p:nvSpPr>
          <p:cNvPr id="38934" name="Text Box 22"/>
          <p:cNvSpPr txBox="1">
            <a:spLocks noChangeArrowheads="1"/>
          </p:cNvSpPr>
          <p:nvPr/>
        </p:nvSpPr>
        <p:spPr bwMode="auto">
          <a:xfrm>
            <a:off x="1163638" y="3038488"/>
            <a:ext cx="2341562" cy="307777"/>
          </a:xfrm>
          <a:prstGeom prst="rect">
            <a:avLst/>
          </a:prstGeom>
          <a:noFill/>
          <a:ln w="9525">
            <a:noFill/>
            <a:miter lim="800000"/>
          </a:ln>
          <a:effectLst/>
        </p:spPr>
        <p:txBody>
          <a:bodyPr>
            <a:spAutoFit/>
          </a:bodyPr>
          <a:lstStyle/>
          <a:p>
            <a:pPr algn="ctr" defTabSz="762000">
              <a:spcBef>
                <a:spcPct val="50000"/>
              </a:spcBef>
            </a:pPr>
            <a:r>
              <a:rPr lang="zh-CN" altLang="en-US" sz="1400"/>
              <a:t>蓄电池发热量大</a:t>
            </a:r>
            <a:endParaRPr lang="zh-CN" altLang="en-US" sz="1400"/>
          </a:p>
        </p:txBody>
      </p:sp>
      <p:sp>
        <p:nvSpPr>
          <p:cNvPr id="38935" name="Rectangle 23"/>
          <p:cNvSpPr>
            <a:spLocks noChangeArrowheads="1"/>
          </p:cNvSpPr>
          <p:nvPr/>
        </p:nvSpPr>
        <p:spPr bwMode="auto">
          <a:xfrm>
            <a:off x="1179514" y="3051585"/>
            <a:ext cx="2097087" cy="294085"/>
          </a:xfrm>
          <a:prstGeom prst="rect">
            <a:avLst/>
          </a:prstGeom>
          <a:noFill/>
          <a:ln w="9525">
            <a:solidFill>
              <a:schemeClr val="tx1"/>
            </a:solidFill>
            <a:miter lim="800000"/>
          </a:ln>
          <a:effectLst/>
        </p:spPr>
        <p:txBody>
          <a:bodyPr wrap="none" anchor="ctr"/>
          <a:lstStyle/>
          <a:p>
            <a:endParaRPr lang="zh-CN" altLang="en-US" sz="1400"/>
          </a:p>
        </p:txBody>
      </p:sp>
      <p:sp>
        <p:nvSpPr>
          <p:cNvPr id="38936" name="AutoShape 24"/>
          <p:cNvSpPr>
            <a:spLocks noChangeArrowheads="1"/>
          </p:cNvSpPr>
          <p:nvPr/>
        </p:nvSpPr>
        <p:spPr bwMode="auto">
          <a:xfrm>
            <a:off x="2070101" y="2825366"/>
            <a:ext cx="252413" cy="200025"/>
          </a:xfrm>
          <a:prstGeom prst="downArrow">
            <a:avLst>
              <a:gd name="adj1" fmla="val 50000"/>
              <a:gd name="adj2" fmla="val 26415"/>
            </a:avLst>
          </a:prstGeom>
          <a:noFill/>
          <a:ln w="9525">
            <a:solidFill>
              <a:schemeClr val="tx1"/>
            </a:solidFill>
            <a:miter lim="800000"/>
          </a:ln>
          <a:effectLst/>
        </p:spPr>
        <p:txBody>
          <a:bodyPr wrap="none" anchor="ctr"/>
          <a:lstStyle/>
          <a:p>
            <a:endParaRPr lang="zh-CN" altLang="en-US" sz="1400"/>
          </a:p>
        </p:txBody>
      </p:sp>
      <p:sp>
        <p:nvSpPr>
          <p:cNvPr id="38937" name="AutoShape 25"/>
          <p:cNvSpPr>
            <a:spLocks noChangeArrowheads="1"/>
          </p:cNvSpPr>
          <p:nvPr/>
        </p:nvSpPr>
        <p:spPr bwMode="auto">
          <a:xfrm>
            <a:off x="2036764" y="3358766"/>
            <a:ext cx="250825" cy="200025"/>
          </a:xfrm>
          <a:prstGeom prst="downArrow">
            <a:avLst>
              <a:gd name="adj1" fmla="val 50000"/>
              <a:gd name="adj2" fmla="val 26582"/>
            </a:avLst>
          </a:prstGeom>
          <a:noFill/>
          <a:ln w="9525">
            <a:solidFill>
              <a:schemeClr val="tx1"/>
            </a:solidFill>
            <a:miter lim="800000"/>
          </a:ln>
          <a:effectLst/>
        </p:spPr>
        <p:txBody>
          <a:bodyPr wrap="none" anchor="ctr"/>
          <a:lstStyle/>
          <a:p>
            <a:endParaRPr lang="zh-CN" altLang="en-US" sz="1400"/>
          </a:p>
        </p:txBody>
      </p:sp>
      <p:sp>
        <p:nvSpPr>
          <p:cNvPr id="38938" name="Text Box 26"/>
          <p:cNvSpPr txBox="1">
            <a:spLocks noChangeArrowheads="1"/>
          </p:cNvSpPr>
          <p:nvPr/>
        </p:nvSpPr>
        <p:spPr bwMode="auto">
          <a:xfrm>
            <a:off x="1163638" y="3583795"/>
            <a:ext cx="2112962" cy="307777"/>
          </a:xfrm>
          <a:prstGeom prst="rect">
            <a:avLst/>
          </a:prstGeom>
          <a:noFill/>
          <a:ln w="9525">
            <a:noFill/>
            <a:miter lim="800000"/>
          </a:ln>
          <a:effectLst/>
        </p:spPr>
        <p:txBody>
          <a:bodyPr>
            <a:spAutoFit/>
          </a:bodyPr>
          <a:lstStyle/>
          <a:p>
            <a:pPr algn="ctr" defTabSz="762000">
              <a:spcBef>
                <a:spcPct val="50000"/>
              </a:spcBef>
            </a:pPr>
            <a:r>
              <a:rPr lang="zh-CN" altLang="en-US" sz="1400"/>
              <a:t>蓄电池温度上升</a:t>
            </a:r>
            <a:endParaRPr lang="zh-CN" altLang="en-US" sz="1400"/>
          </a:p>
        </p:txBody>
      </p:sp>
      <p:sp>
        <p:nvSpPr>
          <p:cNvPr id="38939" name="Rectangle 27"/>
          <p:cNvSpPr>
            <a:spLocks noChangeArrowheads="1"/>
          </p:cNvSpPr>
          <p:nvPr/>
        </p:nvSpPr>
        <p:spPr bwMode="auto">
          <a:xfrm>
            <a:off x="1096964" y="3584985"/>
            <a:ext cx="2103437" cy="381000"/>
          </a:xfrm>
          <a:prstGeom prst="rect">
            <a:avLst/>
          </a:prstGeom>
          <a:noFill/>
          <a:ln w="9525">
            <a:solidFill>
              <a:schemeClr val="tx1"/>
            </a:solidFill>
            <a:miter lim="800000"/>
          </a:ln>
          <a:effectLst/>
        </p:spPr>
        <p:txBody>
          <a:bodyPr wrap="none" anchor="ctr"/>
          <a:lstStyle/>
          <a:p>
            <a:endParaRPr lang="zh-CN" altLang="en-US" sz="1400"/>
          </a:p>
        </p:txBody>
      </p:sp>
      <p:cxnSp>
        <p:nvCxnSpPr>
          <p:cNvPr id="38940" name="AutoShape 28"/>
          <p:cNvCxnSpPr>
            <a:cxnSpLocks noChangeShapeType="1"/>
          </p:cNvCxnSpPr>
          <p:nvPr/>
        </p:nvCxnSpPr>
        <p:spPr bwMode="auto">
          <a:xfrm flipV="1">
            <a:off x="3200400" y="2651536"/>
            <a:ext cx="704850" cy="1078706"/>
          </a:xfrm>
          <a:prstGeom prst="bentConnector2">
            <a:avLst/>
          </a:prstGeom>
          <a:noFill/>
          <a:ln w="9525">
            <a:solidFill>
              <a:schemeClr val="hlink"/>
            </a:solidFill>
            <a:miter lim="800000"/>
          </a:ln>
          <a:effectLst/>
        </p:spPr>
      </p:cxnSp>
      <p:sp>
        <p:nvSpPr>
          <p:cNvPr id="38941" name="AutoShape 29"/>
          <p:cNvSpPr>
            <a:spLocks noChangeArrowheads="1"/>
          </p:cNvSpPr>
          <p:nvPr/>
        </p:nvSpPr>
        <p:spPr bwMode="auto">
          <a:xfrm>
            <a:off x="2057401" y="3965985"/>
            <a:ext cx="252413" cy="200025"/>
          </a:xfrm>
          <a:prstGeom prst="downArrow">
            <a:avLst>
              <a:gd name="adj1" fmla="val 50000"/>
              <a:gd name="adj2" fmla="val 26415"/>
            </a:avLst>
          </a:prstGeom>
          <a:noFill/>
          <a:ln w="9525">
            <a:solidFill>
              <a:schemeClr val="tx1"/>
            </a:solidFill>
            <a:miter lim="800000"/>
          </a:ln>
          <a:effectLst/>
        </p:spPr>
        <p:txBody>
          <a:bodyPr wrap="none" anchor="ctr"/>
          <a:lstStyle/>
          <a:p>
            <a:endParaRPr lang="zh-CN" altLang="en-US" sz="1400"/>
          </a:p>
        </p:txBody>
      </p:sp>
      <p:sp>
        <p:nvSpPr>
          <p:cNvPr id="38942" name="Text Box 30"/>
          <p:cNvSpPr txBox="1">
            <a:spLocks noChangeArrowheads="1"/>
          </p:cNvSpPr>
          <p:nvPr/>
        </p:nvSpPr>
        <p:spPr bwMode="auto">
          <a:xfrm>
            <a:off x="1371600" y="4251735"/>
            <a:ext cx="1562100" cy="307777"/>
          </a:xfrm>
          <a:prstGeom prst="rect">
            <a:avLst/>
          </a:prstGeom>
          <a:noFill/>
          <a:ln w="9525">
            <a:noFill/>
            <a:miter lim="800000"/>
          </a:ln>
          <a:effectLst/>
        </p:spPr>
        <p:txBody>
          <a:bodyPr>
            <a:spAutoFit/>
          </a:bodyPr>
          <a:lstStyle/>
          <a:p>
            <a:pPr algn="ctr" defTabSz="762000">
              <a:spcBef>
                <a:spcPct val="50000"/>
              </a:spcBef>
            </a:pPr>
            <a:r>
              <a:rPr lang="zh-CN" altLang="en-US" sz="1400"/>
              <a:t>蓄电池损伤</a:t>
            </a:r>
            <a:endParaRPr lang="zh-CN" altLang="en-US" sz="1400"/>
          </a:p>
        </p:txBody>
      </p:sp>
      <p:sp>
        <p:nvSpPr>
          <p:cNvPr id="38943" name="Rectangle 31"/>
          <p:cNvSpPr>
            <a:spLocks noChangeArrowheads="1"/>
          </p:cNvSpPr>
          <p:nvPr/>
        </p:nvSpPr>
        <p:spPr bwMode="auto">
          <a:xfrm>
            <a:off x="1447801" y="4251735"/>
            <a:ext cx="1395413" cy="320279"/>
          </a:xfrm>
          <a:prstGeom prst="rect">
            <a:avLst/>
          </a:prstGeom>
          <a:noFill/>
          <a:ln w="9525">
            <a:solidFill>
              <a:schemeClr val="tx1"/>
            </a:solidFill>
            <a:miter lim="800000"/>
          </a:ln>
          <a:effectLst/>
        </p:spPr>
        <p:txBody>
          <a:bodyPr wrap="none" anchor="ctr"/>
          <a:lstStyle/>
          <a:p>
            <a:endParaRPr lang="zh-CN" altLang="en-US" sz="1400"/>
          </a:p>
        </p:txBody>
      </p:sp>
      <p:grpSp>
        <p:nvGrpSpPr>
          <p:cNvPr id="4" name="Group 32"/>
          <p:cNvGrpSpPr/>
          <p:nvPr/>
        </p:nvGrpSpPr>
        <p:grpSpPr bwMode="auto">
          <a:xfrm>
            <a:off x="5943601" y="2708686"/>
            <a:ext cx="1541463" cy="1012031"/>
            <a:chOff x="3667" y="2400"/>
            <a:chExt cx="986" cy="948"/>
          </a:xfrm>
        </p:grpSpPr>
        <p:sp>
          <p:nvSpPr>
            <p:cNvPr id="38945" name="Line 33"/>
            <p:cNvSpPr>
              <a:spLocks noChangeShapeType="1"/>
            </p:cNvSpPr>
            <p:nvPr/>
          </p:nvSpPr>
          <p:spPr bwMode="auto">
            <a:xfrm>
              <a:off x="3667" y="2400"/>
              <a:ext cx="963" cy="948"/>
            </a:xfrm>
            <a:prstGeom prst="line">
              <a:avLst/>
            </a:prstGeom>
            <a:noFill/>
            <a:ln w="9525">
              <a:solidFill>
                <a:schemeClr val="hlink"/>
              </a:solidFill>
              <a:round/>
            </a:ln>
            <a:effectLst/>
          </p:spPr>
          <p:txBody>
            <a:bodyPr wrap="none" anchor="ctr"/>
            <a:lstStyle/>
            <a:p>
              <a:endParaRPr lang="zh-CN" altLang="en-US" sz="1400"/>
            </a:p>
          </p:txBody>
        </p:sp>
        <p:sp>
          <p:nvSpPr>
            <p:cNvPr id="38946" name="Line 34"/>
            <p:cNvSpPr>
              <a:spLocks noChangeShapeType="1"/>
            </p:cNvSpPr>
            <p:nvPr/>
          </p:nvSpPr>
          <p:spPr bwMode="auto">
            <a:xfrm>
              <a:off x="3988" y="2688"/>
              <a:ext cx="100" cy="0"/>
            </a:xfrm>
            <a:prstGeom prst="line">
              <a:avLst/>
            </a:prstGeom>
            <a:noFill/>
            <a:ln w="9525">
              <a:solidFill>
                <a:schemeClr val="tx1"/>
              </a:solidFill>
              <a:round/>
            </a:ln>
            <a:effectLst/>
          </p:spPr>
          <p:txBody>
            <a:bodyPr wrap="none" anchor="ctr"/>
            <a:lstStyle/>
            <a:p>
              <a:endParaRPr lang="zh-CN" altLang="en-US" sz="1400"/>
            </a:p>
          </p:txBody>
        </p:sp>
        <p:sp>
          <p:nvSpPr>
            <p:cNvPr id="38947" name="Line 35"/>
            <p:cNvSpPr>
              <a:spLocks noChangeShapeType="1"/>
            </p:cNvSpPr>
            <p:nvPr/>
          </p:nvSpPr>
          <p:spPr bwMode="auto">
            <a:xfrm>
              <a:off x="4099" y="2808"/>
              <a:ext cx="110" cy="0"/>
            </a:xfrm>
            <a:prstGeom prst="line">
              <a:avLst/>
            </a:prstGeom>
            <a:noFill/>
            <a:ln w="9525">
              <a:solidFill>
                <a:schemeClr val="tx1"/>
              </a:solidFill>
              <a:round/>
            </a:ln>
            <a:effectLst/>
          </p:spPr>
          <p:txBody>
            <a:bodyPr wrap="none" anchor="ctr"/>
            <a:lstStyle/>
            <a:p>
              <a:endParaRPr lang="zh-CN" altLang="en-US" sz="1400"/>
            </a:p>
          </p:txBody>
        </p:sp>
        <p:sp>
          <p:nvSpPr>
            <p:cNvPr id="38948" name="Line 36"/>
            <p:cNvSpPr>
              <a:spLocks noChangeShapeType="1"/>
            </p:cNvSpPr>
            <p:nvPr/>
          </p:nvSpPr>
          <p:spPr bwMode="auto">
            <a:xfrm>
              <a:off x="4187" y="2904"/>
              <a:ext cx="111" cy="0"/>
            </a:xfrm>
            <a:prstGeom prst="line">
              <a:avLst/>
            </a:prstGeom>
            <a:noFill/>
            <a:ln w="9525">
              <a:solidFill>
                <a:schemeClr val="tx1"/>
              </a:solidFill>
              <a:round/>
            </a:ln>
            <a:effectLst/>
          </p:spPr>
          <p:txBody>
            <a:bodyPr wrap="none" anchor="ctr"/>
            <a:lstStyle/>
            <a:p>
              <a:endParaRPr lang="zh-CN" altLang="en-US" sz="1400"/>
            </a:p>
          </p:txBody>
        </p:sp>
        <p:sp>
          <p:nvSpPr>
            <p:cNvPr id="38949" name="Line 37"/>
            <p:cNvSpPr>
              <a:spLocks noChangeShapeType="1"/>
            </p:cNvSpPr>
            <p:nvPr/>
          </p:nvSpPr>
          <p:spPr bwMode="auto">
            <a:xfrm>
              <a:off x="4276" y="3000"/>
              <a:ext cx="111" cy="0"/>
            </a:xfrm>
            <a:prstGeom prst="line">
              <a:avLst/>
            </a:prstGeom>
            <a:noFill/>
            <a:ln w="9525">
              <a:solidFill>
                <a:schemeClr val="tx1"/>
              </a:solidFill>
              <a:round/>
            </a:ln>
            <a:effectLst/>
          </p:spPr>
          <p:txBody>
            <a:bodyPr wrap="none" anchor="ctr"/>
            <a:lstStyle/>
            <a:p>
              <a:endParaRPr lang="zh-CN" altLang="en-US" sz="1400"/>
            </a:p>
          </p:txBody>
        </p:sp>
        <p:sp>
          <p:nvSpPr>
            <p:cNvPr id="38950" name="Line 38"/>
            <p:cNvSpPr>
              <a:spLocks noChangeShapeType="1"/>
            </p:cNvSpPr>
            <p:nvPr/>
          </p:nvSpPr>
          <p:spPr bwMode="auto">
            <a:xfrm>
              <a:off x="4365" y="3096"/>
              <a:ext cx="110" cy="0"/>
            </a:xfrm>
            <a:prstGeom prst="line">
              <a:avLst/>
            </a:prstGeom>
            <a:noFill/>
            <a:ln w="9525">
              <a:solidFill>
                <a:schemeClr val="tx1"/>
              </a:solidFill>
              <a:round/>
            </a:ln>
            <a:effectLst/>
          </p:spPr>
          <p:txBody>
            <a:bodyPr wrap="none" anchor="ctr"/>
            <a:lstStyle/>
            <a:p>
              <a:endParaRPr lang="zh-CN" altLang="en-US" sz="1400"/>
            </a:p>
          </p:txBody>
        </p:sp>
        <p:sp>
          <p:nvSpPr>
            <p:cNvPr id="38951" name="Line 39"/>
            <p:cNvSpPr>
              <a:spLocks noChangeShapeType="1"/>
            </p:cNvSpPr>
            <p:nvPr/>
          </p:nvSpPr>
          <p:spPr bwMode="auto">
            <a:xfrm>
              <a:off x="4453" y="3192"/>
              <a:ext cx="111" cy="0"/>
            </a:xfrm>
            <a:prstGeom prst="line">
              <a:avLst/>
            </a:prstGeom>
            <a:noFill/>
            <a:ln w="9525">
              <a:solidFill>
                <a:schemeClr val="tx1"/>
              </a:solidFill>
              <a:round/>
            </a:ln>
            <a:effectLst/>
          </p:spPr>
          <p:txBody>
            <a:bodyPr wrap="none" anchor="ctr"/>
            <a:lstStyle/>
            <a:p>
              <a:endParaRPr lang="zh-CN" altLang="en-US" sz="1400"/>
            </a:p>
          </p:txBody>
        </p:sp>
        <p:sp>
          <p:nvSpPr>
            <p:cNvPr id="38952" name="Line 40"/>
            <p:cNvSpPr>
              <a:spLocks noChangeShapeType="1"/>
            </p:cNvSpPr>
            <p:nvPr/>
          </p:nvSpPr>
          <p:spPr bwMode="auto">
            <a:xfrm>
              <a:off x="4542" y="3288"/>
              <a:ext cx="111" cy="0"/>
            </a:xfrm>
            <a:prstGeom prst="line">
              <a:avLst/>
            </a:prstGeom>
            <a:noFill/>
            <a:ln w="9525">
              <a:solidFill>
                <a:schemeClr val="tx1"/>
              </a:solidFill>
              <a:round/>
            </a:ln>
            <a:effectLst/>
          </p:spPr>
          <p:txBody>
            <a:bodyPr wrap="none" anchor="ctr"/>
            <a:lstStyle/>
            <a:p>
              <a:endParaRPr lang="zh-CN" altLang="en-US" sz="1400"/>
            </a:p>
          </p:txBody>
        </p:sp>
        <p:sp>
          <p:nvSpPr>
            <p:cNvPr id="38953" name="Line 41"/>
            <p:cNvSpPr>
              <a:spLocks noChangeShapeType="1"/>
            </p:cNvSpPr>
            <p:nvPr/>
          </p:nvSpPr>
          <p:spPr bwMode="auto">
            <a:xfrm>
              <a:off x="3777" y="2496"/>
              <a:ext cx="111" cy="0"/>
            </a:xfrm>
            <a:prstGeom prst="line">
              <a:avLst/>
            </a:prstGeom>
            <a:noFill/>
            <a:ln w="9525">
              <a:solidFill>
                <a:schemeClr val="tx1"/>
              </a:solidFill>
              <a:round/>
            </a:ln>
            <a:effectLst/>
          </p:spPr>
          <p:txBody>
            <a:bodyPr wrap="none" anchor="ctr"/>
            <a:lstStyle/>
            <a:p>
              <a:endParaRPr lang="zh-CN" altLang="en-US" sz="1400"/>
            </a:p>
          </p:txBody>
        </p:sp>
        <p:sp>
          <p:nvSpPr>
            <p:cNvPr id="38954" name="Line 42"/>
            <p:cNvSpPr>
              <a:spLocks noChangeShapeType="1"/>
            </p:cNvSpPr>
            <p:nvPr/>
          </p:nvSpPr>
          <p:spPr bwMode="auto">
            <a:xfrm>
              <a:off x="3866" y="2592"/>
              <a:ext cx="111" cy="0"/>
            </a:xfrm>
            <a:prstGeom prst="line">
              <a:avLst/>
            </a:prstGeom>
            <a:noFill/>
            <a:ln w="9525">
              <a:solidFill>
                <a:schemeClr val="tx1"/>
              </a:solidFill>
              <a:round/>
            </a:ln>
            <a:effectLst/>
          </p:spPr>
          <p:txBody>
            <a:bodyPr wrap="none" anchor="ctr"/>
            <a:lstStyle/>
            <a:p>
              <a:endParaRPr lang="zh-CN" altLang="en-US" sz="1400"/>
            </a:p>
          </p:txBody>
        </p:sp>
      </p:grpSp>
      <p:sp>
        <p:nvSpPr>
          <p:cNvPr id="38956" name="Text Box 44"/>
          <p:cNvSpPr txBox="1">
            <a:spLocks noChangeArrowheads="1"/>
          </p:cNvSpPr>
          <p:nvPr/>
        </p:nvSpPr>
        <p:spPr bwMode="auto">
          <a:xfrm>
            <a:off x="5300664" y="2624151"/>
            <a:ext cx="409575" cy="307777"/>
          </a:xfrm>
          <a:prstGeom prst="rect">
            <a:avLst/>
          </a:prstGeom>
          <a:noFill/>
          <a:ln w="9525">
            <a:noFill/>
            <a:miter lim="800000"/>
          </a:ln>
          <a:effectLst/>
        </p:spPr>
        <p:txBody>
          <a:bodyPr>
            <a:spAutoFit/>
          </a:bodyPr>
          <a:lstStyle/>
          <a:p>
            <a:pPr algn="ctr" defTabSz="762000">
              <a:spcBef>
                <a:spcPct val="50000"/>
              </a:spcBef>
            </a:pPr>
            <a:r>
              <a:rPr lang="zh-CN" altLang="en-US" sz="1400"/>
              <a:t>70</a:t>
            </a:r>
            <a:endParaRPr lang="zh-CN" altLang="en-US" sz="1400"/>
          </a:p>
        </p:txBody>
      </p:sp>
      <p:sp>
        <p:nvSpPr>
          <p:cNvPr id="38957" name="Text Box 45"/>
          <p:cNvSpPr txBox="1">
            <a:spLocks noChangeArrowheads="1"/>
          </p:cNvSpPr>
          <p:nvPr/>
        </p:nvSpPr>
        <p:spPr bwMode="auto">
          <a:xfrm>
            <a:off x="5300664" y="3345670"/>
            <a:ext cx="409575" cy="307777"/>
          </a:xfrm>
          <a:prstGeom prst="rect">
            <a:avLst/>
          </a:prstGeom>
          <a:noFill/>
          <a:ln w="9525">
            <a:noFill/>
            <a:miter lim="800000"/>
          </a:ln>
          <a:effectLst/>
        </p:spPr>
        <p:txBody>
          <a:bodyPr>
            <a:spAutoFit/>
          </a:bodyPr>
          <a:lstStyle/>
          <a:p>
            <a:pPr algn="ctr" defTabSz="762000">
              <a:spcBef>
                <a:spcPct val="50000"/>
              </a:spcBef>
            </a:pPr>
            <a:r>
              <a:rPr lang="zh-CN" altLang="en-US" sz="1400"/>
              <a:t>40</a:t>
            </a:r>
            <a:endParaRPr lang="zh-CN" altLang="en-US" sz="1400"/>
          </a:p>
        </p:txBody>
      </p:sp>
      <p:sp>
        <p:nvSpPr>
          <p:cNvPr id="38958" name="Text Box 46"/>
          <p:cNvSpPr txBox="1">
            <a:spLocks noChangeArrowheads="1"/>
          </p:cNvSpPr>
          <p:nvPr/>
        </p:nvSpPr>
        <p:spPr bwMode="auto">
          <a:xfrm>
            <a:off x="5300663" y="2852751"/>
            <a:ext cx="444500" cy="307777"/>
          </a:xfrm>
          <a:prstGeom prst="rect">
            <a:avLst/>
          </a:prstGeom>
          <a:noFill/>
          <a:ln w="9525">
            <a:noFill/>
            <a:miter lim="800000"/>
          </a:ln>
          <a:effectLst/>
        </p:spPr>
        <p:txBody>
          <a:bodyPr>
            <a:spAutoFit/>
          </a:bodyPr>
          <a:lstStyle/>
          <a:p>
            <a:pPr algn="ctr" defTabSz="762000">
              <a:spcBef>
                <a:spcPct val="50000"/>
              </a:spcBef>
            </a:pPr>
            <a:r>
              <a:rPr lang="zh-CN" altLang="en-US" sz="1400"/>
              <a:t>60</a:t>
            </a:r>
            <a:endParaRPr lang="zh-CN" altLang="en-US" sz="1400"/>
          </a:p>
        </p:txBody>
      </p:sp>
      <p:sp>
        <p:nvSpPr>
          <p:cNvPr id="38959" name="Text Box 47"/>
          <p:cNvSpPr txBox="1">
            <a:spLocks noChangeArrowheads="1"/>
          </p:cNvSpPr>
          <p:nvPr/>
        </p:nvSpPr>
        <p:spPr bwMode="auto">
          <a:xfrm>
            <a:off x="5319713" y="3636182"/>
            <a:ext cx="406400" cy="307777"/>
          </a:xfrm>
          <a:prstGeom prst="rect">
            <a:avLst/>
          </a:prstGeom>
          <a:noFill/>
          <a:ln w="9525">
            <a:noFill/>
            <a:miter lim="800000"/>
          </a:ln>
          <a:effectLst/>
        </p:spPr>
        <p:txBody>
          <a:bodyPr>
            <a:spAutoFit/>
          </a:bodyPr>
          <a:lstStyle/>
          <a:p>
            <a:pPr algn="ctr" defTabSz="762000">
              <a:spcBef>
                <a:spcPct val="50000"/>
              </a:spcBef>
            </a:pPr>
            <a:r>
              <a:rPr lang="zh-CN" altLang="en-US" sz="1400"/>
              <a:t>30</a:t>
            </a:r>
            <a:endParaRPr lang="zh-CN" altLang="en-US" sz="1400"/>
          </a:p>
        </p:txBody>
      </p:sp>
      <p:sp>
        <p:nvSpPr>
          <p:cNvPr id="38960" name="Text Box 48"/>
          <p:cNvSpPr txBox="1">
            <a:spLocks noChangeArrowheads="1"/>
          </p:cNvSpPr>
          <p:nvPr/>
        </p:nvSpPr>
        <p:spPr bwMode="auto">
          <a:xfrm>
            <a:off x="5446713" y="3983845"/>
            <a:ext cx="485775" cy="307777"/>
          </a:xfrm>
          <a:prstGeom prst="rect">
            <a:avLst/>
          </a:prstGeom>
          <a:noFill/>
          <a:ln w="9525">
            <a:noFill/>
            <a:miter lim="800000"/>
          </a:ln>
          <a:effectLst/>
        </p:spPr>
        <p:txBody>
          <a:bodyPr>
            <a:spAutoFit/>
          </a:bodyPr>
          <a:lstStyle/>
          <a:p>
            <a:pPr algn="ctr" defTabSz="762000">
              <a:spcBef>
                <a:spcPct val="50000"/>
              </a:spcBef>
            </a:pPr>
            <a:r>
              <a:rPr lang="zh-CN" altLang="en-US" sz="1400"/>
              <a:t>2.2</a:t>
            </a:r>
            <a:endParaRPr lang="zh-CN" altLang="en-US" sz="1400"/>
          </a:p>
        </p:txBody>
      </p:sp>
      <p:sp>
        <p:nvSpPr>
          <p:cNvPr id="38961" name="Text Box 49"/>
          <p:cNvSpPr txBox="1">
            <a:spLocks noChangeArrowheads="1"/>
          </p:cNvSpPr>
          <p:nvPr/>
        </p:nvSpPr>
        <p:spPr bwMode="auto">
          <a:xfrm>
            <a:off x="6173789" y="4010038"/>
            <a:ext cx="485775" cy="307777"/>
          </a:xfrm>
          <a:prstGeom prst="rect">
            <a:avLst/>
          </a:prstGeom>
          <a:noFill/>
          <a:ln w="9525">
            <a:noFill/>
            <a:miter lim="800000"/>
          </a:ln>
          <a:effectLst/>
        </p:spPr>
        <p:txBody>
          <a:bodyPr>
            <a:spAutoFit/>
          </a:bodyPr>
          <a:lstStyle/>
          <a:p>
            <a:pPr algn="ctr" defTabSz="762000">
              <a:spcBef>
                <a:spcPct val="50000"/>
              </a:spcBef>
            </a:pPr>
            <a:r>
              <a:rPr lang="zh-CN" altLang="en-US" sz="1400"/>
              <a:t>2.3</a:t>
            </a:r>
            <a:endParaRPr lang="zh-CN" altLang="en-US" sz="1400"/>
          </a:p>
        </p:txBody>
      </p:sp>
      <p:sp>
        <p:nvSpPr>
          <p:cNvPr id="38962" name="Text Box 50"/>
          <p:cNvSpPr txBox="1">
            <a:spLocks noChangeArrowheads="1"/>
          </p:cNvSpPr>
          <p:nvPr/>
        </p:nvSpPr>
        <p:spPr bwMode="auto">
          <a:xfrm>
            <a:off x="6900863" y="3996941"/>
            <a:ext cx="482600" cy="307777"/>
          </a:xfrm>
          <a:prstGeom prst="rect">
            <a:avLst/>
          </a:prstGeom>
          <a:noFill/>
          <a:ln w="9525">
            <a:noFill/>
            <a:miter lim="800000"/>
          </a:ln>
          <a:effectLst/>
        </p:spPr>
        <p:txBody>
          <a:bodyPr>
            <a:spAutoFit/>
          </a:bodyPr>
          <a:lstStyle/>
          <a:p>
            <a:pPr algn="ctr" defTabSz="762000">
              <a:spcBef>
                <a:spcPct val="50000"/>
              </a:spcBef>
            </a:pPr>
            <a:r>
              <a:rPr lang="zh-CN" altLang="en-US" sz="1400"/>
              <a:t>2.4</a:t>
            </a:r>
            <a:endParaRPr lang="zh-CN" altLang="en-US" sz="1400"/>
          </a:p>
        </p:txBody>
      </p:sp>
      <p:sp>
        <p:nvSpPr>
          <p:cNvPr id="38963" name="Text Box 51"/>
          <p:cNvSpPr txBox="1">
            <a:spLocks noChangeArrowheads="1"/>
          </p:cNvSpPr>
          <p:nvPr/>
        </p:nvSpPr>
        <p:spPr bwMode="auto">
          <a:xfrm>
            <a:off x="7580313" y="4010038"/>
            <a:ext cx="482600" cy="307777"/>
          </a:xfrm>
          <a:prstGeom prst="rect">
            <a:avLst/>
          </a:prstGeom>
          <a:noFill/>
          <a:ln w="9525">
            <a:noFill/>
            <a:miter lim="800000"/>
          </a:ln>
          <a:effectLst/>
        </p:spPr>
        <p:txBody>
          <a:bodyPr>
            <a:spAutoFit/>
          </a:bodyPr>
          <a:lstStyle/>
          <a:p>
            <a:pPr algn="ctr" defTabSz="762000">
              <a:spcBef>
                <a:spcPct val="50000"/>
              </a:spcBef>
            </a:pPr>
            <a:r>
              <a:rPr lang="zh-CN" altLang="en-US" sz="1400"/>
              <a:t>2.5</a:t>
            </a:r>
            <a:endParaRPr lang="zh-CN" altLang="en-US" sz="1400"/>
          </a:p>
        </p:txBody>
      </p:sp>
      <p:sp>
        <p:nvSpPr>
          <p:cNvPr id="38964" name="Text Box 52"/>
          <p:cNvSpPr txBox="1">
            <a:spLocks noChangeArrowheads="1"/>
          </p:cNvSpPr>
          <p:nvPr/>
        </p:nvSpPr>
        <p:spPr bwMode="auto">
          <a:xfrm>
            <a:off x="4800600" y="2586052"/>
            <a:ext cx="484188" cy="954107"/>
          </a:xfrm>
          <a:prstGeom prst="rect">
            <a:avLst/>
          </a:prstGeom>
          <a:noFill/>
          <a:ln w="9525">
            <a:noFill/>
            <a:miter lim="800000"/>
          </a:ln>
          <a:effectLst/>
        </p:spPr>
        <p:txBody>
          <a:bodyPr>
            <a:spAutoFit/>
          </a:bodyPr>
          <a:lstStyle/>
          <a:p>
            <a:pPr algn="ctr" defTabSz="762000">
              <a:spcBef>
                <a:spcPct val="50000"/>
              </a:spcBef>
            </a:pPr>
            <a:r>
              <a:rPr lang="zh-CN" altLang="en-US" sz="1400"/>
              <a:t>环境温度</a:t>
            </a:r>
            <a:endParaRPr lang="zh-CN" altLang="en-US" sz="1400"/>
          </a:p>
        </p:txBody>
      </p:sp>
      <p:sp>
        <p:nvSpPr>
          <p:cNvPr id="38965" name="Text Box 53"/>
          <p:cNvSpPr txBox="1">
            <a:spLocks noChangeArrowheads="1"/>
          </p:cNvSpPr>
          <p:nvPr/>
        </p:nvSpPr>
        <p:spPr bwMode="auto">
          <a:xfrm>
            <a:off x="5867401" y="4251735"/>
            <a:ext cx="2138363" cy="307777"/>
          </a:xfrm>
          <a:prstGeom prst="rect">
            <a:avLst/>
          </a:prstGeom>
          <a:noFill/>
          <a:ln w="9525">
            <a:noFill/>
            <a:miter lim="800000"/>
          </a:ln>
          <a:effectLst/>
        </p:spPr>
        <p:txBody>
          <a:bodyPr>
            <a:spAutoFit/>
          </a:bodyPr>
          <a:lstStyle/>
          <a:p>
            <a:pPr algn="ctr" defTabSz="762000">
              <a:spcBef>
                <a:spcPct val="50000"/>
              </a:spcBef>
            </a:pPr>
            <a:r>
              <a:rPr lang="zh-CN" altLang="en-US" sz="1400"/>
              <a:t>充电电压（</a:t>
            </a:r>
            <a:r>
              <a:rPr lang="en-US" altLang="zh-CN" sz="1400"/>
              <a:t>V/</a:t>
            </a:r>
            <a:r>
              <a:rPr lang="zh-CN" altLang="en-US" sz="1400"/>
              <a:t>单体）</a:t>
            </a:r>
            <a:endParaRPr lang="zh-CN" altLang="en-US" sz="1400"/>
          </a:p>
        </p:txBody>
      </p:sp>
      <p:sp>
        <p:nvSpPr>
          <p:cNvPr id="38966" name="Text Box 54"/>
          <p:cNvSpPr txBox="1">
            <a:spLocks noChangeArrowheads="1"/>
          </p:cNvSpPr>
          <p:nvPr/>
        </p:nvSpPr>
        <p:spPr bwMode="auto">
          <a:xfrm>
            <a:off x="5319714" y="2251485"/>
            <a:ext cx="320675" cy="307777"/>
          </a:xfrm>
          <a:prstGeom prst="rect">
            <a:avLst/>
          </a:prstGeom>
          <a:noFill/>
          <a:ln w="9525">
            <a:noFill/>
            <a:miter lim="800000"/>
          </a:ln>
          <a:effectLst/>
        </p:spPr>
        <p:txBody>
          <a:bodyPr>
            <a:spAutoFit/>
          </a:bodyPr>
          <a:lstStyle/>
          <a:p>
            <a:pPr algn="ctr" defTabSz="762000">
              <a:spcBef>
                <a:spcPct val="50000"/>
              </a:spcBef>
            </a:pPr>
            <a:r>
              <a:rPr lang="zh-CN" altLang="en-US" sz="1400"/>
              <a:t>℃</a:t>
            </a:r>
            <a:endParaRPr lang="zh-CN" altLang="en-US" sz="1400"/>
          </a:p>
        </p:txBody>
      </p:sp>
      <p:sp>
        <p:nvSpPr>
          <p:cNvPr id="38967" name="Freeform 55"/>
          <p:cNvSpPr/>
          <p:nvPr/>
        </p:nvSpPr>
        <p:spPr bwMode="auto">
          <a:xfrm>
            <a:off x="5791200" y="4004085"/>
            <a:ext cx="2325688" cy="1191"/>
          </a:xfrm>
          <a:custGeom>
            <a:avLst/>
            <a:gdLst/>
            <a:ahLst/>
            <a:cxnLst>
              <a:cxn ang="0">
                <a:pos x="0" y="0"/>
              </a:cxn>
              <a:cxn ang="0">
                <a:pos x="2460" y="0"/>
              </a:cxn>
            </a:cxnLst>
            <a:rect l="0" t="0" r="r" b="b"/>
            <a:pathLst>
              <a:path w="2460" h="1">
                <a:moveTo>
                  <a:pt x="0" y="0"/>
                </a:moveTo>
                <a:lnTo>
                  <a:pt x="2460" y="0"/>
                </a:lnTo>
              </a:path>
            </a:pathLst>
          </a:custGeom>
          <a:noFill/>
          <a:ln w="9525" cap="flat" cmpd="sng">
            <a:solidFill>
              <a:schemeClr val="tx1"/>
            </a:solidFill>
            <a:prstDash val="solid"/>
            <a:round/>
            <a:headEnd type="none" w="med" len="med"/>
            <a:tailEnd type="triangle" w="med" len="med"/>
          </a:ln>
          <a:effectLst/>
        </p:spPr>
        <p:txBody>
          <a:bodyPr wrap="none" anchor="ctr"/>
          <a:lstStyle/>
          <a:p>
            <a:endParaRPr lang="zh-CN" altLang="en-US" sz="1400"/>
          </a:p>
        </p:txBody>
      </p:sp>
      <p:sp>
        <p:nvSpPr>
          <p:cNvPr id="38968" name="Freeform 56"/>
          <p:cNvSpPr/>
          <p:nvPr/>
        </p:nvSpPr>
        <p:spPr bwMode="auto">
          <a:xfrm>
            <a:off x="5791200" y="4004085"/>
            <a:ext cx="2325688" cy="1191"/>
          </a:xfrm>
          <a:custGeom>
            <a:avLst/>
            <a:gdLst/>
            <a:ahLst/>
            <a:cxnLst>
              <a:cxn ang="0">
                <a:pos x="0" y="0"/>
              </a:cxn>
              <a:cxn ang="0">
                <a:pos x="2460" y="0"/>
              </a:cxn>
            </a:cxnLst>
            <a:rect l="0" t="0" r="r" b="b"/>
            <a:pathLst>
              <a:path w="2460" h="1">
                <a:moveTo>
                  <a:pt x="0" y="0"/>
                </a:moveTo>
                <a:lnTo>
                  <a:pt x="2460" y="0"/>
                </a:lnTo>
              </a:path>
            </a:pathLst>
          </a:custGeom>
          <a:noFill/>
          <a:ln w="9525" cap="flat" cmpd="sng">
            <a:solidFill>
              <a:schemeClr val="tx1"/>
            </a:solidFill>
            <a:prstDash val="solid"/>
            <a:round/>
            <a:headEnd type="none" w="med" len="med"/>
            <a:tailEnd type="triangle" w="med" len="med"/>
          </a:ln>
          <a:effectLst/>
        </p:spPr>
        <p:txBody>
          <a:bodyPr wrap="none" anchor="ctr"/>
          <a:lstStyle/>
          <a:p>
            <a:endParaRPr lang="zh-CN" altLang="en-US" sz="1400"/>
          </a:p>
        </p:txBody>
      </p:sp>
      <p:grpSp>
        <p:nvGrpSpPr>
          <p:cNvPr id="5" name="Group 57"/>
          <p:cNvGrpSpPr/>
          <p:nvPr/>
        </p:nvGrpSpPr>
        <p:grpSpPr bwMode="auto">
          <a:xfrm>
            <a:off x="5710238" y="2530092"/>
            <a:ext cx="158750" cy="1227535"/>
            <a:chOff x="3504" y="2028"/>
            <a:chExt cx="168" cy="1548"/>
          </a:xfrm>
        </p:grpSpPr>
        <p:sp>
          <p:nvSpPr>
            <p:cNvPr id="38970" name="Line 58"/>
            <p:cNvSpPr>
              <a:spLocks noChangeShapeType="1"/>
            </p:cNvSpPr>
            <p:nvPr/>
          </p:nvSpPr>
          <p:spPr bwMode="auto">
            <a:xfrm>
              <a:off x="3504" y="3576"/>
              <a:ext cx="144" cy="0"/>
            </a:xfrm>
            <a:prstGeom prst="line">
              <a:avLst/>
            </a:prstGeom>
            <a:noFill/>
            <a:ln w="9525">
              <a:solidFill>
                <a:schemeClr val="tx1"/>
              </a:solidFill>
              <a:round/>
            </a:ln>
            <a:effectLst/>
          </p:spPr>
          <p:txBody>
            <a:bodyPr wrap="none" anchor="ctr"/>
            <a:lstStyle/>
            <a:p>
              <a:endParaRPr lang="zh-CN" altLang="en-US" sz="1400"/>
            </a:p>
          </p:txBody>
        </p:sp>
        <p:sp>
          <p:nvSpPr>
            <p:cNvPr id="38971" name="Line 59"/>
            <p:cNvSpPr>
              <a:spLocks noChangeShapeType="1"/>
            </p:cNvSpPr>
            <p:nvPr/>
          </p:nvSpPr>
          <p:spPr bwMode="auto">
            <a:xfrm>
              <a:off x="3516" y="3252"/>
              <a:ext cx="144" cy="0"/>
            </a:xfrm>
            <a:prstGeom prst="line">
              <a:avLst/>
            </a:prstGeom>
            <a:noFill/>
            <a:ln w="9525">
              <a:solidFill>
                <a:schemeClr val="tx1"/>
              </a:solidFill>
              <a:round/>
            </a:ln>
            <a:effectLst/>
          </p:spPr>
          <p:txBody>
            <a:bodyPr wrap="none" anchor="ctr"/>
            <a:lstStyle/>
            <a:p>
              <a:endParaRPr lang="zh-CN" altLang="en-US" sz="1400"/>
            </a:p>
          </p:txBody>
        </p:sp>
        <p:sp>
          <p:nvSpPr>
            <p:cNvPr id="38972" name="Line 60"/>
            <p:cNvSpPr>
              <a:spLocks noChangeShapeType="1"/>
            </p:cNvSpPr>
            <p:nvPr/>
          </p:nvSpPr>
          <p:spPr bwMode="auto">
            <a:xfrm>
              <a:off x="3528" y="2964"/>
              <a:ext cx="144" cy="0"/>
            </a:xfrm>
            <a:prstGeom prst="line">
              <a:avLst/>
            </a:prstGeom>
            <a:noFill/>
            <a:ln w="9525">
              <a:solidFill>
                <a:schemeClr val="tx1"/>
              </a:solidFill>
              <a:round/>
            </a:ln>
            <a:effectLst/>
          </p:spPr>
          <p:txBody>
            <a:bodyPr wrap="none" anchor="ctr"/>
            <a:lstStyle/>
            <a:p>
              <a:endParaRPr lang="zh-CN" altLang="en-US" sz="1400"/>
            </a:p>
          </p:txBody>
        </p:sp>
        <p:sp>
          <p:nvSpPr>
            <p:cNvPr id="38973" name="Line 61"/>
            <p:cNvSpPr>
              <a:spLocks noChangeShapeType="1"/>
            </p:cNvSpPr>
            <p:nvPr/>
          </p:nvSpPr>
          <p:spPr bwMode="auto">
            <a:xfrm>
              <a:off x="3528" y="2640"/>
              <a:ext cx="144" cy="0"/>
            </a:xfrm>
            <a:prstGeom prst="line">
              <a:avLst/>
            </a:prstGeom>
            <a:noFill/>
            <a:ln w="9525">
              <a:solidFill>
                <a:schemeClr val="tx1"/>
              </a:solidFill>
              <a:round/>
            </a:ln>
            <a:effectLst/>
          </p:spPr>
          <p:txBody>
            <a:bodyPr wrap="none" anchor="ctr"/>
            <a:lstStyle/>
            <a:p>
              <a:endParaRPr lang="zh-CN" altLang="en-US" sz="1400"/>
            </a:p>
          </p:txBody>
        </p:sp>
        <p:sp>
          <p:nvSpPr>
            <p:cNvPr id="38974" name="Line 62"/>
            <p:cNvSpPr>
              <a:spLocks noChangeShapeType="1"/>
            </p:cNvSpPr>
            <p:nvPr/>
          </p:nvSpPr>
          <p:spPr bwMode="auto">
            <a:xfrm>
              <a:off x="3516" y="2316"/>
              <a:ext cx="144" cy="0"/>
            </a:xfrm>
            <a:prstGeom prst="line">
              <a:avLst/>
            </a:prstGeom>
            <a:noFill/>
            <a:ln w="9525">
              <a:solidFill>
                <a:schemeClr val="tx1"/>
              </a:solidFill>
              <a:round/>
            </a:ln>
            <a:effectLst/>
          </p:spPr>
          <p:txBody>
            <a:bodyPr wrap="none" anchor="ctr"/>
            <a:lstStyle/>
            <a:p>
              <a:endParaRPr lang="zh-CN" altLang="en-US" sz="1400"/>
            </a:p>
          </p:txBody>
        </p:sp>
        <p:sp>
          <p:nvSpPr>
            <p:cNvPr id="38975" name="Line 63"/>
            <p:cNvSpPr>
              <a:spLocks noChangeShapeType="1"/>
            </p:cNvSpPr>
            <p:nvPr/>
          </p:nvSpPr>
          <p:spPr bwMode="auto">
            <a:xfrm>
              <a:off x="3504" y="2028"/>
              <a:ext cx="144" cy="0"/>
            </a:xfrm>
            <a:prstGeom prst="line">
              <a:avLst/>
            </a:prstGeom>
            <a:noFill/>
            <a:ln w="9525">
              <a:solidFill>
                <a:schemeClr val="tx1"/>
              </a:solidFill>
              <a:round/>
            </a:ln>
            <a:effectLst/>
          </p:spPr>
          <p:txBody>
            <a:bodyPr wrap="none" anchor="ctr"/>
            <a:lstStyle/>
            <a:p>
              <a:endParaRPr lang="zh-CN" altLang="en-US" sz="1400"/>
            </a:p>
          </p:txBody>
        </p:sp>
      </p:grpSp>
      <p:sp>
        <p:nvSpPr>
          <p:cNvPr id="38976" name="Text Box 64"/>
          <p:cNvSpPr txBox="1">
            <a:spLocks noChangeArrowheads="1"/>
          </p:cNvSpPr>
          <p:nvPr/>
        </p:nvSpPr>
        <p:spPr bwMode="auto">
          <a:xfrm>
            <a:off x="5322888" y="3145645"/>
            <a:ext cx="392112" cy="307777"/>
          </a:xfrm>
          <a:prstGeom prst="rect">
            <a:avLst/>
          </a:prstGeom>
          <a:noFill/>
          <a:ln w="9525">
            <a:noFill/>
            <a:miter lim="800000"/>
          </a:ln>
          <a:effectLst/>
        </p:spPr>
        <p:txBody>
          <a:bodyPr>
            <a:spAutoFit/>
          </a:bodyPr>
          <a:lstStyle/>
          <a:p>
            <a:pPr algn="ctr" defTabSz="762000">
              <a:spcBef>
                <a:spcPct val="50000"/>
              </a:spcBef>
            </a:pPr>
            <a:r>
              <a:rPr lang="zh-CN" altLang="en-US" sz="1400"/>
              <a:t>50</a:t>
            </a:r>
            <a:endParaRPr lang="zh-CN" altLang="en-US" sz="1400"/>
          </a:p>
        </p:txBody>
      </p:sp>
      <p:sp>
        <p:nvSpPr>
          <p:cNvPr id="62"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63" name="Text Box 79"/>
          <p:cNvSpPr txBox="1">
            <a:spLocks noChangeArrowheads="1"/>
          </p:cNvSpPr>
          <p:nvPr/>
        </p:nvSpPr>
        <p:spPr bwMode="auto">
          <a:xfrm>
            <a:off x="0" y="428610"/>
            <a:ext cx="5535490"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蓄电池常见问题：鼓胀</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11"/>
          <p:cNvSpPr>
            <a:spLocks noChangeArrowheads="1"/>
          </p:cNvSpPr>
          <p:nvPr/>
        </p:nvSpPr>
        <p:spPr bwMode="auto">
          <a:xfrm>
            <a:off x="0" y="415339"/>
            <a:ext cx="8316700"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1.4 </a:t>
            </a:r>
            <a:r>
              <a:rPr kumimoji="1" lang="zh-CN" altLang="en-US" sz="3200" b="1" dirty="0" smtClean="0">
                <a:solidFill>
                  <a:srgbClr val="000066"/>
                </a:solidFill>
                <a:latin typeface="Times New Roman" pitchFamily="18" charset="0"/>
              </a:rPr>
              <a:t>开口</a:t>
            </a:r>
            <a:r>
              <a:rPr kumimoji="1" lang="zh-CN" altLang="en-US" sz="3200" b="1" dirty="0">
                <a:solidFill>
                  <a:srgbClr val="000066"/>
                </a:solidFill>
                <a:latin typeface="Times New Roman" pitchFamily="18" charset="0"/>
              </a:rPr>
              <a:t>（富液式）电池充电后期电极反应</a:t>
            </a:r>
            <a:endParaRPr kumimoji="1" lang="zh-CN" altLang="en-US" sz="3200" b="1" dirty="0">
              <a:solidFill>
                <a:srgbClr val="000066"/>
              </a:solidFill>
              <a:latin typeface="Times New Roman" pitchFamily="18" charset="0"/>
            </a:endParaRPr>
          </a:p>
        </p:txBody>
      </p:sp>
      <p:grpSp>
        <p:nvGrpSpPr>
          <p:cNvPr id="24" name="Group 12"/>
          <p:cNvGrpSpPr/>
          <p:nvPr/>
        </p:nvGrpSpPr>
        <p:grpSpPr bwMode="auto">
          <a:xfrm>
            <a:off x="642910" y="1643056"/>
            <a:ext cx="3500462" cy="2490779"/>
            <a:chOff x="146" y="871"/>
            <a:chExt cx="3894" cy="2794"/>
          </a:xfrm>
        </p:grpSpPr>
        <p:sp>
          <p:nvSpPr>
            <p:cNvPr id="25" name="Line 13"/>
            <p:cNvSpPr>
              <a:spLocks noChangeShapeType="1"/>
            </p:cNvSpPr>
            <p:nvPr/>
          </p:nvSpPr>
          <p:spPr bwMode="auto">
            <a:xfrm>
              <a:off x="456" y="3658"/>
              <a:ext cx="1" cy="1"/>
            </a:xfrm>
            <a:prstGeom prst="line">
              <a:avLst/>
            </a:prstGeom>
            <a:noFill/>
            <a:ln w="0">
              <a:solidFill>
                <a:srgbClr val="C0C0C0"/>
              </a:solidFill>
              <a:round/>
            </a:ln>
          </p:spPr>
          <p:txBody>
            <a:bodyPr/>
            <a:lstStyle/>
            <a:p>
              <a:endParaRPr lang="zh-CN" altLang="en-US"/>
            </a:p>
          </p:txBody>
        </p:sp>
        <p:sp>
          <p:nvSpPr>
            <p:cNvPr id="26" name="Line 14"/>
            <p:cNvSpPr>
              <a:spLocks noChangeShapeType="1"/>
            </p:cNvSpPr>
            <p:nvPr/>
          </p:nvSpPr>
          <p:spPr bwMode="auto">
            <a:xfrm>
              <a:off x="912" y="3658"/>
              <a:ext cx="1" cy="1"/>
            </a:xfrm>
            <a:prstGeom prst="line">
              <a:avLst/>
            </a:prstGeom>
            <a:noFill/>
            <a:ln w="0">
              <a:solidFill>
                <a:srgbClr val="C0C0C0"/>
              </a:solidFill>
              <a:round/>
            </a:ln>
          </p:spPr>
          <p:txBody>
            <a:bodyPr/>
            <a:lstStyle/>
            <a:p>
              <a:endParaRPr lang="zh-CN" altLang="en-US"/>
            </a:p>
          </p:txBody>
        </p:sp>
        <p:sp>
          <p:nvSpPr>
            <p:cNvPr id="27" name="Rectangle 15"/>
            <p:cNvSpPr>
              <a:spLocks noChangeArrowheads="1"/>
            </p:cNvSpPr>
            <p:nvPr/>
          </p:nvSpPr>
          <p:spPr bwMode="auto">
            <a:xfrm>
              <a:off x="912" y="3658"/>
              <a:ext cx="7" cy="7"/>
            </a:xfrm>
            <a:prstGeom prst="rect">
              <a:avLst/>
            </a:prstGeom>
            <a:solidFill>
              <a:srgbClr val="C0C0C0"/>
            </a:solidFill>
            <a:ln w="9525">
              <a:noFill/>
              <a:miter lim="800000"/>
            </a:ln>
          </p:spPr>
          <p:txBody>
            <a:bodyPr/>
            <a:lstStyle/>
            <a:p>
              <a:endParaRPr lang="zh-CN" altLang="en-US"/>
            </a:p>
          </p:txBody>
        </p:sp>
        <p:sp>
          <p:nvSpPr>
            <p:cNvPr id="28" name="Line 16"/>
            <p:cNvSpPr>
              <a:spLocks noChangeShapeType="1"/>
            </p:cNvSpPr>
            <p:nvPr/>
          </p:nvSpPr>
          <p:spPr bwMode="auto">
            <a:xfrm>
              <a:off x="1368" y="3658"/>
              <a:ext cx="1" cy="1"/>
            </a:xfrm>
            <a:prstGeom prst="line">
              <a:avLst/>
            </a:prstGeom>
            <a:noFill/>
            <a:ln w="0">
              <a:solidFill>
                <a:srgbClr val="C0C0C0"/>
              </a:solidFill>
              <a:round/>
            </a:ln>
          </p:spPr>
          <p:txBody>
            <a:bodyPr/>
            <a:lstStyle/>
            <a:p>
              <a:endParaRPr lang="zh-CN" altLang="en-US"/>
            </a:p>
          </p:txBody>
        </p:sp>
        <p:sp>
          <p:nvSpPr>
            <p:cNvPr id="29" name="Line 17"/>
            <p:cNvSpPr>
              <a:spLocks noChangeShapeType="1"/>
            </p:cNvSpPr>
            <p:nvPr/>
          </p:nvSpPr>
          <p:spPr bwMode="auto">
            <a:xfrm>
              <a:off x="1824" y="3658"/>
              <a:ext cx="1" cy="1"/>
            </a:xfrm>
            <a:prstGeom prst="line">
              <a:avLst/>
            </a:prstGeom>
            <a:noFill/>
            <a:ln w="0">
              <a:solidFill>
                <a:srgbClr val="C0C0C0"/>
              </a:solidFill>
              <a:round/>
            </a:ln>
          </p:spPr>
          <p:txBody>
            <a:bodyPr/>
            <a:lstStyle/>
            <a:p>
              <a:endParaRPr lang="zh-CN" altLang="en-US"/>
            </a:p>
          </p:txBody>
        </p:sp>
        <p:sp>
          <p:nvSpPr>
            <p:cNvPr id="30" name="Line 18"/>
            <p:cNvSpPr>
              <a:spLocks noChangeShapeType="1"/>
            </p:cNvSpPr>
            <p:nvPr/>
          </p:nvSpPr>
          <p:spPr bwMode="auto">
            <a:xfrm>
              <a:off x="2280" y="3658"/>
              <a:ext cx="1" cy="1"/>
            </a:xfrm>
            <a:prstGeom prst="line">
              <a:avLst/>
            </a:prstGeom>
            <a:noFill/>
            <a:ln w="0">
              <a:solidFill>
                <a:srgbClr val="C0C0C0"/>
              </a:solidFill>
              <a:round/>
            </a:ln>
          </p:spPr>
          <p:txBody>
            <a:bodyPr/>
            <a:lstStyle/>
            <a:p>
              <a:endParaRPr lang="zh-CN" altLang="en-US"/>
            </a:p>
          </p:txBody>
        </p:sp>
        <p:sp>
          <p:nvSpPr>
            <p:cNvPr id="31" name="Rectangle 19"/>
            <p:cNvSpPr>
              <a:spLocks noChangeArrowheads="1"/>
            </p:cNvSpPr>
            <p:nvPr/>
          </p:nvSpPr>
          <p:spPr bwMode="auto">
            <a:xfrm>
              <a:off x="2280" y="3658"/>
              <a:ext cx="7" cy="7"/>
            </a:xfrm>
            <a:prstGeom prst="rect">
              <a:avLst/>
            </a:prstGeom>
            <a:solidFill>
              <a:srgbClr val="C0C0C0"/>
            </a:solidFill>
            <a:ln w="9525">
              <a:noFill/>
              <a:miter lim="800000"/>
            </a:ln>
          </p:spPr>
          <p:txBody>
            <a:bodyPr/>
            <a:lstStyle/>
            <a:p>
              <a:endParaRPr lang="zh-CN" altLang="en-US"/>
            </a:p>
          </p:txBody>
        </p:sp>
        <p:sp>
          <p:nvSpPr>
            <p:cNvPr id="32" name="Line 20"/>
            <p:cNvSpPr>
              <a:spLocks noChangeShapeType="1"/>
            </p:cNvSpPr>
            <p:nvPr/>
          </p:nvSpPr>
          <p:spPr bwMode="auto">
            <a:xfrm>
              <a:off x="2736" y="3658"/>
              <a:ext cx="1" cy="1"/>
            </a:xfrm>
            <a:prstGeom prst="line">
              <a:avLst/>
            </a:prstGeom>
            <a:noFill/>
            <a:ln w="0">
              <a:solidFill>
                <a:srgbClr val="C0C0C0"/>
              </a:solidFill>
              <a:round/>
            </a:ln>
          </p:spPr>
          <p:txBody>
            <a:bodyPr/>
            <a:lstStyle/>
            <a:p>
              <a:endParaRPr lang="zh-CN" altLang="en-US"/>
            </a:p>
          </p:txBody>
        </p:sp>
        <p:sp>
          <p:nvSpPr>
            <p:cNvPr id="33" name="Line 21"/>
            <p:cNvSpPr>
              <a:spLocks noChangeShapeType="1"/>
            </p:cNvSpPr>
            <p:nvPr/>
          </p:nvSpPr>
          <p:spPr bwMode="auto">
            <a:xfrm>
              <a:off x="3192" y="3658"/>
              <a:ext cx="1" cy="1"/>
            </a:xfrm>
            <a:prstGeom prst="line">
              <a:avLst/>
            </a:prstGeom>
            <a:noFill/>
            <a:ln w="0">
              <a:solidFill>
                <a:srgbClr val="C0C0C0"/>
              </a:solidFill>
              <a:round/>
            </a:ln>
          </p:spPr>
          <p:txBody>
            <a:bodyPr/>
            <a:lstStyle/>
            <a:p>
              <a:endParaRPr lang="zh-CN" altLang="en-US"/>
            </a:p>
          </p:txBody>
        </p:sp>
        <p:sp>
          <p:nvSpPr>
            <p:cNvPr id="34" name="Line 22"/>
            <p:cNvSpPr>
              <a:spLocks noChangeShapeType="1"/>
            </p:cNvSpPr>
            <p:nvPr/>
          </p:nvSpPr>
          <p:spPr bwMode="auto">
            <a:xfrm>
              <a:off x="3648" y="3658"/>
              <a:ext cx="1" cy="1"/>
            </a:xfrm>
            <a:prstGeom prst="line">
              <a:avLst/>
            </a:prstGeom>
            <a:noFill/>
            <a:ln w="0">
              <a:solidFill>
                <a:srgbClr val="C0C0C0"/>
              </a:solidFill>
              <a:round/>
            </a:ln>
          </p:spPr>
          <p:txBody>
            <a:bodyPr/>
            <a:lstStyle/>
            <a:p>
              <a:endParaRPr lang="zh-CN" altLang="en-US"/>
            </a:p>
          </p:txBody>
        </p:sp>
        <p:sp>
          <p:nvSpPr>
            <p:cNvPr id="35" name="Rectangle 23"/>
            <p:cNvSpPr>
              <a:spLocks noChangeArrowheads="1"/>
            </p:cNvSpPr>
            <p:nvPr/>
          </p:nvSpPr>
          <p:spPr bwMode="auto">
            <a:xfrm>
              <a:off x="3648" y="3658"/>
              <a:ext cx="7" cy="7"/>
            </a:xfrm>
            <a:prstGeom prst="rect">
              <a:avLst/>
            </a:prstGeom>
            <a:solidFill>
              <a:srgbClr val="C0C0C0"/>
            </a:solidFill>
            <a:ln w="9525">
              <a:noFill/>
              <a:miter lim="800000"/>
            </a:ln>
          </p:spPr>
          <p:txBody>
            <a:bodyPr/>
            <a:lstStyle/>
            <a:p>
              <a:endParaRPr lang="zh-CN" altLang="en-US"/>
            </a:p>
          </p:txBody>
        </p:sp>
        <p:sp>
          <p:nvSpPr>
            <p:cNvPr id="36" name="Line 24"/>
            <p:cNvSpPr>
              <a:spLocks noChangeShapeType="1"/>
            </p:cNvSpPr>
            <p:nvPr/>
          </p:nvSpPr>
          <p:spPr bwMode="auto">
            <a:xfrm>
              <a:off x="3655" y="871"/>
              <a:ext cx="1" cy="1"/>
            </a:xfrm>
            <a:prstGeom prst="line">
              <a:avLst/>
            </a:prstGeom>
            <a:noFill/>
            <a:ln w="0">
              <a:solidFill>
                <a:srgbClr val="C0C0C0"/>
              </a:solidFill>
              <a:round/>
            </a:ln>
          </p:spPr>
          <p:txBody>
            <a:bodyPr/>
            <a:lstStyle/>
            <a:p>
              <a:endParaRPr lang="zh-CN" altLang="en-US"/>
            </a:p>
          </p:txBody>
        </p:sp>
        <p:sp>
          <p:nvSpPr>
            <p:cNvPr id="37" name="Line 25"/>
            <p:cNvSpPr>
              <a:spLocks noChangeShapeType="1"/>
            </p:cNvSpPr>
            <p:nvPr/>
          </p:nvSpPr>
          <p:spPr bwMode="auto">
            <a:xfrm>
              <a:off x="3655" y="992"/>
              <a:ext cx="1" cy="1"/>
            </a:xfrm>
            <a:prstGeom prst="line">
              <a:avLst/>
            </a:prstGeom>
            <a:noFill/>
            <a:ln w="0">
              <a:solidFill>
                <a:srgbClr val="C0C0C0"/>
              </a:solidFill>
              <a:round/>
            </a:ln>
          </p:spPr>
          <p:txBody>
            <a:bodyPr/>
            <a:lstStyle/>
            <a:p>
              <a:endParaRPr lang="zh-CN" altLang="en-US"/>
            </a:p>
          </p:txBody>
        </p:sp>
        <p:sp>
          <p:nvSpPr>
            <p:cNvPr id="38" name="Line 26"/>
            <p:cNvSpPr>
              <a:spLocks noChangeShapeType="1"/>
            </p:cNvSpPr>
            <p:nvPr/>
          </p:nvSpPr>
          <p:spPr bwMode="auto">
            <a:xfrm>
              <a:off x="3655" y="1113"/>
              <a:ext cx="1" cy="1"/>
            </a:xfrm>
            <a:prstGeom prst="line">
              <a:avLst/>
            </a:prstGeom>
            <a:noFill/>
            <a:ln w="0">
              <a:solidFill>
                <a:srgbClr val="C0C0C0"/>
              </a:solidFill>
              <a:round/>
            </a:ln>
          </p:spPr>
          <p:txBody>
            <a:bodyPr/>
            <a:lstStyle/>
            <a:p>
              <a:endParaRPr lang="zh-CN" altLang="en-US"/>
            </a:p>
          </p:txBody>
        </p:sp>
        <p:sp>
          <p:nvSpPr>
            <p:cNvPr id="39" name="Line 27"/>
            <p:cNvSpPr>
              <a:spLocks noChangeShapeType="1"/>
            </p:cNvSpPr>
            <p:nvPr/>
          </p:nvSpPr>
          <p:spPr bwMode="auto">
            <a:xfrm>
              <a:off x="3655" y="1234"/>
              <a:ext cx="1" cy="1"/>
            </a:xfrm>
            <a:prstGeom prst="line">
              <a:avLst/>
            </a:prstGeom>
            <a:noFill/>
            <a:ln w="0">
              <a:solidFill>
                <a:srgbClr val="C0C0C0"/>
              </a:solidFill>
              <a:round/>
            </a:ln>
          </p:spPr>
          <p:txBody>
            <a:bodyPr/>
            <a:lstStyle/>
            <a:p>
              <a:endParaRPr lang="zh-CN" altLang="en-US"/>
            </a:p>
          </p:txBody>
        </p:sp>
        <p:sp>
          <p:nvSpPr>
            <p:cNvPr id="40" name="Line 28"/>
            <p:cNvSpPr>
              <a:spLocks noChangeShapeType="1"/>
            </p:cNvSpPr>
            <p:nvPr/>
          </p:nvSpPr>
          <p:spPr bwMode="auto">
            <a:xfrm>
              <a:off x="3655" y="1354"/>
              <a:ext cx="1" cy="1"/>
            </a:xfrm>
            <a:prstGeom prst="line">
              <a:avLst/>
            </a:prstGeom>
            <a:noFill/>
            <a:ln w="0">
              <a:solidFill>
                <a:srgbClr val="C0C0C0"/>
              </a:solidFill>
              <a:round/>
            </a:ln>
          </p:spPr>
          <p:txBody>
            <a:bodyPr/>
            <a:lstStyle/>
            <a:p>
              <a:endParaRPr lang="zh-CN" altLang="en-US"/>
            </a:p>
          </p:txBody>
        </p:sp>
        <p:sp>
          <p:nvSpPr>
            <p:cNvPr id="41" name="Line 29"/>
            <p:cNvSpPr>
              <a:spLocks noChangeShapeType="1"/>
            </p:cNvSpPr>
            <p:nvPr/>
          </p:nvSpPr>
          <p:spPr bwMode="auto">
            <a:xfrm>
              <a:off x="3655" y="1475"/>
              <a:ext cx="1" cy="1"/>
            </a:xfrm>
            <a:prstGeom prst="line">
              <a:avLst/>
            </a:prstGeom>
            <a:noFill/>
            <a:ln w="0">
              <a:solidFill>
                <a:srgbClr val="C0C0C0"/>
              </a:solidFill>
              <a:round/>
            </a:ln>
          </p:spPr>
          <p:txBody>
            <a:bodyPr/>
            <a:lstStyle/>
            <a:p>
              <a:endParaRPr lang="zh-CN" altLang="en-US"/>
            </a:p>
          </p:txBody>
        </p:sp>
        <p:sp>
          <p:nvSpPr>
            <p:cNvPr id="42" name="Line 30"/>
            <p:cNvSpPr>
              <a:spLocks noChangeShapeType="1"/>
            </p:cNvSpPr>
            <p:nvPr/>
          </p:nvSpPr>
          <p:spPr bwMode="auto">
            <a:xfrm>
              <a:off x="3655" y="1596"/>
              <a:ext cx="1" cy="1"/>
            </a:xfrm>
            <a:prstGeom prst="line">
              <a:avLst/>
            </a:prstGeom>
            <a:noFill/>
            <a:ln w="0">
              <a:solidFill>
                <a:srgbClr val="C0C0C0"/>
              </a:solidFill>
              <a:round/>
            </a:ln>
          </p:spPr>
          <p:txBody>
            <a:bodyPr/>
            <a:lstStyle/>
            <a:p>
              <a:endParaRPr lang="zh-CN" altLang="en-US"/>
            </a:p>
          </p:txBody>
        </p:sp>
        <p:sp>
          <p:nvSpPr>
            <p:cNvPr id="43" name="Line 31"/>
            <p:cNvSpPr>
              <a:spLocks noChangeShapeType="1"/>
            </p:cNvSpPr>
            <p:nvPr/>
          </p:nvSpPr>
          <p:spPr bwMode="auto">
            <a:xfrm>
              <a:off x="3655" y="1717"/>
              <a:ext cx="1" cy="1"/>
            </a:xfrm>
            <a:prstGeom prst="line">
              <a:avLst/>
            </a:prstGeom>
            <a:noFill/>
            <a:ln w="0">
              <a:solidFill>
                <a:srgbClr val="C0C0C0"/>
              </a:solidFill>
              <a:round/>
            </a:ln>
          </p:spPr>
          <p:txBody>
            <a:bodyPr/>
            <a:lstStyle/>
            <a:p>
              <a:endParaRPr lang="zh-CN" altLang="en-US"/>
            </a:p>
          </p:txBody>
        </p:sp>
        <p:sp>
          <p:nvSpPr>
            <p:cNvPr id="44" name="Line 32"/>
            <p:cNvSpPr>
              <a:spLocks noChangeShapeType="1"/>
            </p:cNvSpPr>
            <p:nvPr/>
          </p:nvSpPr>
          <p:spPr bwMode="auto">
            <a:xfrm>
              <a:off x="3655" y="1838"/>
              <a:ext cx="1" cy="1"/>
            </a:xfrm>
            <a:prstGeom prst="line">
              <a:avLst/>
            </a:prstGeom>
            <a:noFill/>
            <a:ln w="0">
              <a:solidFill>
                <a:srgbClr val="C0C0C0"/>
              </a:solidFill>
              <a:round/>
            </a:ln>
          </p:spPr>
          <p:txBody>
            <a:bodyPr/>
            <a:lstStyle/>
            <a:p>
              <a:endParaRPr lang="zh-CN" altLang="en-US"/>
            </a:p>
          </p:txBody>
        </p:sp>
        <p:sp>
          <p:nvSpPr>
            <p:cNvPr id="45" name="Line 33"/>
            <p:cNvSpPr>
              <a:spLocks noChangeShapeType="1"/>
            </p:cNvSpPr>
            <p:nvPr/>
          </p:nvSpPr>
          <p:spPr bwMode="auto">
            <a:xfrm>
              <a:off x="3655" y="1959"/>
              <a:ext cx="1" cy="1"/>
            </a:xfrm>
            <a:prstGeom prst="line">
              <a:avLst/>
            </a:prstGeom>
            <a:noFill/>
            <a:ln w="0">
              <a:solidFill>
                <a:srgbClr val="C0C0C0"/>
              </a:solidFill>
              <a:round/>
            </a:ln>
          </p:spPr>
          <p:txBody>
            <a:bodyPr/>
            <a:lstStyle/>
            <a:p>
              <a:endParaRPr lang="zh-CN" altLang="en-US"/>
            </a:p>
          </p:txBody>
        </p:sp>
        <p:sp>
          <p:nvSpPr>
            <p:cNvPr id="46" name="Line 34"/>
            <p:cNvSpPr>
              <a:spLocks noChangeShapeType="1"/>
            </p:cNvSpPr>
            <p:nvPr/>
          </p:nvSpPr>
          <p:spPr bwMode="auto">
            <a:xfrm>
              <a:off x="3655" y="2080"/>
              <a:ext cx="1" cy="1"/>
            </a:xfrm>
            <a:prstGeom prst="line">
              <a:avLst/>
            </a:prstGeom>
            <a:noFill/>
            <a:ln w="0">
              <a:solidFill>
                <a:srgbClr val="C0C0C0"/>
              </a:solidFill>
              <a:round/>
            </a:ln>
          </p:spPr>
          <p:txBody>
            <a:bodyPr/>
            <a:lstStyle/>
            <a:p>
              <a:endParaRPr lang="zh-CN" altLang="en-US"/>
            </a:p>
          </p:txBody>
        </p:sp>
        <p:sp>
          <p:nvSpPr>
            <p:cNvPr id="47" name="Line 35"/>
            <p:cNvSpPr>
              <a:spLocks noChangeShapeType="1"/>
            </p:cNvSpPr>
            <p:nvPr/>
          </p:nvSpPr>
          <p:spPr bwMode="auto">
            <a:xfrm>
              <a:off x="3655" y="2201"/>
              <a:ext cx="1" cy="1"/>
            </a:xfrm>
            <a:prstGeom prst="line">
              <a:avLst/>
            </a:prstGeom>
            <a:noFill/>
            <a:ln w="0">
              <a:solidFill>
                <a:srgbClr val="C0C0C0"/>
              </a:solidFill>
              <a:round/>
            </a:ln>
          </p:spPr>
          <p:txBody>
            <a:bodyPr/>
            <a:lstStyle/>
            <a:p>
              <a:endParaRPr lang="zh-CN" altLang="en-US"/>
            </a:p>
          </p:txBody>
        </p:sp>
        <p:sp>
          <p:nvSpPr>
            <p:cNvPr id="48" name="Line 36"/>
            <p:cNvSpPr>
              <a:spLocks noChangeShapeType="1"/>
            </p:cNvSpPr>
            <p:nvPr/>
          </p:nvSpPr>
          <p:spPr bwMode="auto">
            <a:xfrm>
              <a:off x="3655" y="2321"/>
              <a:ext cx="1" cy="1"/>
            </a:xfrm>
            <a:prstGeom prst="line">
              <a:avLst/>
            </a:prstGeom>
            <a:noFill/>
            <a:ln w="0">
              <a:solidFill>
                <a:srgbClr val="C0C0C0"/>
              </a:solidFill>
              <a:round/>
            </a:ln>
          </p:spPr>
          <p:txBody>
            <a:bodyPr/>
            <a:lstStyle/>
            <a:p>
              <a:endParaRPr lang="zh-CN" altLang="en-US"/>
            </a:p>
          </p:txBody>
        </p:sp>
        <p:sp>
          <p:nvSpPr>
            <p:cNvPr id="49" name="Line 37"/>
            <p:cNvSpPr>
              <a:spLocks noChangeShapeType="1"/>
            </p:cNvSpPr>
            <p:nvPr/>
          </p:nvSpPr>
          <p:spPr bwMode="auto">
            <a:xfrm>
              <a:off x="3655" y="2442"/>
              <a:ext cx="1" cy="1"/>
            </a:xfrm>
            <a:prstGeom prst="line">
              <a:avLst/>
            </a:prstGeom>
            <a:noFill/>
            <a:ln w="0">
              <a:solidFill>
                <a:srgbClr val="C0C0C0"/>
              </a:solidFill>
              <a:round/>
            </a:ln>
          </p:spPr>
          <p:txBody>
            <a:bodyPr/>
            <a:lstStyle/>
            <a:p>
              <a:endParaRPr lang="zh-CN" altLang="en-US"/>
            </a:p>
          </p:txBody>
        </p:sp>
        <p:sp>
          <p:nvSpPr>
            <p:cNvPr id="50" name="Line 38"/>
            <p:cNvSpPr>
              <a:spLocks noChangeShapeType="1"/>
            </p:cNvSpPr>
            <p:nvPr/>
          </p:nvSpPr>
          <p:spPr bwMode="auto">
            <a:xfrm>
              <a:off x="3655" y="2563"/>
              <a:ext cx="1" cy="1"/>
            </a:xfrm>
            <a:prstGeom prst="line">
              <a:avLst/>
            </a:prstGeom>
            <a:noFill/>
            <a:ln w="0">
              <a:solidFill>
                <a:srgbClr val="C0C0C0"/>
              </a:solidFill>
              <a:round/>
            </a:ln>
          </p:spPr>
          <p:txBody>
            <a:bodyPr/>
            <a:lstStyle/>
            <a:p>
              <a:endParaRPr lang="zh-CN" altLang="en-US"/>
            </a:p>
          </p:txBody>
        </p:sp>
        <p:sp>
          <p:nvSpPr>
            <p:cNvPr id="51" name="Line 39"/>
            <p:cNvSpPr>
              <a:spLocks noChangeShapeType="1"/>
            </p:cNvSpPr>
            <p:nvPr/>
          </p:nvSpPr>
          <p:spPr bwMode="auto">
            <a:xfrm>
              <a:off x="3655" y="2684"/>
              <a:ext cx="1" cy="1"/>
            </a:xfrm>
            <a:prstGeom prst="line">
              <a:avLst/>
            </a:prstGeom>
            <a:noFill/>
            <a:ln w="0">
              <a:solidFill>
                <a:srgbClr val="C0C0C0"/>
              </a:solidFill>
              <a:round/>
            </a:ln>
          </p:spPr>
          <p:txBody>
            <a:bodyPr/>
            <a:lstStyle/>
            <a:p>
              <a:endParaRPr lang="zh-CN" altLang="en-US"/>
            </a:p>
          </p:txBody>
        </p:sp>
        <p:sp>
          <p:nvSpPr>
            <p:cNvPr id="52" name="Line 40"/>
            <p:cNvSpPr>
              <a:spLocks noChangeShapeType="1"/>
            </p:cNvSpPr>
            <p:nvPr/>
          </p:nvSpPr>
          <p:spPr bwMode="auto">
            <a:xfrm>
              <a:off x="3655" y="2805"/>
              <a:ext cx="1" cy="1"/>
            </a:xfrm>
            <a:prstGeom prst="line">
              <a:avLst/>
            </a:prstGeom>
            <a:noFill/>
            <a:ln w="0">
              <a:solidFill>
                <a:srgbClr val="C0C0C0"/>
              </a:solidFill>
              <a:round/>
            </a:ln>
          </p:spPr>
          <p:txBody>
            <a:bodyPr/>
            <a:lstStyle/>
            <a:p>
              <a:endParaRPr lang="zh-CN" altLang="en-US"/>
            </a:p>
          </p:txBody>
        </p:sp>
        <p:sp>
          <p:nvSpPr>
            <p:cNvPr id="53" name="Line 41"/>
            <p:cNvSpPr>
              <a:spLocks noChangeShapeType="1"/>
            </p:cNvSpPr>
            <p:nvPr/>
          </p:nvSpPr>
          <p:spPr bwMode="auto">
            <a:xfrm>
              <a:off x="3655" y="2926"/>
              <a:ext cx="1" cy="1"/>
            </a:xfrm>
            <a:prstGeom prst="line">
              <a:avLst/>
            </a:prstGeom>
            <a:noFill/>
            <a:ln w="0">
              <a:solidFill>
                <a:srgbClr val="C0C0C0"/>
              </a:solidFill>
              <a:round/>
            </a:ln>
          </p:spPr>
          <p:txBody>
            <a:bodyPr/>
            <a:lstStyle/>
            <a:p>
              <a:endParaRPr lang="zh-CN" altLang="en-US"/>
            </a:p>
          </p:txBody>
        </p:sp>
        <p:sp>
          <p:nvSpPr>
            <p:cNvPr id="54" name="Line 42"/>
            <p:cNvSpPr>
              <a:spLocks noChangeShapeType="1"/>
            </p:cNvSpPr>
            <p:nvPr/>
          </p:nvSpPr>
          <p:spPr bwMode="auto">
            <a:xfrm>
              <a:off x="3655" y="3047"/>
              <a:ext cx="1" cy="1"/>
            </a:xfrm>
            <a:prstGeom prst="line">
              <a:avLst/>
            </a:prstGeom>
            <a:noFill/>
            <a:ln w="0">
              <a:solidFill>
                <a:srgbClr val="C0C0C0"/>
              </a:solidFill>
              <a:round/>
            </a:ln>
          </p:spPr>
          <p:txBody>
            <a:bodyPr/>
            <a:lstStyle/>
            <a:p>
              <a:endParaRPr lang="zh-CN" altLang="en-US"/>
            </a:p>
          </p:txBody>
        </p:sp>
        <p:sp>
          <p:nvSpPr>
            <p:cNvPr id="55" name="Line 43"/>
            <p:cNvSpPr>
              <a:spLocks noChangeShapeType="1"/>
            </p:cNvSpPr>
            <p:nvPr/>
          </p:nvSpPr>
          <p:spPr bwMode="auto">
            <a:xfrm>
              <a:off x="3655" y="3167"/>
              <a:ext cx="1" cy="1"/>
            </a:xfrm>
            <a:prstGeom prst="line">
              <a:avLst/>
            </a:prstGeom>
            <a:noFill/>
            <a:ln w="0">
              <a:solidFill>
                <a:srgbClr val="C0C0C0"/>
              </a:solidFill>
              <a:round/>
            </a:ln>
          </p:spPr>
          <p:txBody>
            <a:bodyPr/>
            <a:lstStyle/>
            <a:p>
              <a:endParaRPr lang="zh-CN" altLang="en-US"/>
            </a:p>
          </p:txBody>
        </p:sp>
        <p:sp>
          <p:nvSpPr>
            <p:cNvPr id="56" name="Line 44"/>
            <p:cNvSpPr>
              <a:spLocks noChangeShapeType="1"/>
            </p:cNvSpPr>
            <p:nvPr/>
          </p:nvSpPr>
          <p:spPr bwMode="auto">
            <a:xfrm>
              <a:off x="3655" y="3288"/>
              <a:ext cx="1" cy="1"/>
            </a:xfrm>
            <a:prstGeom prst="line">
              <a:avLst/>
            </a:prstGeom>
            <a:noFill/>
            <a:ln w="0">
              <a:solidFill>
                <a:srgbClr val="C0C0C0"/>
              </a:solidFill>
              <a:round/>
            </a:ln>
          </p:spPr>
          <p:txBody>
            <a:bodyPr/>
            <a:lstStyle/>
            <a:p>
              <a:endParaRPr lang="zh-CN" altLang="en-US"/>
            </a:p>
          </p:txBody>
        </p:sp>
        <p:sp>
          <p:nvSpPr>
            <p:cNvPr id="57" name="Line 45"/>
            <p:cNvSpPr>
              <a:spLocks noChangeShapeType="1"/>
            </p:cNvSpPr>
            <p:nvPr/>
          </p:nvSpPr>
          <p:spPr bwMode="auto">
            <a:xfrm>
              <a:off x="3655" y="3409"/>
              <a:ext cx="1" cy="1"/>
            </a:xfrm>
            <a:prstGeom prst="line">
              <a:avLst/>
            </a:prstGeom>
            <a:noFill/>
            <a:ln w="0">
              <a:solidFill>
                <a:srgbClr val="C0C0C0"/>
              </a:solidFill>
              <a:round/>
            </a:ln>
          </p:spPr>
          <p:txBody>
            <a:bodyPr/>
            <a:lstStyle/>
            <a:p>
              <a:endParaRPr lang="zh-CN" altLang="en-US"/>
            </a:p>
          </p:txBody>
        </p:sp>
        <p:sp>
          <p:nvSpPr>
            <p:cNvPr id="58" name="Line 46"/>
            <p:cNvSpPr>
              <a:spLocks noChangeShapeType="1"/>
            </p:cNvSpPr>
            <p:nvPr/>
          </p:nvSpPr>
          <p:spPr bwMode="auto">
            <a:xfrm>
              <a:off x="3655" y="3530"/>
              <a:ext cx="1" cy="1"/>
            </a:xfrm>
            <a:prstGeom prst="line">
              <a:avLst/>
            </a:prstGeom>
            <a:noFill/>
            <a:ln w="0">
              <a:solidFill>
                <a:srgbClr val="C0C0C0"/>
              </a:solidFill>
              <a:round/>
            </a:ln>
          </p:spPr>
          <p:txBody>
            <a:bodyPr/>
            <a:lstStyle/>
            <a:p>
              <a:endParaRPr lang="zh-CN" altLang="en-US"/>
            </a:p>
          </p:txBody>
        </p:sp>
        <p:sp>
          <p:nvSpPr>
            <p:cNvPr id="59" name="Line 47"/>
            <p:cNvSpPr>
              <a:spLocks noChangeShapeType="1"/>
            </p:cNvSpPr>
            <p:nvPr/>
          </p:nvSpPr>
          <p:spPr bwMode="auto">
            <a:xfrm>
              <a:off x="3655" y="3651"/>
              <a:ext cx="1" cy="1"/>
            </a:xfrm>
            <a:prstGeom prst="line">
              <a:avLst/>
            </a:prstGeom>
            <a:noFill/>
            <a:ln w="0">
              <a:solidFill>
                <a:srgbClr val="C0C0C0"/>
              </a:solidFill>
              <a:round/>
            </a:ln>
          </p:spPr>
          <p:txBody>
            <a:bodyPr/>
            <a:lstStyle/>
            <a:p>
              <a:endParaRPr lang="zh-CN" altLang="en-US"/>
            </a:p>
          </p:txBody>
        </p:sp>
        <p:sp>
          <p:nvSpPr>
            <p:cNvPr id="60" name="Freeform 48"/>
            <p:cNvSpPr/>
            <p:nvPr/>
          </p:nvSpPr>
          <p:spPr bwMode="auto">
            <a:xfrm>
              <a:off x="342" y="1568"/>
              <a:ext cx="983" cy="1535"/>
            </a:xfrm>
            <a:custGeom>
              <a:avLst/>
              <a:gdLst/>
              <a:ahLst/>
              <a:cxnLst>
                <a:cxn ang="0">
                  <a:pos x="0" y="1152"/>
                </a:cxn>
                <a:cxn ang="0">
                  <a:pos x="983" y="1535"/>
                </a:cxn>
                <a:cxn ang="0">
                  <a:pos x="983" y="384"/>
                </a:cxn>
                <a:cxn ang="0">
                  <a:pos x="0" y="0"/>
                </a:cxn>
                <a:cxn ang="0">
                  <a:pos x="0" y="1152"/>
                </a:cxn>
              </a:cxnLst>
              <a:rect l="0" t="0" r="r" b="b"/>
              <a:pathLst>
                <a:path w="983" h="1535">
                  <a:moveTo>
                    <a:pt x="0" y="1152"/>
                  </a:moveTo>
                  <a:lnTo>
                    <a:pt x="983" y="1535"/>
                  </a:lnTo>
                  <a:lnTo>
                    <a:pt x="983" y="384"/>
                  </a:lnTo>
                  <a:lnTo>
                    <a:pt x="0" y="0"/>
                  </a:lnTo>
                  <a:lnTo>
                    <a:pt x="0" y="1152"/>
                  </a:lnTo>
                  <a:close/>
                </a:path>
              </a:pathLst>
            </a:custGeom>
            <a:solidFill>
              <a:srgbClr val="993300"/>
            </a:solidFill>
            <a:ln w="11113">
              <a:solidFill>
                <a:srgbClr val="000000"/>
              </a:solidFill>
              <a:prstDash val="solid"/>
              <a:round/>
            </a:ln>
          </p:spPr>
          <p:txBody>
            <a:bodyPr/>
            <a:lstStyle/>
            <a:p>
              <a:endParaRPr lang="zh-CN" altLang="en-US"/>
            </a:p>
          </p:txBody>
        </p:sp>
        <p:sp>
          <p:nvSpPr>
            <p:cNvPr id="61" name="Freeform 49"/>
            <p:cNvSpPr/>
            <p:nvPr/>
          </p:nvSpPr>
          <p:spPr bwMode="auto">
            <a:xfrm>
              <a:off x="292" y="1603"/>
              <a:ext cx="983" cy="1536"/>
            </a:xfrm>
            <a:custGeom>
              <a:avLst/>
              <a:gdLst/>
              <a:ahLst/>
              <a:cxnLst>
                <a:cxn ang="0">
                  <a:pos x="0" y="1152"/>
                </a:cxn>
                <a:cxn ang="0">
                  <a:pos x="983" y="1536"/>
                </a:cxn>
                <a:cxn ang="0">
                  <a:pos x="983" y="384"/>
                </a:cxn>
                <a:cxn ang="0">
                  <a:pos x="0" y="0"/>
                </a:cxn>
                <a:cxn ang="0">
                  <a:pos x="0" y="1152"/>
                </a:cxn>
              </a:cxnLst>
              <a:rect l="0" t="0" r="r" b="b"/>
              <a:pathLst>
                <a:path w="983" h="1536">
                  <a:moveTo>
                    <a:pt x="0" y="1152"/>
                  </a:moveTo>
                  <a:lnTo>
                    <a:pt x="983" y="1536"/>
                  </a:lnTo>
                  <a:lnTo>
                    <a:pt x="983" y="384"/>
                  </a:lnTo>
                  <a:lnTo>
                    <a:pt x="0" y="0"/>
                  </a:lnTo>
                  <a:lnTo>
                    <a:pt x="0" y="1152"/>
                  </a:lnTo>
                  <a:close/>
                </a:path>
              </a:pathLst>
            </a:custGeom>
            <a:solidFill>
              <a:srgbClr val="993300"/>
            </a:solidFill>
            <a:ln w="11113">
              <a:solidFill>
                <a:srgbClr val="000000"/>
              </a:solidFill>
              <a:prstDash val="solid"/>
              <a:round/>
            </a:ln>
          </p:spPr>
          <p:txBody>
            <a:bodyPr/>
            <a:lstStyle/>
            <a:p>
              <a:endParaRPr lang="zh-CN" altLang="en-US"/>
            </a:p>
          </p:txBody>
        </p:sp>
        <p:sp>
          <p:nvSpPr>
            <p:cNvPr id="62" name="Line 50"/>
            <p:cNvSpPr>
              <a:spLocks noChangeShapeType="1"/>
            </p:cNvSpPr>
            <p:nvPr/>
          </p:nvSpPr>
          <p:spPr bwMode="auto">
            <a:xfrm flipV="1">
              <a:off x="306" y="1568"/>
              <a:ext cx="43" cy="42"/>
            </a:xfrm>
            <a:prstGeom prst="line">
              <a:avLst/>
            </a:prstGeom>
            <a:noFill/>
            <a:ln w="46038">
              <a:solidFill>
                <a:srgbClr val="000000"/>
              </a:solidFill>
              <a:round/>
            </a:ln>
          </p:spPr>
          <p:txBody>
            <a:bodyPr/>
            <a:lstStyle/>
            <a:p>
              <a:endParaRPr lang="zh-CN" altLang="en-US"/>
            </a:p>
          </p:txBody>
        </p:sp>
        <p:sp>
          <p:nvSpPr>
            <p:cNvPr id="63" name="Line 51"/>
            <p:cNvSpPr>
              <a:spLocks noChangeShapeType="1"/>
            </p:cNvSpPr>
            <p:nvPr/>
          </p:nvSpPr>
          <p:spPr bwMode="auto">
            <a:xfrm flipV="1">
              <a:off x="1268" y="3089"/>
              <a:ext cx="72" cy="36"/>
            </a:xfrm>
            <a:prstGeom prst="line">
              <a:avLst/>
            </a:prstGeom>
            <a:noFill/>
            <a:ln w="46038">
              <a:solidFill>
                <a:srgbClr val="000000"/>
              </a:solidFill>
              <a:round/>
            </a:ln>
          </p:spPr>
          <p:txBody>
            <a:bodyPr/>
            <a:lstStyle/>
            <a:p>
              <a:endParaRPr lang="zh-CN" altLang="en-US"/>
            </a:p>
          </p:txBody>
        </p:sp>
        <p:sp>
          <p:nvSpPr>
            <p:cNvPr id="64" name="Freeform 52"/>
            <p:cNvSpPr/>
            <p:nvPr/>
          </p:nvSpPr>
          <p:spPr bwMode="auto">
            <a:xfrm>
              <a:off x="1439" y="1589"/>
              <a:ext cx="984" cy="1536"/>
            </a:xfrm>
            <a:custGeom>
              <a:avLst/>
              <a:gdLst/>
              <a:ahLst/>
              <a:cxnLst>
                <a:cxn ang="0">
                  <a:pos x="0" y="1152"/>
                </a:cxn>
                <a:cxn ang="0">
                  <a:pos x="984" y="1536"/>
                </a:cxn>
                <a:cxn ang="0">
                  <a:pos x="984" y="384"/>
                </a:cxn>
                <a:cxn ang="0">
                  <a:pos x="0" y="0"/>
                </a:cxn>
                <a:cxn ang="0">
                  <a:pos x="0" y="1152"/>
                </a:cxn>
              </a:cxnLst>
              <a:rect l="0" t="0" r="r" b="b"/>
              <a:pathLst>
                <a:path w="984" h="1536">
                  <a:moveTo>
                    <a:pt x="0" y="1152"/>
                  </a:moveTo>
                  <a:lnTo>
                    <a:pt x="984" y="1536"/>
                  </a:lnTo>
                  <a:lnTo>
                    <a:pt x="984" y="384"/>
                  </a:lnTo>
                  <a:lnTo>
                    <a:pt x="0" y="0"/>
                  </a:lnTo>
                  <a:lnTo>
                    <a:pt x="0" y="1152"/>
                  </a:lnTo>
                  <a:close/>
                </a:path>
              </a:pathLst>
            </a:custGeom>
            <a:solidFill>
              <a:srgbClr val="000000"/>
            </a:solidFill>
            <a:ln w="11113">
              <a:solidFill>
                <a:srgbClr val="000000"/>
              </a:solidFill>
              <a:prstDash val="solid"/>
              <a:round/>
            </a:ln>
          </p:spPr>
          <p:txBody>
            <a:bodyPr/>
            <a:lstStyle/>
            <a:p>
              <a:endParaRPr lang="zh-CN" altLang="en-US"/>
            </a:p>
          </p:txBody>
        </p:sp>
        <p:sp>
          <p:nvSpPr>
            <p:cNvPr id="65" name="Freeform 53"/>
            <p:cNvSpPr/>
            <p:nvPr/>
          </p:nvSpPr>
          <p:spPr bwMode="auto">
            <a:xfrm>
              <a:off x="1389" y="1625"/>
              <a:ext cx="984" cy="1535"/>
            </a:xfrm>
            <a:custGeom>
              <a:avLst/>
              <a:gdLst/>
              <a:ahLst/>
              <a:cxnLst>
                <a:cxn ang="0">
                  <a:pos x="0" y="1151"/>
                </a:cxn>
                <a:cxn ang="0">
                  <a:pos x="984" y="1535"/>
                </a:cxn>
                <a:cxn ang="0">
                  <a:pos x="984" y="384"/>
                </a:cxn>
                <a:cxn ang="0">
                  <a:pos x="0" y="0"/>
                </a:cxn>
                <a:cxn ang="0">
                  <a:pos x="0" y="1151"/>
                </a:cxn>
              </a:cxnLst>
              <a:rect l="0" t="0" r="r" b="b"/>
              <a:pathLst>
                <a:path w="984" h="1535">
                  <a:moveTo>
                    <a:pt x="0" y="1151"/>
                  </a:moveTo>
                  <a:lnTo>
                    <a:pt x="984" y="1535"/>
                  </a:lnTo>
                  <a:lnTo>
                    <a:pt x="984" y="384"/>
                  </a:lnTo>
                  <a:lnTo>
                    <a:pt x="0" y="0"/>
                  </a:lnTo>
                  <a:lnTo>
                    <a:pt x="0" y="1151"/>
                  </a:lnTo>
                  <a:close/>
                </a:path>
              </a:pathLst>
            </a:custGeom>
            <a:solidFill>
              <a:srgbClr val="FFFFFF"/>
            </a:solidFill>
            <a:ln w="11113">
              <a:solidFill>
                <a:srgbClr val="000000"/>
              </a:solidFill>
              <a:prstDash val="solid"/>
              <a:round/>
            </a:ln>
          </p:spPr>
          <p:txBody>
            <a:bodyPr/>
            <a:lstStyle/>
            <a:p>
              <a:endParaRPr lang="zh-CN" altLang="en-US"/>
            </a:p>
          </p:txBody>
        </p:sp>
        <p:sp>
          <p:nvSpPr>
            <p:cNvPr id="66" name="Line 54"/>
            <p:cNvSpPr>
              <a:spLocks noChangeShapeType="1"/>
            </p:cNvSpPr>
            <p:nvPr/>
          </p:nvSpPr>
          <p:spPr bwMode="auto">
            <a:xfrm flipV="1">
              <a:off x="1404" y="1589"/>
              <a:ext cx="42" cy="43"/>
            </a:xfrm>
            <a:prstGeom prst="line">
              <a:avLst/>
            </a:prstGeom>
            <a:noFill/>
            <a:ln w="46038">
              <a:solidFill>
                <a:srgbClr val="000000"/>
              </a:solidFill>
              <a:round/>
            </a:ln>
          </p:spPr>
          <p:txBody>
            <a:bodyPr/>
            <a:lstStyle/>
            <a:p>
              <a:endParaRPr lang="zh-CN" altLang="en-US"/>
            </a:p>
          </p:txBody>
        </p:sp>
        <p:sp>
          <p:nvSpPr>
            <p:cNvPr id="67" name="Line 55"/>
            <p:cNvSpPr>
              <a:spLocks noChangeShapeType="1"/>
            </p:cNvSpPr>
            <p:nvPr/>
          </p:nvSpPr>
          <p:spPr bwMode="auto">
            <a:xfrm flipV="1">
              <a:off x="2366" y="3111"/>
              <a:ext cx="71" cy="35"/>
            </a:xfrm>
            <a:prstGeom prst="line">
              <a:avLst/>
            </a:prstGeom>
            <a:noFill/>
            <a:ln w="46038">
              <a:solidFill>
                <a:srgbClr val="000000"/>
              </a:solidFill>
              <a:round/>
            </a:ln>
          </p:spPr>
          <p:txBody>
            <a:bodyPr/>
            <a:lstStyle/>
            <a:p>
              <a:endParaRPr lang="zh-CN" altLang="en-US"/>
            </a:p>
          </p:txBody>
        </p:sp>
        <p:sp>
          <p:nvSpPr>
            <p:cNvPr id="68" name="Freeform 56"/>
            <p:cNvSpPr/>
            <p:nvPr/>
          </p:nvSpPr>
          <p:spPr bwMode="auto">
            <a:xfrm>
              <a:off x="2480" y="1589"/>
              <a:ext cx="983" cy="1536"/>
            </a:xfrm>
            <a:custGeom>
              <a:avLst/>
              <a:gdLst/>
              <a:ahLst/>
              <a:cxnLst>
                <a:cxn ang="0">
                  <a:pos x="0" y="1152"/>
                </a:cxn>
                <a:cxn ang="0">
                  <a:pos x="983" y="1536"/>
                </a:cxn>
                <a:cxn ang="0">
                  <a:pos x="983" y="384"/>
                </a:cxn>
                <a:cxn ang="0">
                  <a:pos x="0" y="0"/>
                </a:cxn>
                <a:cxn ang="0">
                  <a:pos x="0" y="1152"/>
                </a:cxn>
              </a:cxnLst>
              <a:rect l="0" t="0" r="r" b="b"/>
              <a:pathLst>
                <a:path w="983" h="1536">
                  <a:moveTo>
                    <a:pt x="0" y="1152"/>
                  </a:moveTo>
                  <a:lnTo>
                    <a:pt x="983" y="1536"/>
                  </a:lnTo>
                  <a:lnTo>
                    <a:pt x="983" y="384"/>
                  </a:lnTo>
                  <a:lnTo>
                    <a:pt x="0" y="0"/>
                  </a:lnTo>
                  <a:lnTo>
                    <a:pt x="0" y="1152"/>
                  </a:lnTo>
                  <a:close/>
                </a:path>
              </a:pathLst>
            </a:custGeom>
            <a:solidFill>
              <a:srgbClr val="C0C0C0"/>
            </a:solidFill>
            <a:ln w="11113">
              <a:solidFill>
                <a:srgbClr val="000000"/>
              </a:solidFill>
              <a:prstDash val="solid"/>
              <a:round/>
            </a:ln>
          </p:spPr>
          <p:txBody>
            <a:bodyPr/>
            <a:lstStyle/>
            <a:p>
              <a:endParaRPr lang="zh-CN" altLang="en-US"/>
            </a:p>
          </p:txBody>
        </p:sp>
        <p:sp>
          <p:nvSpPr>
            <p:cNvPr id="69" name="Freeform 57"/>
            <p:cNvSpPr/>
            <p:nvPr/>
          </p:nvSpPr>
          <p:spPr bwMode="auto">
            <a:xfrm>
              <a:off x="2430" y="1625"/>
              <a:ext cx="983" cy="1535"/>
            </a:xfrm>
            <a:custGeom>
              <a:avLst/>
              <a:gdLst/>
              <a:ahLst/>
              <a:cxnLst>
                <a:cxn ang="0">
                  <a:pos x="0" y="1151"/>
                </a:cxn>
                <a:cxn ang="0">
                  <a:pos x="983" y="1535"/>
                </a:cxn>
                <a:cxn ang="0">
                  <a:pos x="983" y="384"/>
                </a:cxn>
                <a:cxn ang="0">
                  <a:pos x="0" y="0"/>
                </a:cxn>
                <a:cxn ang="0">
                  <a:pos x="0" y="1151"/>
                </a:cxn>
              </a:cxnLst>
              <a:rect l="0" t="0" r="r" b="b"/>
              <a:pathLst>
                <a:path w="983" h="1535">
                  <a:moveTo>
                    <a:pt x="0" y="1151"/>
                  </a:moveTo>
                  <a:lnTo>
                    <a:pt x="983" y="1535"/>
                  </a:lnTo>
                  <a:lnTo>
                    <a:pt x="983" y="384"/>
                  </a:lnTo>
                  <a:lnTo>
                    <a:pt x="0" y="0"/>
                  </a:lnTo>
                  <a:lnTo>
                    <a:pt x="0" y="1151"/>
                  </a:lnTo>
                  <a:close/>
                </a:path>
              </a:pathLst>
            </a:custGeom>
            <a:solidFill>
              <a:srgbClr val="C0C0C0"/>
            </a:solidFill>
            <a:ln w="11113">
              <a:solidFill>
                <a:srgbClr val="000000"/>
              </a:solidFill>
              <a:prstDash val="solid"/>
              <a:round/>
            </a:ln>
          </p:spPr>
          <p:txBody>
            <a:bodyPr/>
            <a:lstStyle/>
            <a:p>
              <a:endParaRPr lang="zh-CN" altLang="en-US"/>
            </a:p>
          </p:txBody>
        </p:sp>
        <p:sp>
          <p:nvSpPr>
            <p:cNvPr id="70" name="Line 58"/>
            <p:cNvSpPr>
              <a:spLocks noChangeShapeType="1"/>
            </p:cNvSpPr>
            <p:nvPr/>
          </p:nvSpPr>
          <p:spPr bwMode="auto">
            <a:xfrm flipV="1">
              <a:off x="2444" y="1589"/>
              <a:ext cx="43" cy="43"/>
            </a:xfrm>
            <a:prstGeom prst="line">
              <a:avLst/>
            </a:prstGeom>
            <a:noFill/>
            <a:ln w="46038">
              <a:solidFill>
                <a:srgbClr val="000000"/>
              </a:solidFill>
              <a:round/>
            </a:ln>
          </p:spPr>
          <p:txBody>
            <a:bodyPr/>
            <a:lstStyle/>
            <a:p>
              <a:endParaRPr lang="zh-CN" altLang="en-US"/>
            </a:p>
          </p:txBody>
        </p:sp>
        <p:sp>
          <p:nvSpPr>
            <p:cNvPr id="71" name="Line 59"/>
            <p:cNvSpPr>
              <a:spLocks noChangeShapeType="1"/>
            </p:cNvSpPr>
            <p:nvPr/>
          </p:nvSpPr>
          <p:spPr bwMode="auto">
            <a:xfrm flipV="1">
              <a:off x="3406" y="3111"/>
              <a:ext cx="71" cy="35"/>
            </a:xfrm>
            <a:prstGeom prst="line">
              <a:avLst/>
            </a:prstGeom>
            <a:noFill/>
            <a:ln w="46038">
              <a:solidFill>
                <a:srgbClr val="000000"/>
              </a:solidFill>
              <a:round/>
            </a:ln>
          </p:spPr>
          <p:txBody>
            <a:bodyPr/>
            <a:lstStyle/>
            <a:p>
              <a:endParaRPr lang="zh-CN" altLang="en-US"/>
            </a:p>
          </p:txBody>
        </p:sp>
        <p:sp>
          <p:nvSpPr>
            <p:cNvPr id="72" name="Freeform 60"/>
            <p:cNvSpPr/>
            <p:nvPr/>
          </p:nvSpPr>
          <p:spPr bwMode="auto">
            <a:xfrm>
              <a:off x="1404" y="1710"/>
              <a:ext cx="513" cy="796"/>
            </a:xfrm>
            <a:custGeom>
              <a:avLst/>
              <a:gdLst/>
              <a:ahLst/>
              <a:cxnLst>
                <a:cxn ang="0">
                  <a:pos x="52" y="0"/>
                </a:cxn>
                <a:cxn ang="0">
                  <a:pos x="72" y="34"/>
                </a:cxn>
                <a:cxn ang="0">
                  <a:pos x="62" y="34"/>
                </a:cxn>
                <a:cxn ang="0">
                  <a:pos x="62" y="48"/>
                </a:cxn>
                <a:cxn ang="0">
                  <a:pos x="31" y="112"/>
                </a:cxn>
                <a:cxn ang="0">
                  <a:pos x="0" y="112"/>
                </a:cxn>
                <a:cxn ang="0">
                  <a:pos x="0" y="78"/>
                </a:cxn>
                <a:cxn ang="0">
                  <a:pos x="31" y="78"/>
                </a:cxn>
                <a:cxn ang="0">
                  <a:pos x="41" y="48"/>
                </a:cxn>
                <a:cxn ang="0">
                  <a:pos x="41" y="34"/>
                </a:cxn>
                <a:cxn ang="0">
                  <a:pos x="31" y="34"/>
                </a:cxn>
                <a:cxn ang="0">
                  <a:pos x="52" y="0"/>
                </a:cxn>
              </a:cxnLst>
              <a:rect l="0" t="0" r="r" b="b"/>
              <a:pathLst>
                <a:path w="72" h="112">
                  <a:moveTo>
                    <a:pt x="52" y="0"/>
                  </a:moveTo>
                  <a:lnTo>
                    <a:pt x="72" y="34"/>
                  </a:lnTo>
                  <a:lnTo>
                    <a:pt x="62" y="34"/>
                  </a:lnTo>
                  <a:lnTo>
                    <a:pt x="62" y="48"/>
                  </a:lnTo>
                  <a:cubicBezTo>
                    <a:pt x="62" y="83"/>
                    <a:pt x="48" y="112"/>
                    <a:pt x="31" y="112"/>
                  </a:cubicBezTo>
                  <a:lnTo>
                    <a:pt x="0" y="112"/>
                  </a:lnTo>
                  <a:lnTo>
                    <a:pt x="0" y="78"/>
                  </a:lnTo>
                  <a:lnTo>
                    <a:pt x="31" y="78"/>
                  </a:lnTo>
                  <a:cubicBezTo>
                    <a:pt x="37" y="78"/>
                    <a:pt x="41" y="65"/>
                    <a:pt x="41" y="48"/>
                  </a:cubicBezTo>
                  <a:lnTo>
                    <a:pt x="41" y="34"/>
                  </a:lnTo>
                  <a:lnTo>
                    <a:pt x="31" y="34"/>
                  </a:lnTo>
                  <a:lnTo>
                    <a:pt x="52" y="0"/>
                  </a:lnTo>
                  <a:close/>
                </a:path>
              </a:pathLst>
            </a:custGeom>
            <a:solidFill>
              <a:srgbClr val="CCFFFF"/>
            </a:solidFill>
            <a:ln w="11113">
              <a:solidFill>
                <a:srgbClr val="000000"/>
              </a:solidFill>
              <a:prstDash val="solid"/>
              <a:round/>
            </a:ln>
          </p:spPr>
          <p:txBody>
            <a:bodyPr/>
            <a:lstStyle/>
            <a:p>
              <a:endParaRPr lang="zh-CN" altLang="en-US"/>
            </a:p>
          </p:txBody>
        </p:sp>
        <p:sp>
          <p:nvSpPr>
            <p:cNvPr id="73" name="Freeform 61"/>
            <p:cNvSpPr/>
            <p:nvPr/>
          </p:nvSpPr>
          <p:spPr bwMode="auto">
            <a:xfrm>
              <a:off x="2387" y="1674"/>
              <a:ext cx="492" cy="797"/>
            </a:xfrm>
            <a:custGeom>
              <a:avLst/>
              <a:gdLst/>
              <a:ahLst/>
              <a:cxnLst>
                <a:cxn ang="0">
                  <a:pos x="19" y="0"/>
                </a:cxn>
                <a:cxn ang="0">
                  <a:pos x="0" y="34"/>
                </a:cxn>
                <a:cxn ang="0">
                  <a:pos x="9" y="34"/>
                </a:cxn>
                <a:cxn ang="0">
                  <a:pos x="9" y="48"/>
                </a:cxn>
                <a:cxn ang="0">
                  <a:pos x="39" y="112"/>
                </a:cxn>
                <a:cxn ang="0">
                  <a:pos x="69" y="112"/>
                </a:cxn>
                <a:cxn ang="0">
                  <a:pos x="69" y="78"/>
                </a:cxn>
                <a:cxn ang="0">
                  <a:pos x="39" y="78"/>
                </a:cxn>
                <a:cxn ang="0">
                  <a:pos x="30" y="48"/>
                </a:cxn>
                <a:cxn ang="0">
                  <a:pos x="30" y="34"/>
                </a:cxn>
                <a:cxn ang="0">
                  <a:pos x="39" y="34"/>
                </a:cxn>
                <a:cxn ang="0">
                  <a:pos x="19" y="0"/>
                </a:cxn>
              </a:cxnLst>
              <a:rect l="0" t="0" r="r" b="b"/>
              <a:pathLst>
                <a:path w="69" h="112">
                  <a:moveTo>
                    <a:pt x="19" y="0"/>
                  </a:moveTo>
                  <a:lnTo>
                    <a:pt x="0" y="34"/>
                  </a:lnTo>
                  <a:lnTo>
                    <a:pt x="9" y="34"/>
                  </a:lnTo>
                  <a:lnTo>
                    <a:pt x="9" y="48"/>
                  </a:lnTo>
                  <a:cubicBezTo>
                    <a:pt x="9" y="83"/>
                    <a:pt x="23" y="112"/>
                    <a:pt x="39" y="112"/>
                  </a:cubicBezTo>
                  <a:lnTo>
                    <a:pt x="69" y="112"/>
                  </a:lnTo>
                  <a:lnTo>
                    <a:pt x="69" y="78"/>
                  </a:lnTo>
                  <a:lnTo>
                    <a:pt x="39" y="78"/>
                  </a:lnTo>
                  <a:cubicBezTo>
                    <a:pt x="34" y="78"/>
                    <a:pt x="30" y="65"/>
                    <a:pt x="30" y="48"/>
                  </a:cubicBezTo>
                  <a:lnTo>
                    <a:pt x="30" y="34"/>
                  </a:lnTo>
                  <a:lnTo>
                    <a:pt x="39" y="34"/>
                  </a:lnTo>
                  <a:lnTo>
                    <a:pt x="19" y="0"/>
                  </a:lnTo>
                  <a:close/>
                </a:path>
              </a:pathLst>
            </a:custGeom>
            <a:solidFill>
              <a:srgbClr val="FFCC99"/>
            </a:solidFill>
            <a:ln w="11113">
              <a:solidFill>
                <a:srgbClr val="000000"/>
              </a:solidFill>
              <a:prstDash val="solid"/>
              <a:round/>
            </a:ln>
          </p:spPr>
          <p:txBody>
            <a:bodyPr/>
            <a:lstStyle/>
            <a:p>
              <a:endParaRPr lang="zh-CN" altLang="en-US"/>
            </a:p>
          </p:txBody>
        </p:sp>
        <p:sp>
          <p:nvSpPr>
            <p:cNvPr id="74" name="Rectangle 62"/>
            <p:cNvSpPr>
              <a:spLocks noChangeArrowheads="1"/>
            </p:cNvSpPr>
            <p:nvPr/>
          </p:nvSpPr>
          <p:spPr bwMode="auto">
            <a:xfrm>
              <a:off x="449" y="3153"/>
              <a:ext cx="769" cy="157"/>
            </a:xfrm>
            <a:prstGeom prst="rect">
              <a:avLst/>
            </a:prstGeom>
            <a:noFill/>
            <a:ln w="9525">
              <a:noFill/>
              <a:miter lim="800000"/>
            </a:ln>
          </p:spPr>
          <p:txBody>
            <a:bodyPr/>
            <a:lstStyle/>
            <a:p>
              <a:endParaRPr lang="zh-CN" altLang="en-US"/>
            </a:p>
          </p:txBody>
        </p:sp>
        <p:sp>
          <p:nvSpPr>
            <p:cNvPr id="75" name="Rectangle 63"/>
            <p:cNvSpPr>
              <a:spLocks noChangeArrowheads="1"/>
            </p:cNvSpPr>
            <p:nvPr/>
          </p:nvSpPr>
          <p:spPr bwMode="auto">
            <a:xfrm>
              <a:off x="146" y="3215"/>
              <a:ext cx="981" cy="275"/>
            </a:xfrm>
            <a:prstGeom prst="rect">
              <a:avLst/>
            </a:prstGeom>
            <a:noFill/>
            <a:ln w="9525">
              <a:noFill/>
              <a:miter lim="800000"/>
            </a:ln>
          </p:spPr>
          <p:txBody>
            <a:bodyPr wrap="none" lIns="0" tIns="0" rIns="0" bIns="0">
              <a:spAutoFit/>
            </a:bodyPr>
            <a:lstStyle/>
            <a:p>
              <a:r>
                <a:rPr lang="zh-CN" altLang="en-US" sz="1200" b="1">
                  <a:solidFill>
                    <a:srgbClr val="000000"/>
                  </a:solidFill>
                  <a:latin typeface="Arial" pitchFamily="34" charset="0"/>
                </a:rPr>
                <a:t>         正极板</a:t>
              </a:r>
              <a:endParaRPr lang="zh-CN" altLang="en-US" sz="1200" b="1">
                <a:solidFill>
                  <a:srgbClr val="000000"/>
                </a:solidFill>
                <a:latin typeface="Arial" pitchFamily="34" charset="0"/>
              </a:endParaRPr>
            </a:p>
            <a:p>
              <a:r>
                <a:rPr lang="zh-CN" altLang="en-US" sz="1200" b="1">
                  <a:solidFill>
                    <a:srgbClr val="000000"/>
                  </a:solidFill>
                  <a:latin typeface="Arial" pitchFamily="34" charset="0"/>
                </a:rPr>
                <a:t>（</a:t>
              </a:r>
              <a:r>
                <a:rPr lang="en-US" altLang="zh-CN" sz="1200" b="1">
                  <a:solidFill>
                    <a:srgbClr val="000000"/>
                  </a:solidFill>
                  <a:latin typeface="Arial" pitchFamily="34" charset="0"/>
                </a:rPr>
                <a:t>Positive Plate）</a:t>
              </a:r>
              <a:endParaRPr lang="en-US" altLang="zh-CN" sz="1200" b="1">
                <a:solidFill>
                  <a:srgbClr val="000000"/>
                </a:solidFill>
                <a:latin typeface="Arial" pitchFamily="34" charset="0"/>
              </a:endParaRPr>
            </a:p>
          </p:txBody>
        </p:sp>
        <p:sp>
          <p:nvSpPr>
            <p:cNvPr id="76" name="Rectangle 64"/>
            <p:cNvSpPr>
              <a:spLocks noChangeArrowheads="1"/>
            </p:cNvSpPr>
            <p:nvPr/>
          </p:nvSpPr>
          <p:spPr bwMode="auto">
            <a:xfrm>
              <a:off x="827" y="3160"/>
              <a:ext cx="32" cy="137"/>
            </a:xfrm>
            <a:prstGeom prst="rect">
              <a:avLst/>
            </a:prstGeom>
            <a:noFill/>
            <a:ln w="9525">
              <a:noFill/>
              <a:miter lim="800000"/>
            </a:ln>
          </p:spPr>
          <p:txBody>
            <a:bodyPr wrap="none" lIns="0" tIns="0" rIns="0" bIns="0">
              <a:spAutoFit/>
            </a:bodyPr>
            <a:lstStyle/>
            <a:p>
              <a:r>
                <a:rPr lang="zh-CN" altLang="en-US" sz="1200">
                  <a:solidFill>
                    <a:srgbClr val="000000"/>
                  </a:solidFill>
                  <a:latin typeface="Arial" pitchFamily="34" charset="0"/>
                </a:rPr>
                <a:t> </a:t>
              </a:r>
              <a:endParaRPr lang="zh-CN" altLang="en-US"/>
            </a:p>
          </p:txBody>
        </p:sp>
        <p:sp>
          <p:nvSpPr>
            <p:cNvPr id="77" name="Rectangle 65"/>
            <p:cNvSpPr>
              <a:spLocks noChangeArrowheads="1"/>
            </p:cNvSpPr>
            <p:nvPr/>
          </p:nvSpPr>
          <p:spPr bwMode="auto">
            <a:xfrm>
              <a:off x="1204" y="3288"/>
              <a:ext cx="784" cy="135"/>
            </a:xfrm>
            <a:prstGeom prst="rect">
              <a:avLst/>
            </a:prstGeom>
            <a:noFill/>
            <a:ln w="9525">
              <a:noFill/>
              <a:miter lim="800000"/>
            </a:ln>
          </p:spPr>
          <p:txBody>
            <a:bodyPr/>
            <a:lstStyle/>
            <a:p>
              <a:endParaRPr lang="zh-CN" altLang="en-US"/>
            </a:p>
          </p:txBody>
        </p:sp>
        <p:sp>
          <p:nvSpPr>
            <p:cNvPr id="78" name="Rectangle 66"/>
            <p:cNvSpPr>
              <a:spLocks noChangeArrowheads="1"/>
            </p:cNvSpPr>
            <p:nvPr/>
          </p:nvSpPr>
          <p:spPr bwMode="auto">
            <a:xfrm>
              <a:off x="1454" y="3217"/>
              <a:ext cx="768" cy="276"/>
            </a:xfrm>
            <a:prstGeom prst="rect">
              <a:avLst/>
            </a:prstGeom>
            <a:noFill/>
            <a:ln w="9525">
              <a:noFill/>
              <a:miter lim="800000"/>
            </a:ln>
          </p:spPr>
          <p:txBody>
            <a:bodyPr wrap="none" lIns="0" tIns="0" rIns="0" bIns="0">
              <a:spAutoFit/>
            </a:bodyPr>
            <a:lstStyle/>
            <a:p>
              <a:r>
                <a:rPr lang="zh-CN" altLang="en-US" sz="1200" b="1">
                  <a:solidFill>
                    <a:srgbClr val="000000"/>
                  </a:solidFill>
                  <a:latin typeface="Arial" pitchFamily="34" charset="0"/>
                </a:rPr>
                <a:t>        隔板</a:t>
              </a:r>
              <a:endParaRPr lang="zh-CN" altLang="en-US" sz="1200" b="1">
                <a:solidFill>
                  <a:srgbClr val="000000"/>
                </a:solidFill>
                <a:latin typeface="Arial" pitchFamily="34" charset="0"/>
              </a:endParaRPr>
            </a:p>
            <a:p>
              <a:r>
                <a:rPr lang="zh-CN" altLang="en-US" sz="1200" b="1">
                  <a:solidFill>
                    <a:srgbClr val="000000"/>
                  </a:solidFill>
                  <a:latin typeface="Arial" pitchFamily="34" charset="0"/>
                </a:rPr>
                <a:t>（</a:t>
              </a:r>
              <a:r>
                <a:rPr lang="en-US" altLang="zh-CN" sz="1200" b="1">
                  <a:solidFill>
                    <a:srgbClr val="000000"/>
                  </a:solidFill>
                  <a:latin typeface="Arial" pitchFamily="34" charset="0"/>
                </a:rPr>
                <a:t>Separator）</a:t>
              </a:r>
              <a:endParaRPr lang="en-US" altLang="zh-CN" sz="1200" b="1">
                <a:solidFill>
                  <a:srgbClr val="000000"/>
                </a:solidFill>
                <a:latin typeface="Arial" pitchFamily="34" charset="0"/>
              </a:endParaRPr>
            </a:p>
          </p:txBody>
        </p:sp>
        <p:sp>
          <p:nvSpPr>
            <p:cNvPr id="79" name="Rectangle 67"/>
            <p:cNvSpPr>
              <a:spLocks noChangeArrowheads="1"/>
            </p:cNvSpPr>
            <p:nvPr/>
          </p:nvSpPr>
          <p:spPr bwMode="auto">
            <a:xfrm>
              <a:off x="2765" y="3146"/>
              <a:ext cx="904" cy="149"/>
            </a:xfrm>
            <a:prstGeom prst="rect">
              <a:avLst/>
            </a:prstGeom>
            <a:noFill/>
            <a:ln w="9525">
              <a:noFill/>
              <a:miter lim="800000"/>
            </a:ln>
          </p:spPr>
          <p:txBody>
            <a:bodyPr/>
            <a:lstStyle/>
            <a:p>
              <a:endParaRPr lang="zh-CN" altLang="en-US"/>
            </a:p>
          </p:txBody>
        </p:sp>
        <p:sp>
          <p:nvSpPr>
            <p:cNvPr id="80" name="Rectangle 68"/>
            <p:cNvSpPr>
              <a:spLocks noChangeArrowheads="1"/>
            </p:cNvSpPr>
            <p:nvPr/>
          </p:nvSpPr>
          <p:spPr bwMode="auto">
            <a:xfrm>
              <a:off x="2498" y="3213"/>
              <a:ext cx="1018" cy="275"/>
            </a:xfrm>
            <a:prstGeom prst="rect">
              <a:avLst/>
            </a:prstGeom>
            <a:noFill/>
            <a:ln w="9525">
              <a:noFill/>
              <a:miter lim="800000"/>
            </a:ln>
          </p:spPr>
          <p:txBody>
            <a:bodyPr wrap="none" lIns="0" tIns="0" rIns="0" bIns="0">
              <a:spAutoFit/>
            </a:bodyPr>
            <a:lstStyle/>
            <a:p>
              <a:r>
                <a:rPr lang="zh-CN" altLang="en-US" sz="1200" b="1">
                  <a:solidFill>
                    <a:srgbClr val="000000"/>
                  </a:solidFill>
                  <a:latin typeface="Arial" pitchFamily="34" charset="0"/>
                </a:rPr>
                <a:t>          负极板</a:t>
              </a:r>
              <a:endParaRPr lang="zh-CN" altLang="en-US" sz="1200" b="1">
                <a:solidFill>
                  <a:srgbClr val="000000"/>
                </a:solidFill>
                <a:latin typeface="Arial" pitchFamily="34" charset="0"/>
              </a:endParaRPr>
            </a:p>
            <a:p>
              <a:r>
                <a:rPr lang="zh-CN" altLang="en-US" sz="1200" b="1">
                  <a:solidFill>
                    <a:srgbClr val="000000"/>
                  </a:solidFill>
                  <a:latin typeface="Arial" pitchFamily="34" charset="0"/>
                </a:rPr>
                <a:t>（</a:t>
              </a:r>
              <a:r>
                <a:rPr lang="en-US" altLang="zh-CN" sz="1200" b="1">
                  <a:solidFill>
                    <a:srgbClr val="000000"/>
                  </a:solidFill>
                  <a:latin typeface="Arial" pitchFamily="34" charset="0"/>
                </a:rPr>
                <a:t>Negative Plate）</a:t>
              </a:r>
              <a:endParaRPr lang="en-US" altLang="zh-CN"/>
            </a:p>
          </p:txBody>
        </p:sp>
        <p:sp>
          <p:nvSpPr>
            <p:cNvPr id="81" name="Rectangle 69"/>
            <p:cNvSpPr>
              <a:spLocks noChangeArrowheads="1"/>
            </p:cNvSpPr>
            <p:nvPr/>
          </p:nvSpPr>
          <p:spPr bwMode="auto">
            <a:xfrm>
              <a:off x="1461" y="2279"/>
              <a:ext cx="270" cy="213"/>
            </a:xfrm>
            <a:prstGeom prst="rect">
              <a:avLst/>
            </a:prstGeom>
            <a:noFill/>
            <a:ln w="9525">
              <a:noFill/>
              <a:miter lim="800000"/>
            </a:ln>
          </p:spPr>
          <p:txBody>
            <a:bodyPr/>
            <a:lstStyle/>
            <a:p>
              <a:endParaRPr lang="zh-CN" altLang="en-US"/>
            </a:p>
          </p:txBody>
        </p:sp>
        <p:sp>
          <p:nvSpPr>
            <p:cNvPr id="82" name="Rectangle 70"/>
            <p:cNvSpPr>
              <a:spLocks noChangeArrowheads="1"/>
            </p:cNvSpPr>
            <p:nvPr/>
          </p:nvSpPr>
          <p:spPr bwMode="auto">
            <a:xfrm>
              <a:off x="884" y="1134"/>
              <a:ext cx="406" cy="270"/>
            </a:xfrm>
            <a:prstGeom prst="rect">
              <a:avLst/>
            </a:prstGeom>
            <a:noFill/>
            <a:ln w="9525">
              <a:noFill/>
              <a:miter lim="800000"/>
            </a:ln>
          </p:spPr>
          <p:txBody>
            <a:bodyPr/>
            <a:lstStyle/>
            <a:p>
              <a:endParaRPr lang="zh-CN" altLang="en-US"/>
            </a:p>
          </p:txBody>
        </p:sp>
        <p:sp>
          <p:nvSpPr>
            <p:cNvPr id="83" name="Rectangle 71"/>
            <p:cNvSpPr>
              <a:spLocks noChangeArrowheads="1"/>
            </p:cNvSpPr>
            <p:nvPr/>
          </p:nvSpPr>
          <p:spPr bwMode="auto">
            <a:xfrm>
              <a:off x="146" y="1110"/>
              <a:ext cx="1195" cy="414"/>
            </a:xfrm>
            <a:prstGeom prst="rect">
              <a:avLst/>
            </a:prstGeom>
            <a:noFill/>
            <a:ln w="9525">
              <a:noFill/>
              <a:miter lim="800000"/>
            </a:ln>
          </p:spPr>
          <p:txBody>
            <a:bodyPr wrap="square" lIns="0" tIns="0" rIns="0" bIns="0">
              <a:spAutoFit/>
            </a:bodyPr>
            <a:lstStyle/>
            <a:p>
              <a:pPr algn="ctr"/>
              <a:r>
                <a:rPr lang="zh-CN" altLang="en-US" sz="1200" b="1" dirty="0" smtClean="0">
                  <a:solidFill>
                    <a:srgbClr val="000000"/>
                  </a:solidFill>
                  <a:latin typeface="Arial" pitchFamily="34" charset="0"/>
                </a:rPr>
                <a:t>氧气</a:t>
              </a:r>
              <a:endParaRPr lang="zh-CN" altLang="en-US" sz="1200" b="1" dirty="0">
                <a:solidFill>
                  <a:srgbClr val="000000"/>
                </a:solidFill>
                <a:latin typeface="Arial" pitchFamily="34" charset="0"/>
              </a:endParaRPr>
            </a:p>
            <a:p>
              <a:pPr algn="ctr"/>
              <a:r>
                <a:rPr lang="zh-CN" altLang="en-US" sz="1200" b="1" dirty="0">
                  <a:solidFill>
                    <a:srgbClr val="000000"/>
                  </a:solidFill>
                  <a:latin typeface="Arial" pitchFamily="34" charset="0"/>
                </a:rPr>
                <a:t>（</a:t>
              </a:r>
              <a:r>
                <a:rPr lang="en-US" altLang="zh-CN" sz="1200" b="1" dirty="0">
                  <a:solidFill>
                    <a:srgbClr val="000000"/>
                  </a:solidFill>
                  <a:latin typeface="Arial" pitchFamily="34" charset="0"/>
                </a:rPr>
                <a:t>Oxygen Gas）</a:t>
              </a:r>
              <a:endParaRPr lang="en-US" altLang="zh-CN" sz="1200" b="1" dirty="0">
                <a:solidFill>
                  <a:srgbClr val="000000"/>
                </a:solidFill>
                <a:latin typeface="Arial" pitchFamily="34" charset="0"/>
              </a:endParaRPr>
            </a:p>
          </p:txBody>
        </p:sp>
        <p:sp>
          <p:nvSpPr>
            <p:cNvPr id="84" name="Oval 72"/>
            <p:cNvSpPr>
              <a:spLocks noChangeArrowheads="1"/>
            </p:cNvSpPr>
            <p:nvPr/>
          </p:nvSpPr>
          <p:spPr bwMode="auto">
            <a:xfrm>
              <a:off x="1560" y="1106"/>
              <a:ext cx="129" cy="120"/>
            </a:xfrm>
            <a:prstGeom prst="ellipse">
              <a:avLst/>
            </a:prstGeom>
            <a:solidFill>
              <a:srgbClr val="CCFFFF"/>
            </a:solidFill>
            <a:ln w="11113">
              <a:solidFill>
                <a:srgbClr val="000000"/>
              </a:solidFill>
              <a:round/>
            </a:ln>
          </p:spPr>
          <p:txBody>
            <a:bodyPr/>
            <a:lstStyle/>
            <a:p>
              <a:endParaRPr lang="zh-CN" altLang="en-US"/>
            </a:p>
          </p:txBody>
        </p:sp>
        <p:sp>
          <p:nvSpPr>
            <p:cNvPr id="85" name="Oval 73"/>
            <p:cNvSpPr>
              <a:spLocks noChangeArrowheads="1"/>
            </p:cNvSpPr>
            <p:nvPr/>
          </p:nvSpPr>
          <p:spPr bwMode="auto">
            <a:xfrm>
              <a:off x="1589" y="1362"/>
              <a:ext cx="128" cy="120"/>
            </a:xfrm>
            <a:prstGeom prst="ellipse">
              <a:avLst/>
            </a:prstGeom>
            <a:solidFill>
              <a:srgbClr val="CCFFFF"/>
            </a:solidFill>
            <a:ln w="11113">
              <a:solidFill>
                <a:srgbClr val="000000"/>
              </a:solidFill>
              <a:round/>
            </a:ln>
          </p:spPr>
          <p:txBody>
            <a:bodyPr/>
            <a:lstStyle/>
            <a:p>
              <a:endParaRPr lang="zh-CN" altLang="en-US"/>
            </a:p>
          </p:txBody>
        </p:sp>
        <p:sp>
          <p:nvSpPr>
            <p:cNvPr id="86" name="Oval 74"/>
            <p:cNvSpPr>
              <a:spLocks noChangeArrowheads="1"/>
            </p:cNvSpPr>
            <p:nvPr/>
          </p:nvSpPr>
          <p:spPr bwMode="auto">
            <a:xfrm>
              <a:off x="1710" y="1191"/>
              <a:ext cx="128" cy="121"/>
            </a:xfrm>
            <a:prstGeom prst="ellipse">
              <a:avLst/>
            </a:prstGeom>
            <a:solidFill>
              <a:srgbClr val="CCFFFF"/>
            </a:solidFill>
            <a:ln w="11113">
              <a:solidFill>
                <a:srgbClr val="000000"/>
              </a:solidFill>
              <a:round/>
            </a:ln>
          </p:spPr>
          <p:txBody>
            <a:bodyPr/>
            <a:lstStyle/>
            <a:p>
              <a:endParaRPr lang="zh-CN" altLang="en-US"/>
            </a:p>
          </p:txBody>
        </p:sp>
        <p:sp>
          <p:nvSpPr>
            <p:cNvPr id="87" name="Oval 75"/>
            <p:cNvSpPr>
              <a:spLocks noChangeArrowheads="1"/>
            </p:cNvSpPr>
            <p:nvPr/>
          </p:nvSpPr>
          <p:spPr bwMode="auto">
            <a:xfrm>
              <a:off x="1625" y="1518"/>
              <a:ext cx="128" cy="121"/>
            </a:xfrm>
            <a:prstGeom prst="ellipse">
              <a:avLst/>
            </a:prstGeom>
            <a:solidFill>
              <a:srgbClr val="CCFFFF"/>
            </a:solidFill>
            <a:ln w="11113">
              <a:solidFill>
                <a:srgbClr val="000000"/>
              </a:solidFill>
              <a:round/>
            </a:ln>
          </p:spPr>
          <p:txBody>
            <a:bodyPr/>
            <a:lstStyle/>
            <a:p>
              <a:endParaRPr lang="zh-CN" altLang="en-US"/>
            </a:p>
          </p:txBody>
        </p:sp>
        <p:sp>
          <p:nvSpPr>
            <p:cNvPr id="88" name="Oval 76"/>
            <p:cNvSpPr>
              <a:spLocks noChangeArrowheads="1"/>
            </p:cNvSpPr>
            <p:nvPr/>
          </p:nvSpPr>
          <p:spPr bwMode="auto">
            <a:xfrm>
              <a:off x="1788" y="1582"/>
              <a:ext cx="129" cy="121"/>
            </a:xfrm>
            <a:prstGeom prst="ellipse">
              <a:avLst/>
            </a:prstGeom>
            <a:solidFill>
              <a:srgbClr val="CCFFFF"/>
            </a:solidFill>
            <a:ln w="11113">
              <a:solidFill>
                <a:srgbClr val="000000"/>
              </a:solidFill>
              <a:round/>
            </a:ln>
          </p:spPr>
          <p:txBody>
            <a:bodyPr/>
            <a:lstStyle/>
            <a:p>
              <a:endParaRPr lang="zh-CN" altLang="en-US"/>
            </a:p>
          </p:txBody>
        </p:sp>
        <p:sp>
          <p:nvSpPr>
            <p:cNvPr id="89" name="Oval 77"/>
            <p:cNvSpPr>
              <a:spLocks noChangeArrowheads="1"/>
            </p:cNvSpPr>
            <p:nvPr/>
          </p:nvSpPr>
          <p:spPr bwMode="auto">
            <a:xfrm>
              <a:off x="1682" y="978"/>
              <a:ext cx="128" cy="121"/>
            </a:xfrm>
            <a:prstGeom prst="ellipse">
              <a:avLst/>
            </a:prstGeom>
            <a:solidFill>
              <a:srgbClr val="CCFFFF"/>
            </a:solidFill>
            <a:ln w="11113">
              <a:solidFill>
                <a:srgbClr val="000000"/>
              </a:solidFill>
              <a:round/>
            </a:ln>
          </p:spPr>
          <p:txBody>
            <a:bodyPr/>
            <a:lstStyle/>
            <a:p>
              <a:endParaRPr lang="zh-CN" altLang="en-US"/>
            </a:p>
          </p:txBody>
        </p:sp>
        <p:sp>
          <p:nvSpPr>
            <p:cNvPr id="90" name="Oval 78"/>
            <p:cNvSpPr>
              <a:spLocks noChangeArrowheads="1"/>
            </p:cNvSpPr>
            <p:nvPr/>
          </p:nvSpPr>
          <p:spPr bwMode="auto">
            <a:xfrm>
              <a:off x="1902" y="2144"/>
              <a:ext cx="136" cy="128"/>
            </a:xfrm>
            <a:prstGeom prst="ellipse">
              <a:avLst/>
            </a:prstGeom>
            <a:solidFill>
              <a:srgbClr val="808080"/>
            </a:solidFill>
            <a:ln w="9525">
              <a:noFill/>
              <a:round/>
            </a:ln>
          </p:spPr>
          <p:txBody>
            <a:bodyPr/>
            <a:lstStyle/>
            <a:p>
              <a:endParaRPr lang="zh-CN" altLang="en-US"/>
            </a:p>
          </p:txBody>
        </p:sp>
        <p:sp>
          <p:nvSpPr>
            <p:cNvPr id="91" name="Oval 79"/>
            <p:cNvSpPr>
              <a:spLocks noChangeArrowheads="1"/>
            </p:cNvSpPr>
            <p:nvPr/>
          </p:nvSpPr>
          <p:spPr bwMode="auto">
            <a:xfrm>
              <a:off x="1845" y="2201"/>
              <a:ext cx="129" cy="120"/>
            </a:xfrm>
            <a:prstGeom prst="ellipse">
              <a:avLst/>
            </a:prstGeom>
            <a:solidFill>
              <a:srgbClr val="CCFFFF"/>
            </a:solidFill>
            <a:ln w="11113">
              <a:solidFill>
                <a:srgbClr val="000000"/>
              </a:solidFill>
              <a:round/>
            </a:ln>
          </p:spPr>
          <p:txBody>
            <a:bodyPr/>
            <a:lstStyle/>
            <a:p>
              <a:endParaRPr lang="zh-CN" altLang="en-US"/>
            </a:p>
          </p:txBody>
        </p:sp>
        <p:sp>
          <p:nvSpPr>
            <p:cNvPr id="92" name="Oval 80"/>
            <p:cNvSpPr>
              <a:spLocks noChangeArrowheads="1"/>
            </p:cNvSpPr>
            <p:nvPr/>
          </p:nvSpPr>
          <p:spPr bwMode="auto">
            <a:xfrm>
              <a:off x="2273" y="1162"/>
              <a:ext cx="128" cy="121"/>
            </a:xfrm>
            <a:prstGeom prst="ellipse">
              <a:avLst/>
            </a:prstGeom>
            <a:solidFill>
              <a:srgbClr val="FFCC99"/>
            </a:solidFill>
            <a:ln w="11113">
              <a:solidFill>
                <a:srgbClr val="000000"/>
              </a:solidFill>
              <a:round/>
            </a:ln>
          </p:spPr>
          <p:txBody>
            <a:bodyPr/>
            <a:lstStyle/>
            <a:p>
              <a:endParaRPr lang="zh-CN" altLang="en-US"/>
            </a:p>
          </p:txBody>
        </p:sp>
        <p:sp>
          <p:nvSpPr>
            <p:cNvPr id="93" name="Oval 81"/>
            <p:cNvSpPr>
              <a:spLocks noChangeArrowheads="1"/>
            </p:cNvSpPr>
            <p:nvPr/>
          </p:nvSpPr>
          <p:spPr bwMode="auto">
            <a:xfrm>
              <a:off x="2216" y="921"/>
              <a:ext cx="128" cy="121"/>
            </a:xfrm>
            <a:prstGeom prst="ellipse">
              <a:avLst/>
            </a:prstGeom>
            <a:solidFill>
              <a:srgbClr val="FFCC99"/>
            </a:solidFill>
            <a:ln w="11113">
              <a:solidFill>
                <a:srgbClr val="000000"/>
              </a:solidFill>
              <a:round/>
            </a:ln>
          </p:spPr>
          <p:txBody>
            <a:bodyPr/>
            <a:lstStyle/>
            <a:p>
              <a:endParaRPr lang="zh-CN" altLang="en-US"/>
            </a:p>
          </p:txBody>
        </p:sp>
        <p:sp>
          <p:nvSpPr>
            <p:cNvPr id="94" name="Oval 82"/>
            <p:cNvSpPr>
              <a:spLocks noChangeArrowheads="1"/>
            </p:cNvSpPr>
            <p:nvPr/>
          </p:nvSpPr>
          <p:spPr bwMode="auto">
            <a:xfrm>
              <a:off x="2423" y="921"/>
              <a:ext cx="128" cy="121"/>
            </a:xfrm>
            <a:prstGeom prst="ellipse">
              <a:avLst/>
            </a:prstGeom>
            <a:solidFill>
              <a:srgbClr val="FFCC99"/>
            </a:solidFill>
            <a:ln w="11113">
              <a:solidFill>
                <a:srgbClr val="000000"/>
              </a:solidFill>
              <a:round/>
            </a:ln>
          </p:spPr>
          <p:txBody>
            <a:bodyPr/>
            <a:lstStyle/>
            <a:p>
              <a:endParaRPr lang="zh-CN" altLang="en-US"/>
            </a:p>
          </p:txBody>
        </p:sp>
        <p:sp>
          <p:nvSpPr>
            <p:cNvPr id="95" name="Oval 83"/>
            <p:cNvSpPr>
              <a:spLocks noChangeArrowheads="1"/>
            </p:cNvSpPr>
            <p:nvPr/>
          </p:nvSpPr>
          <p:spPr bwMode="auto">
            <a:xfrm>
              <a:off x="2401" y="1042"/>
              <a:ext cx="128" cy="120"/>
            </a:xfrm>
            <a:prstGeom prst="ellipse">
              <a:avLst/>
            </a:prstGeom>
            <a:solidFill>
              <a:srgbClr val="FFCC99"/>
            </a:solidFill>
            <a:ln w="11113">
              <a:solidFill>
                <a:srgbClr val="000000"/>
              </a:solidFill>
              <a:round/>
            </a:ln>
          </p:spPr>
          <p:txBody>
            <a:bodyPr/>
            <a:lstStyle/>
            <a:p>
              <a:endParaRPr lang="zh-CN" altLang="en-US"/>
            </a:p>
          </p:txBody>
        </p:sp>
        <p:sp>
          <p:nvSpPr>
            <p:cNvPr id="96" name="Oval 84"/>
            <p:cNvSpPr>
              <a:spLocks noChangeArrowheads="1"/>
            </p:cNvSpPr>
            <p:nvPr/>
          </p:nvSpPr>
          <p:spPr bwMode="auto">
            <a:xfrm>
              <a:off x="2309" y="1653"/>
              <a:ext cx="128" cy="121"/>
            </a:xfrm>
            <a:prstGeom prst="ellipse">
              <a:avLst/>
            </a:prstGeom>
            <a:solidFill>
              <a:srgbClr val="FFCC99"/>
            </a:solidFill>
            <a:ln w="11113">
              <a:solidFill>
                <a:srgbClr val="000000"/>
              </a:solidFill>
              <a:round/>
            </a:ln>
          </p:spPr>
          <p:txBody>
            <a:bodyPr/>
            <a:lstStyle/>
            <a:p>
              <a:endParaRPr lang="zh-CN" altLang="en-US"/>
            </a:p>
          </p:txBody>
        </p:sp>
        <p:sp>
          <p:nvSpPr>
            <p:cNvPr id="97" name="Oval 85"/>
            <p:cNvSpPr>
              <a:spLocks noChangeArrowheads="1"/>
            </p:cNvSpPr>
            <p:nvPr/>
          </p:nvSpPr>
          <p:spPr bwMode="auto">
            <a:xfrm>
              <a:off x="2544" y="1497"/>
              <a:ext cx="128" cy="121"/>
            </a:xfrm>
            <a:prstGeom prst="ellipse">
              <a:avLst/>
            </a:prstGeom>
            <a:solidFill>
              <a:srgbClr val="FFCC99"/>
            </a:solidFill>
            <a:ln w="11113">
              <a:solidFill>
                <a:srgbClr val="000000"/>
              </a:solidFill>
              <a:round/>
            </a:ln>
          </p:spPr>
          <p:txBody>
            <a:bodyPr/>
            <a:lstStyle/>
            <a:p>
              <a:endParaRPr lang="zh-CN" altLang="en-US"/>
            </a:p>
          </p:txBody>
        </p:sp>
        <p:sp>
          <p:nvSpPr>
            <p:cNvPr id="98" name="Oval 86"/>
            <p:cNvSpPr>
              <a:spLocks noChangeArrowheads="1"/>
            </p:cNvSpPr>
            <p:nvPr/>
          </p:nvSpPr>
          <p:spPr bwMode="auto">
            <a:xfrm>
              <a:off x="2444" y="1326"/>
              <a:ext cx="128" cy="121"/>
            </a:xfrm>
            <a:prstGeom prst="ellipse">
              <a:avLst/>
            </a:prstGeom>
            <a:solidFill>
              <a:srgbClr val="FFCC99"/>
            </a:solidFill>
            <a:ln w="11113">
              <a:solidFill>
                <a:srgbClr val="000000"/>
              </a:solidFill>
              <a:round/>
            </a:ln>
          </p:spPr>
          <p:txBody>
            <a:bodyPr/>
            <a:lstStyle/>
            <a:p>
              <a:endParaRPr lang="zh-CN" altLang="en-US"/>
            </a:p>
          </p:txBody>
        </p:sp>
        <p:sp>
          <p:nvSpPr>
            <p:cNvPr id="99" name="Oval 87"/>
            <p:cNvSpPr>
              <a:spLocks noChangeArrowheads="1"/>
            </p:cNvSpPr>
            <p:nvPr/>
          </p:nvSpPr>
          <p:spPr bwMode="auto">
            <a:xfrm>
              <a:off x="2643" y="1738"/>
              <a:ext cx="129" cy="121"/>
            </a:xfrm>
            <a:prstGeom prst="ellipse">
              <a:avLst/>
            </a:prstGeom>
            <a:solidFill>
              <a:srgbClr val="FFCC99"/>
            </a:solidFill>
            <a:ln w="11113">
              <a:solidFill>
                <a:srgbClr val="000000"/>
              </a:solidFill>
              <a:round/>
            </a:ln>
          </p:spPr>
          <p:txBody>
            <a:bodyPr/>
            <a:lstStyle/>
            <a:p>
              <a:endParaRPr lang="zh-CN" altLang="en-US"/>
            </a:p>
          </p:txBody>
        </p:sp>
        <p:sp>
          <p:nvSpPr>
            <p:cNvPr id="100" name="Oval 88"/>
            <p:cNvSpPr>
              <a:spLocks noChangeArrowheads="1"/>
            </p:cNvSpPr>
            <p:nvPr/>
          </p:nvSpPr>
          <p:spPr bwMode="auto">
            <a:xfrm>
              <a:off x="2444" y="1205"/>
              <a:ext cx="128" cy="121"/>
            </a:xfrm>
            <a:prstGeom prst="ellipse">
              <a:avLst/>
            </a:prstGeom>
            <a:solidFill>
              <a:srgbClr val="FFCC99"/>
            </a:solidFill>
            <a:ln w="11113">
              <a:solidFill>
                <a:srgbClr val="000000"/>
              </a:solidFill>
              <a:round/>
            </a:ln>
          </p:spPr>
          <p:txBody>
            <a:bodyPr/>
            <a:lstStyle/>
            <a:p>
              <a:endParaRPr lang="zh-CN" altLang="en-US"/>
            </a:p>
          </p:txBody>
        </p:sp>
        <p:sp>
          <p:nvSpPr>
            <p:cNvPr id="101" name="Rectangle 89"/>
            <p:cNvSpPr>
              <a:spLocks noChangeArrowheads="1"/>
            </p:cNvSpPr>
            <p:nvPr/>
          </p:nvSpPr>
          <p:spPr bwMode="auto">
            <a:xfrm>
              <a:off x="3000" y="1134"/>
              <a:ext cx="491" cy="270"/>
            </a:xfrm>
            <a:prstGeom prst="rect">
              <a:avLst/>
            </a:prstGeom>
            <a:noFill/>
            <a:ln w="9525">
              <a:noFill/>
              <a:miter lim="800000"/>
            </a:ln>
          </p:spPr>
          <p:txBody>
            <a:bodyPr/>
            <a:lstStyle/>
            <a:p>
              <a:endParaRPr lang="zh-CN" altLang="en-US"/>
            </a:p>
          </p:txBody>
        </p:sp>
        <p:sp>
          <p:nvSpPr>
            <p:cNvPr id="102" name="Rectangle 90"/>
            <p:cNvSpPr>
              <a:spLocks noChangeArrowheads="1"/>
            </p:cNvSpPr>
            <p:nvPr/>
          </p:nvSpPr>
          <p:spPr bwMode="auto">
            <a:xfrm>
              <a:off x="3021" y="1140"/>
              <a:ext cx="1019" cy="276"/>
            </a:xfrm>
            <a:prstGeom prst="rect">
              <a:avLst/>
            </a:prstGeom>
            <a:noFill/>
            <a:ln w="9525">
              <a:noFill/>
              <a:miter lim="800000"/>
            </a:ln>
          </p:spPr>
          <p:txBody>
            <a:bodyPr wrap="none" lIns="0" tIns="0" rIns="0" bIns="0">
              <a:spAutoFit/>
            </a:bodyPr>
            <a:lstStyle/>
            <a:p>
              <a:r>
                <a:rPr lang="zh-CN" altLang="en-US" sz="1200" b="1" dirty="0">
                  <a:solidFill>
                    <a:srgbClr val="000000"/>
                  </a:solidFill>
                  <a:latin typeface="Arial" pitchFamily="34" charset="0"/>
                </a:rPr>
                <a:t>            氢气</a:t>
              </a:r>
              <a:endParaRPr lang="zh-CN" altLang="en-US" sz="1200" b="1" dirty="0">
                <a:solidFill>
                  <a:srgbClr val="000000"/>
                </a:solidFill>
                <a:latin typeface="Arial" pitchFamily="34" charset="0"/>
              </a:endParaRPr>
            </a:p>
            <a:p>
              <a:r>
                <a:rPr lang="zh-CN" altLang="en-US" sz="1200" b="1" dirty="0">
                  <a:solidFill>
                    <a:srgbClr val="000000"/>
                  </a:solidFill>
                  <a:latin typeface="Arial" pitchFamily="34" charset="0"/>
                </a:rPr>
                <a:t>（</a:t>
              </a:r>
              <a:r>
                <a:rPr lang="en-US" altLang="zh-CN" sz="1200" b="1" dirty="0">
                  <a:solidFill>
                    <a:srgbClr val="000000"/>
                  </a:solidFill>
                  <a:latin typeface="Arial" pitchFamily="34" charset="0"/>
                </a:rPr>
                <a:t>Hydrogen Gas）</a:t>
              </a:r>
              <a:endParaRPr lang="en-US" altLang="zh-CN" sz="1200" b="1" dirty="0">
                <a:solidFill>
                  <a:srgbClr val="000000"/>
                </a:solidFill>
                <a:latin typeface="Arial" pitchFamily="34" charset="0"/>
              </a:endParaRPr>
            </a:p>
          </p:txBody>
        </p:sp>
        <p:sp>
          <p:nvSpPr>
            <p:cNvPr id="103" name="Oval 91"/>
            <p:cNvSpPr>
              <a:spLocks noChangeArrowheads="1"/>
            </p:cNvSpPr>
            <p:nvPr/>
          </p:nvSpPr>
          <p:spPr bwMode="auto">
            <a:xfrm>
              <a:off x="2622" y="1170"/>
              <a:ext cx="128" cy="120"/>
            </a:xfrm>
            <a:prstGeom prst="ellipse">
              <a:avLst/>
            </a:prstGeom>
            <a:solidFill>
              <a:srgbClr val="FFCC99"/>
            </a:solidFill>
            <a:ln w="11113">
              <a:solidFill>
                <a:srgbClr val="000000"/>
              </a:solidFill>
              <a:round/>
            </a:ln>
          </p:spPr>
          <p:txBody>
            <a:bodyPr/>
            <a:lstStyle/>
            <a:p>
              <a:endParaRPr lang="zh-CN" altLang="en-US"/>
            </a:p>
          </p:txBody>
        </p:sp>
        <p:sp>
          <p:nvSpPr>
            <p:cNvPr id="104" name="Oval 92"/>
            <p:cNvSpPr>
              <a:spLocks noChangeArrowheads="1"/>
            </p:cNvSpPr>
            <p:nvPr/>
          </p:nvSpPr>
          <p:spPr bwMode="auto">
            <a:xfrm>
              <a:off x="2216" y="1283"/>
              <a:ext cx="128" cy="121"/>
            </a:xfrm>
            <a:prstGeom prst="ellipse">
              <a:avLst/>
            </a:prstGeom>
            <a:solidFill>
              <a:srgbClr val="FFCC99"/>
            </a:solidFill>
            <a:ln w="11113">
              <a:solidFill>
                <a:srgbClr val="000000"/>
              </a:solidFill>
              <a:round/>
            </a:ln>
          </p:spPr>
          <p:txBody>
            <a:bodyPr/>
            <a:lstStyle/>
            <a:p>
              <a:endParaRPr lang="zh-CN" altLang="en-US"/>
            </a:p>
          </p:txBody>
        </p:sp>
        <p:sp>
          <p:nvSpPr>
            <p:cNvPr id="105" name="Oval 93"/>
            <p:cNvSpPr>
              <a:spLocks noChangeArrowheads="1"/>
            </p:cNvSpPr>
            <p:nvPr/>
          </p:nvSpPr>
          <p:spPr bwMode="auto">
            <a:xfrm>
              <a:off x="2629" y="1340"/>
              <a:ext cx="128" cy="121"/>
            </a:xfrm>
            <a:prstGeom prst="ellipse">
              <a:avLst/>
            </a:prstGeom>
            <a:solidFill>
              <a:srgbClr val="FFCC99"/>
            </a:solidFill>
            <a:ln w="11113">
              <a:solidFill>
                <a:srgbClr val="000000"/>
              </a:solidFill>
              <a:round/>
            </a:ln>
          </p:spPr>
          <p:txBody>
            <a:bodyPr/>
            <a:lstStyle/>
            <a:p>
              <a:endParaRPr lang="zh-CN" altLang="en-US"/>
            </a:p>
          </p:txBody>
        </p:sp>
        <p:sp>
          <p:nvSpPr>
            <p:cNvPr id="106" name="Oval 94"/>
            <p:cNvSpPr>
              <a:spLocks noChangeArrowheads="1"/>
            </p:cNvSpPr>
            <p:nvPr/>
          </p:nvSpPr>
          <p:spPr bwMode="auto">
            <a:xfrm>
              <a:off x="2330" y="1468"/>
              <a:ext cx="128" cy="121"/>
            </a:xfrm>
            <a:prstGeom prst="ellipse">
              <a:avLst/>
            </a:prstGeom>
            <a:solidFill>
              <a:srgbClr val="FFCC99"/>
            </a:solidFill>
            <a:ln w="11113">
              <a:solidFill>
                <a:srgbClr val="000000"/>
              </a:solidFill>
              <a:round/>
            </a:ln>
          </p:spPr>
          <p:txBody>
            <a:bodyPr/>
            <a:lstStyle/>
            <a:p>
              <a:endParaRPr lang="zh-CN" altLang="en-US"/>
            </a:p>
          </p:txBody>
        </p:sp>
        <p:sp>
          <p:nvSpPr>
            <p:cNvPr id="107" name="Oval 95"/>
            <p:cNvSpPr>
              <a:spLocks noChangeArrowheads="1"/>
            </p:cNvSpPr>
            <p:nvPr/>
          </p:nvSpPr>
          <p:spPr bwMode="auto">
            <a:xfrm>
              <a:off x="2223" y="1994"/>
              <a:ext cx="135" cy="128"/>
            </a:xfrm>
            <a:prstGeom prst="ellipse">
              <a:avLst/>
            </a:prstGeom>
            <a:solidFill>
              <a:srgbClr val="808080"/>
            </a:solidFill>
            <a:ln w="9525">
              <a:noFill/>
              <a:round/>
            </a:ln>
          </p:spPr>
          <p:txBody>
            <a:bodyPr/>
            <a:lstStyle/>
            <a:p>
              <a:endParaRPr lang="zh-CN" altLang="en-US"/>
            </a:p>
          </p:txBody>
        </p:sp>
        <p:sp>
          <p:nvSpPr>
            <p:cNvPr id="108" name="Oval 96"/>
            <p:cNvSpPr>
              <a:spLocks noChangeArrowheads="1"/>
            </p:cNvSpPr>
            <p:nvPr/>
          </p:nvSpPr>
          <p:spPr bwMode="auto">
            <a:xfrm>
              <a:off x="2166" y="2051"/>
              <a:ext cx="128" cy="121"/>
            </a:xfrm>
            <a:prstGeom prst="ellipse">
              <a:avLst/>
            </a:prstGeom>
            <a:solidFill>
              <a:srgbClr val="CCFFFF"/>
            </a:solidFill>
            <a:ln w="11113">
              <a:solidFill>
                <a:srgbClr val="000000"/>
              </a:solidFill>
              <a:round/>
            </a:ln>
          </p:spPr>
          <p:txBody>
            <a:bodyPr/>
            <a:lstStyle/>
            <a:p>
              <a:endParaRPr lang="zh-CN" altLang="en-US"/>
            </a:p>
          </p:txBody>
        </p:sp>
        <p:sp>
          <p:nvSpPr>
            <p:cNvPr id="109" name="Oval 97"/>
            <p:cNvSpPr>
              <a:spLocks noChangeArrowheads="1"/>
            </p:cNvSpPr>
            <p:nvPr/>
          </p:nvSpPr>
          <p:spPr bwMode="auto">
            <a:xfrm>
              <a:off x="1731" y="1319"/>
              <a:ext cx="129" cy="121"/>
            </a:xfrm>
            <a:prstGeom prst="ellipse">
              <a:avLst/>
            </a:prstGeom>
            <a:solidFill>
              <a:srgbClr val="CCFFFF"/>
            </a:solidFill>
            <a:ln w="11113">
              <a:solidFill>
                <a:srgbClr val="000000"/>
              </a:solidFill>
              <a:round/>
            </a:ln>
          </p:spPr>
          <p:txBody>
            <a:bodyPr/>
            <a:lstStyle/>
            <a:p>
              <a:endParaRPr lang="zh-CN" altLang="en-US"/>
            </a:p>
          </p:txBody>
        </p:sp>
        <p:sp>
          <p:nvSpPr>
            <p:cNvPr id="110" name="Oval 98"/>
            <p:cNvSpPr>
              <a:spLocks noChangeArrowheads="1"/>
            </p:cNvSpPr>
            <p:nvPr/>
          </p:nvSpPr>
          <p:spPr bwMode="auto">
            <a:xfrm>
              <a:off x="2031" y="1952"/>
              <a:ext cx="135" cy="128"/>
            </a:xfrm>
            <a:prstGeom prst="ellipse">
              <a:avLst/>
            </a:prstGeom>
            <a:solidFill>
              <a:srgbClr val="808080"/>
            </a:solidFill>
            <a:ln w="9525">
              <a:noFill/>
              <a:round/>
            </a:ln>
          </p:spPr>
          <p:txBody>
            <a:bodyPr/>
            <a:lstStyle/>
            <a:p>
              <a:endParaRPr lang="zh-CN" altLang="en-US"/>
            </a:p>
          </p:txBody>
        </p:sp>
        <p:sp>
          <p:nvSpPr>
            <p:cNvPr id="111" name="Oval 99"/>
            <p:cNvSpPr>
              <a:spLocks noChangeArrowheads="1"/>
            </p:cNvSpPr>
            <p:nvPr/>
          </p:nvSpPr>
          <p:spPr bwMode="auto">
            <a:xfrm>
              <a:off x="1974" y="2009"/>
              <a:ext cx="128" cy="120"/>
            </a:xfrm>
            <a:prstGeom prst="ellipse">
              <a:avLst/>
            </a:prstGeom>
            <a:solidFill>
              <a:srgbClr val="CCFFFF"/>
            </a:solidFill>
            <a:ln w="11113">
              <a:solidFill>
                <a:srgbClr val="000000"/>
              </a:solidFill>
              <a:round/>
            </a:ln>
          </p:spPr>
          <p:txBody>
            <a:bodyPr/>
            <a:lstStyle/>
            <a:p>
              <a:endParaRPr lang="zh-CN" altLang="en-US"/>
            </a:p>
          </p:txBody>
        </p:sp>
        <p:sp>
          <p:nvSpPr>
            <p:cNvPr id="112" name="Oval 100"/>
            <p:cNvSpPr>
              <a:spLocks noChangeArrowheads="1"/>
            </p:cNvSpPr>
            <p:nvPr/>
          </p:nvSpPr>
          <p:spPr bwMode="auto">
            <a:xfrm>
              <a:off x="1988" y="2371"/>
              <a:ext cx="135" cy="128"/>
            </a:xfrm>
            <a:prstGeom prst="ellipse">
              <a:avLst/>
            </a:prstGeom>
            <a:solidFill>
              <a:srgbClr val="808080"/>
            </a:solidFill>
            <a:ln w="9525">
              <a:noFill/>
              <a:round/>
            </a:ln>
          </p:spPr>
          <p:txBody>
            <a:bodyPr/>
            <a:lstStyle/>
            <a:p>
              <a:endParaRPr lang="zh-CN" altLang="en-US"/>
            </a:p>
          </p:txBody>
        </p:sp>
        <p:sp>
          <p:nvSpPr>
            <p:cNvPr id="113" name="Oval 101"/>
            <p:cNvSpPr>
              <a:spLocks noChangeArrowheads="1"/>
            </p:cNvSpPr>
            <p:nvPr/>
          </p:nvSpPr>
          <p:spPr bwMode="auto">
            <a:xfrm>
              <a:off x="1931" y="2428"/>
              <a:ext cx="128" cy="121"/>
            </a:xfrm>
            <a:prstGeom prst="ellipse">
              <a:avLst/>
            </a:prstGeom>
            <a:solidFill>
              <a:srgbClr val="CCFFFF"/>
            </a:solidFill>
            <a:ln w="11113">
              <a:solidFill>
                <a:srgbClr val="000000"/>
              </a:solidFill>
              <a:round/>
            </a:ln>
          </p:spPr>
          <p:txBody>
            <a:bodyPr/>
            <a:lstStyle/>
            <a:p>
              <a:endParaRPr lang="zh-CN" altLang="en-US"/>
            </a:p>
          </p:txBody>
        </p:sp>
        <p:grpSp>
          <p:nvGrpSpPr>
            <p:cNvPr id="114" name="Group 102"/>
            <p:cNvGrpSpPr/>
            <p:nvPr/>
          </p:nvGrpSpPr>
          <p:grpSpPr bwMode="auto">
            <a:xfrm>
              <a:off x="1776" y="2815"/>
              <a:ext cx="125" cy="358"/>
              <a:chOff x="2478" y="2917"/>
              <a:chExt cx="185" cy="490"/>
            </a:xfrm>
          </p:grpSpPr>
          <p:sp>
            <p:nvSpPr>
              <p:cNvPr id="128" name="Line 103"/>
              <p:cNvSpPr>
                <a:spLocks noChangeShapeType="1"/>
              </p:cNvSpPr>
              <p:nvPr/>
            </p:nvSpPr>
            <p:spPr bwMode="auto">
              <a:xfrm flipV="1">
                <a:off x="2478" y="2966"/>
                <a:ext cx="142" cy="441"/>
              </a:xfrm>
              <a:prstGeom prst="line">
                <a:avLst/>
              </a:prstGeom>
              <a:noFill/>
              <a:ln w="11113">
                <a:solidFill>
                  <a:srgbClr val="000000"/>
                </a:solidFill>
                <a:round/>
              </a:ln>
            </p:spPr>
            <p:txBody>
              <a:bodyPr/>
              <a:lstStyle/>
              <a:p>
                <a:endParaRPr lang="zh-CN" altLang="en-US"/>
              </a:p>
            </p:txBody>
          </p:sp>
          <p:sp>
            <p:nvSpPr>
              <p:cNvPr id="129" name="Freeform 104"/>
              <p:cNvSpPr/>
              <p:nvPr/>
            </p:nvSpPr>
            <p:spPr bwMode="auto">
              <a:xfrm>
                <a:off x="2585" y="2917"/>
                <a:ext cx="78" cy="78"/>
              </a:xfrm>
              <a:custGeom>
                <a:avLst/>
                <a:gdLst/>
                <a:ahLst/>
                <a:cxnLst>
                  <a:cxn ang="0">
                    <a:pos x="78" y="78"/>
                  </a:cxn>
                  <a:cxn ang="0">
                    <a:pos x="57" y="0"/>
                  </a:cxn>
                  <a:cxn ang="0">
                    <a:pos x="0" y="56"/>
                  </a:cxn>
                  <a:cxn ang="0">
                    <a:pos x="78" y="78"/>
                  </a:cxn>
                </a:cxnLst>
                <a:rect l="0" t="0" r="r" b="b"/>
                <a:pathLst>
                  <a:path w="78" h="78">
                    <a:moveTo>
                      <a:pt x="78" y="78"/>
                    </a:moveTo>
                    <a:lnTo>
                      <a:pt x="57" y="0"/>
                    </a:lnTo>
                    <a:lnTo>
                      <a:pt x="0" y="56"/>
                    </a:lnTo>
                    <a:lnTo>
                      <a:pt x="78" y="78"/>
                    </a:lnTo>
                    <a:close/>
                  </a:path>
                </a:pathLst>
              </a:custGeom>
              <a:solidFill>
                <a:srgbClr val="000000"/>
              </a:solidFill>
              <a:ln w="9525">
                <a:noFill/>
                <a:round/>
              </a:ln>
            </p:spPr>
            <p:txBody>
              <a:bodyPr/>
              <a:lstStyle/>
              <a:p>
                <a:endParaRPr lang="zh-CN" altLang="en-US"/>
              </a:p>
            </p:txBody>
          </p:sp>
        </p:grpSp>
        <p:grpSp>
          <p:nvGrpSpPr>
            <p:cNvPr id="115" name="Group 105"/>
            <p:cNvGrpSpPr/>
            <p:nvPr/>
          </p:nvGrpSpPr>
          <p:grpSpPr bwMode="auto">
            <a:xfrm>
              <a:off x="577" y="2947"/>
              <a:ext cx="86" cy="192"/>
              <a:chOff x="1537" y="3073"/>
              <a:chExt cx="86" cy="192"/>
            </a:xfrm>
          </p:grpSpPr>
          <p:sp>
            <p:nvSpPr>
              <p:cNvPr id="126" name="Line 106"/>
              <p:cNvSpPr>
                <a:spLocks noChangeShapeType="1"/>
              </p:cNvSpPr>
              <p:nvPr/>
            </p:nvSpPr>
            <p:spPr bwMode="auto">
              <a:xfrm flipV="1">
                <a:off x="1537" y="3123"/>
                <a:ext cx="50" cy="142"/>
              </a:xfrm>
              <a:prstGeom prst="line">
                <a:avLst/>
              </a:prstGeom>
              <a:noFill/>
              <a:ln w="11113">
                <a:solidFill>
                  <a:srgbClr val="000000"/>
                </a:solidFill>
                <a:round/>
              </a:ln>
            </p:spPr>
            <p:txBody>
              <a:bodyPr/>
              <a:lstStyle/>
              <a:p>
                <a:endParaRPr lang="zh-CN" altLang="en-US"/>
              </a:p>
            </p:txBody>
          </p:sp>
          <p:sp>
            <p:nvSpPr>
              <p:cNvPr id="127" name="Freeform 107"/>
              <p:cNvSpPr/>
              <p:nvPr/>
            </p:nvSpPr>
            <p:spPr bwMode="auto">
              <a:xfrm>
                <a:off x="1551" y="3073"/>
                <a:ext cx="72" cy="85"/>
              </a:xfrm>
              <a:custGeom>
                <a:avLst/>
                <a:gdLst/>
                <a:ahLst/>
                <a:cxnLst>
                  <a:cxn ang="0">
                    <a:pos x="72" y="85"/>
                  </a:cxn>
                  <a:cxn ang="0">
                    <a:pos x="65" y="0"/>
                  </a:cxn>
                  <a:cxn ang="0">
                    <a:pos x="0" y="50"/>
                  </a:cxn>
                  <a:cxn ang="0">
                    <a:pos x="72" y="85"/>
                  </a:cxn>
                </a:cxnLst>
                <a:rect l="0" t="0" r="r" b="b"/>
                <a:pathLst>
                  <a:path w="72" h="85">
                    <a:moveTo>
                      <a:pt x="72" y="85"/>
                    </a:moveTo>
                    <a:lnTo>
                      <a:pt x="65" y="0"/>
                    </a:lnTo>
                    <a:lnTo>
                      <a:pt x="0" y="50"/>
                    </a:lnTo>
                    <a:lnTo>
                      <a:pt x="72" y="85"/>
                    </a:lnTo>
                    <a:close/>
                  </a:path>
                </a:pathLst>
              </a:custGeom>
              <a:solidFill>
                <a:srgbClr val="000000"/>
              </a:solidFill>
              <a:ln w="9525">
                <a:noFill/>
                <a:round/>
              </a:ln>
            </p:spPr>
            <p:txBody>
              <a:bodyPr/>
              <a:lstStyle/>
              <a:p>
                <a:endParaRPr lang="zh-CN" altLang="en-US"/>
              </a:p>
            </p:txBody>
          </p:sp>
        </p:grpSp>
        <p:grpSp>
          <p:nvGrpSpPr>
            <p:cNvPr id="116" name="Group 108"/>
            <p:cNvGrpSpPr/>
            <p:nvPr/>
          </p:nvGrpSpPr>
          <p:grpSpPr bwMode="auto">
            <a:xfrm>
              <a:off x="2822" y="2769"/>
              <a:ext cx="156" cy="391"/>
              <a:chOff x="3782" y="2895"/>
              <a:chExt cx="156" cy="391"/>
            </a:xfrm>
          </p:grpSpPr>
          <p:sp>
            <p:nvSpPr>
              <p:cNvPr id="124" name="Line 109"/>
              <p:cNvSpPr>
                <a:spLocks noChangeShapeType="1"/>
              </p:cNvSpPr>
              <p:nvPr/>
            </p:nvSpPr>
            <p:spPr bwMode="auto">
              <a:xfrm flipV="1">
                <a:off x="3782" y="2945"/>
                <a:ext cx="114" cy="341"/>
              </a:xfrm>
              <a:prstGeom prst="line">
                <a:avLst/>
              </a:prstGeom>
              <a:noFill/>
              <a:ln w="11113">
                <a:solidFill>
                  <a:srgbClr val="000000"/>
                </a:solidFill>
                <a:round/>
              </a:ln>
            </p:spPr>
            <p:txBody>
              <a:bodyPr/>
              <a:lstStyle/>
              <a:p>
                <a:endParaRPr lang="zh-CN" altLang="en-US"/>
              </a:p>
            </p:txBody>
          </p:sp>
          <p:sp>
            <p:nvSpPr>
              <p:cNvPr id="125" name="Freeform 110"/>
              <p:cNvSpPr/>
              <p:nvPr/>
            </p:nvSpPr>
            <p:spPr bwMode="auto">
              <a:xfrm>
                <a:off x="3860" y="2895"/>
                <a:ext cx="78" cy="78"/>
              </a:xfrm>
              <a:custGeom>
                <a:avLst/>
                <a:gdLst/>
                <a:ahLst/>
                <a:cxnLst>
                  <a:cxn ang="0">
                    <a:pos x="78" y="78"/>
                  </a:cxn>
                  <a:cxn ang="0">
                    <a:pos x="57" y="0"/>
                  </a:cxn>
                  <a:cxn ang="0">
                    <a:pos x="0" y="57"/>
                  </a:cxn>
                  <a:cxn ang="0">
                    <a:pos x="78" y="78"/>
                  </a:cxn>
                </a:cxnLst>
                <a:rect l="0" t="0" r="r" b="b"/>
                <a:pathLst>
                  <a:path w="78" h="78">
                    <a:moveTo>
                      <a:pt x="78" y="78"/>
                    </a:moveTo>
                    <a:lnTo>
                      <a:pt x="57" y="0"/>
                    </a:lnTo>
                    <a:lnTo>
                      <a:pt x="0" y="57"/>
                    </a:lnTo>
                    <a:lnTo>
                      <a:pt x="78" y="78"/>
                    </a:lnTo>
                    <a:close/>
                  </a:path>
                </a:pathLst>
              </a:custGeom>
              <a:solidFill>
                <a:srgbClr val="000000"/>
              </a:solidFill>
              <a:ln w="9525">
                <a:noFill/>
                <a:round/>
              </a:ln>
            </p:spPr>
            <p:txBody>
              <a:bodyPr/>
              <a:lstStyle/>
              <a:p>
                <a:endParaRPr lang="zh-CN" altLang="en-US"/>
              </a:p>
            </p:txBody>
          </p:sp>
        </p:grpSp>
        <p:sp>
          <p:nvSpPr>
            <p:cNvPr id="117" name="Rectangle 111"/>
            <p:cNvSpPr>
              <a:spLocks noChangeArrowheads="1"/>
            </p:cNvSpPr>
            <p:nvPr/>
          </p:nvSpPr>
          <p:spPr bwMode="auto">
            <a:xfrm>
              <a:off x="2031" y="3281"/>
              <a:ext cx="734" cy="149"/>
            </a:xfrm>
            <a:prstGeom prst="rect">
              <a:avLst/>
            </a:prstGeom>
            <a:noFill/>
            <a:ln w="9525">
              <a:noFill/>
              <a:miter lim="800000"/>
            </a:ln>
          </p:spPr>
          <p:txBody>
            <a:bodyPr/>
            <a:lstStyle/>
            <a:p>
              <a:endParaRPr lang="zh-CN" altLang="en-US"/>
            </a:p>
          </p:txBody>
        </p:sp>
        <p:grpSp>
          <p:nvGrpSpPr>
            <p:cNvPr id="118" name="Group 112"/>
            <p:cNvGrpSpPr/>
            <p:nvPr/>
          </p:nvGrpSpPr>
          <p:grpSpPr bwMode="auto">
            <a:xfrm>
              <a:off x="1233" y="1234"/>
              <a:ext cx="363" cy="78"/>
              <a:chOff x="2193" y="1360"/>
              <a:chExt cx="363" cy="78"/>
            </a:xfrm>
          </p:grpSpPr>
          <p:sp>
            <p:nvSpPr>
              <p:cNvPr id="122" name="Line 113"/>
              <p:cNvSpPr>
                <a:spLocks noChangeShapeType="1"/>
              </p:cNvSpPr>
              <p:nvPr/>
            </p:nvSpPr>
            <p:spPr bwMode="auto">
              <a:xfrm flipV="1">
                <a:off x="2193" y="1395"/>
                <a:ext cx="306" cy="43"/>
              </a:xfrm>
              <a:prstGeom prst="line">
                <a:avLst/>
              </a:prstGeom>
              <a:noFill/>
              <a:ln w="11113">
                <a:solidFill>
                  <a:srgbClr val="000000"/>
                </a:solidFill>
                <a:round/>
              </a:ln>
            </p:spPr>
            <p:txBody>
              <a:bodyPr/>
              <a:lstStyle/>
              <a:p>
                <a:endParaRPr lang="zh-CN" altLang="en-US"/>
              </a:p>
            </p:txBody>
          </p:sp>
          <p:sp>
            <p:nvSpPr>
              <p:cNvPr id="123" name="Freeform 114"/>
              <p:cNvSpPr/>
              <p:nvPr/>
            </p:nvSpPr>
            <p:spPr bwMode="auto">
              <a:xfrm>
                <a:off x="2478" y="1360"/>
                <a:ext cx="78" cy="78"/>
              </a:xfrm>
              <a:custGeom>
                <a:avLst/>
                <a:gdLst/>
                <a:ahLst/>
                <a:cxnLst>
                  <a:cxn ang="0">
                    <a:pos x="14" y="78"/>
                  </a:cxn>
                  <a:cxn ang="0">
                    <a:pos x="78" y="21"/>
                  </a:cxn>
                  <a:cxn ang="0">
                    <a:pos x="0" y="0"/>
                  </a:cxn>
                  <a:cxn ang="0">
                    <a:pos x="14" y="78"/>
                  </a:cxn>
                </a:cxnLst>
                <a:rect l="0" t="0" r="r" b="b"/>
                <a:pathLst>
                  <a:path w="78" h="78">
                    <a:moveTo>
                      <a:pt x="14" y="78"/>
                    </a:moveTo>
                    <a:lnTo>
                      <a:pt x="78" y="21"/>
                    </a:lnTo>
                    <a:lnTo>
                      <a:pt x="0" y="0"/>
                    </a:lnTo>
                    <a:lnTo>
                      <a:pt x="14" y="78"/>
                    </a:lnTo>
                    <a:close/>
                  </a:path>
                </a:pathLst>
              </a:custGeom>
              <a:solidFill>
                <a:srgbClr val="000000"/>
              </a:solidFill>
              <a:ln w="9525">
                <a:noFill/>
                <a:round/>
              </a:ln>
            </p:spPr>
            <p:txBody>
              <a:bodyPr/>
              <a:lstStyle/>
              <a:p>
                <a:endParaRPr lang="zh-CN" altLang="en-US"/>
              </a:p>
            </p:txBody>
          </p:sp>
        </p:grpSp>
        <p:grpSp>
          <p:nvGrpSpPr>
            <p:cNvPr id="119" name="Group 115"/>
            <p:cNvGrpSpPr/>
            <p:nvPr/>
          </p:nvGrpSpPr>
          <p:grpSpPr bwMode="auto">
            <a:xfrm>
              <a:off x="2572" y="1020"/>
              <a:ext cx="371" cy="157"/>
              <a:chOff x="3532" y="1146"/>
              <a:chExt cx="371" cy="157"/>
            </a:xfrm>
          </p:grpSpPr>
          <p:sp>
            <p:nvSpPr>
              <p:cNvPr id="120" name="Line 116"/>
              <p:cNvSpPr>
                <a:spLocks noChangeShapeType="1"/>
              </p:cNvSpPr>
              <p:nvPr/>
            </p:nvSpPr>
            <p:spPr bwMode="auto">
              <a:xfrm flipH="1" flipV="1">
                <a:off x="3582" y="1189"/>
                <a:ext cx="321" cy="114"/>
              </a:xfrm>
              <a:prstGeom prst="line">
                <a:avLst/>
              </a:prstGeom>
              <a:noFill/>
              <a:ln w="11113">
                <a:solidFill>
                  <a:srgbClr val="000000"/>
                </a:solidFill>
                <a:round/>
              </a:ln>
            </p:spPr>
            <p:txBody>
              <a:bodyPr/>
              <a:lstStyle/>
              <a:p>
                <a:endParaRPr lang="zh-CN" altLang="en-US"/>
              </a:p>
            </p:txBody>
          </p:sp>
          <p:sp>
            <p:nvSpPr>
              <p:cNvPr id="121" name="Freeform 117"/>
              <p:cNvSpPr/>
              <p:nvPr/>
            </p:nvSpPr>
            <p:spPr bwMode="auto">
              <a:xfrm>
                <a:off x="3532" y="1146"/>
                <a:ext cx="79" cy="79"/>
              </a:xfrm>
              <a:custGeom>
                <a:avLst/>
                <a:gdLst/>
                <a:ahLst/>
                <a:cxnLst>
                  <a:cxn ang="0">
                    <a:pos x="79" y="0"/>
                  </a:cxn>
                  <a:cxn ang="0">
                    <a:pos x="0" y="22"/>
                  </a:cxn>
                  <a:cxn ang="0">
                    <a:pos x="57" y="79"/>
                  </a:cxn>
                  <a:cxn ang="0">
                    <a:pos x="79" y="0"/>
                  </a:cxn>
                </a:cxnLst>
                <a:rect l="0" t="0" r="r" b="b"/>
                <a:pathLst>
                  <a:path w="79" h="79">
                    <a:moveTo>
                      <a:pt x="79" y="0"/>
                    </a:moveTo>
                    <a:lnTo>
                      <a:pt x="0" y="22"/>
                    </a:lnTo>
                    <a:lnTo>
                      <a:pt x="57" y="79"/>
                    </a:lnTo>
                    <a:lnTo>
                      <a:pt x="79" y="0"/>
                    </a:lnTo>
                    <a:close/>
                  </a:path>
                </a:pathLst>
              </a:custGeom>
              <a:solidFill>
                <a:srgbClr val="000000"/>
              </a:solidFill>
              <a:ln w="9525">
                <a:noFill/>
                <a:round/>
              </a:ln>
            </p:spPr>
            <p:txBody>
              <a:bodyPr/>
              <a:lstStyle/>
              <a:p>
                <a:endParaRPr lang="zh-CN" altLang="en-US"/>
              </a:p>
            </p:txBody>
          </p:sp>
        </p:grpSp>
      </p:grpSp>
      <p:sp>
        <p:nvSpPr>
          <p:cNvPr id="130" name="Text Box 118"/>
          <p:cNvSpPr txBox="1">
            <a:spLocks noChangeArrowheads="1"/>
          </p:cNvSpPr>
          <p:nvPr/>
        </p:nvSpPr>
        <p:spPr bwMode="auto">
          <a:xfrm>
            <a:off x="4714876" y="1822920"/>
            <a:ext cx="4071966" cy="2431435"/>
          </a:xfrm>
          <a:prstGeom prst="rect">
            <a:avLst/>
          </a:prstGeom>
          <a:noFill/>
          <a:ln w="9525">
            <a:solidFill>
              <a:srgbClr val="0000FF"/>
            </a:solidFill>
            <a:miter lim="800000"/>
          </a:ln>
          <a:effectLst/>
        </p:spPr>
        <p:txBody>
          <a:bodyPr wrap="square">
            <a:spAutoFit/>
          </a:bodyPr>
          <a:lstStyle/>
          <a:p>
            <a:pPr defTabSz="762000"/>
            <a:r>
              <a:rPr lang="zh-CN" altLang="en-US" sz="1600" b="1" dirty="0"/>
              <a:t>正极板（</a:t>
            </a:r>
            <a:r>
              <a:rPr lang="en-US" altLang="zh-CN" sz="1600" b="1" dirty="0"/>
              <a:t>Positive Plate）</a:t>
            </a:r>
            <a:endParaRPr lang="en-US" altLang="zh-CN" sz="1600" b="1" dirty="0"/>
          </a:p>
          <a:p>
            <a:pPr defTabSz="762000"/>
            <a:r>
              <a:rPr lang="en-US" altLang="zh-CN" sz="1600" dirty="0"/>
              <a:t>		</a:t>
            </a:r>
            <a:endParaRPr lang="en-US" altLang="zh-CN" sz="1600" dirty="0"/>
          </a:p>
          <a:p>
            <a:pPr defTabSz="762000"/>
            <a:r>
              <a:rPr lang="en-US" altLang="zh-CN" sz="1600" dirty="0"/>
              <a:t>2H</a:t>
            </a:r>
            <a:r>
              <a:rPr lang="en-US" altLang="zh-CN" sz="1600" baseline="-25000" dirty="0"/>
              <a:t>2</a:t>
            </a:r>
            <a:r>
              <a:rPr lang="en-US" altLang="zh-CN" sz="1600" dirty="0"/>
              <a:t>O</a:t>
            </a:r>
            <a:r>
              <a:rPr lang="en-US" altLang="zh-CN" sz="1600" dirty="0" smtClean="0">
                <a:latin typeface="Symbol" pitchFamily="18" charset="2"/>
              </a:rPr>
              <a:t>  </a:t>
            </a:r>
            <a:r>
              <a:rPr lang="en-US" altLang="zh-CN" sz="1600" dirty="0" smtClean="0"/>
              <a:t>O</a:t>
            </a:r>
            <a:r>
              <a:rPr lang="en-US" altLang="zh-CN" sz="1600" baseline="-25000" dirty="0" smtClean="0"/>
              <a:t>2 </a:t>
            </a:r>
            <a:r>
              <a:rPr lang="en-US" altLang="zh-CN" sz="1600" dirty="0" smtClean="0"/>
              <a:t> </a:t>
            </a:r>
            <a:r>
              <a:rPr lang="en-US" altLang="zh-CN" sz="1600" dirty="0"/>
              <a:t>(oxygen gas)  +  4H</a:t>
            </a:r>
            <a:r>
              <a:rPr lang="en-US" altLang="zh-CN" sz="1600" baseline="30000" dirty="0"/>
              <a:t>+</a:t>
            </a:r>
            <a:r>
              <a:rPr lang="en-US" altLang="zh-CN" sz="1600" dirty="0"/>
              <a:t> </a:t>
            </a:r>
            <a:r>
              <a:rPr lang="en-US" altLang="zh-CN" sz="1600" dirty="0" smtClean="0"/>
              <a:t> +  </a:t>
            </a:r>
            <a:r>
              <a:rPr lang="en-US" altLang="zh-CN" sz="1600" dirty="0"/>
              <a:t>4e</a:t>
            </a:r>
            <a:r>
              <a:rPr lang="en-US" altLang="zh-CN" sz="1600" baseline="30000" dirty="0"/>
              <a:t>-</a:t>
            </a:r>
            <a:endParaRPr lang="en-US" altLang="zh-CN" sz="1600" dirty="0"/>
          </a:p>
          <a:p>
            <a:pPr defTabSz="762000"/>
            <a:endParaRPr lang="en-US" altLang="zh-CN" sz="1600" dirty="0"/>
          </a:p>
          <a:p>
            <a:pPr defTabSz="762000"/>
            <a:r>
              <a:rPr lang="en-US" altLang="zh-CN" sz="1600" dirty="0"/>
              <a:t> </a:t>
            </a:r>
            <a:endParaRPr lang="en-US" altLang="zh-CN" sz="1600" dirty="0"/>
          </a:p>
          <a:p>
            <a:pPr defTabSz="762000"/>
            <a:r>
              <a:rPr lang="zh-CN" altLang="en-US" sz="1600" b="1" dirty="0"/>
              <a:t>负极板（</a:t>
            </a:r>
            <a:r>
              <a:rPr lang="en-US" altLang="zh-CN" sz="1600" b="1" dirty="0"/>
              <a:t>Negative Plate）</a:t>
            </a:r>
            <a:endParaRPr lang="en-US" altLang="zh-CN" sz="1600" dirty="0"/>
          </a:p>
          <a:p>
            <a:pPr defTabSz="762000"/>
            <a:r>
              <a:rPr lang="en-US" altLang="zh-CN" sz="1600" dirty="0"/>
              <a:t>	</a:t>
            </a:r>
            <a:endParaRPr lang="en-US" altLang="zh-CN" sz="1600" dirty="0"/>
          </a:p>
          <a:p>
            <a:pPr defTabSz="762000"/>
            <a:r>
              <a:rPr lang="en-US" altLang="zh-CN" sz="1600" dirty="0"/>
              <a:t>4H</a:t>
            </a:r>
            <a:r>
              <a:rPr lang="en-US" altLang="zh-CN" sz="1600" baseline="30000" dirty="0"/>
              <a:t>+</a:t>
            </a:r>
            <a:r>
              <a:rPr lang="en-US" altLang="zh-CN" sz="1600" dirty="0"/>
              <a:t>  </a:t>
            </a:r>
            <a:r>
              <a:rPr lang="en-US" altLang="zh-CN" sz="1600" dirty="0" smtClean="0"/>
              <a:t>+   </a:t>
            </a:r>
            <a:r>
              <a:rPr lang="en-US" altLang="zh-CN" sz="1600" dirty="0"/>
              <a:t>4e</a:t>
            </a:r>
            <a:r>
              <a:rPr lang="en-US" altLang="zh-CN" sz="1600" baseline="30000" dirty="0"/>
              <a:t>-</a:t>
            </a:r>
            <a:r>
              <a:rPr lang="en-US" altLang="zh-CN" sz="1600" dirty="0"/>
              <a:t>  </a:t>
            </a:r>
            <a:r>
              <a:rPr lang="en-US" altLang="zh-CN" sz="1600" dirty="0" smtClean="0"/>
              <a:t> </a:t>
            </a:r>
            <a:r>
              <a:rPr lang="en-US" altLang="zh-CN" sz="1600" dirty="0">
                <a:latin typeface="Symbol" pitchFamily="18" charset="2"/>
              </a:rPr>
              <a:t></a:t>
            </a:r>
            <a:r>
              <a:rPr lang="en-US" altLang="zh-CN" sz="1600" dirty="0"/>
              <a:t>	2H</a:t>
            </a:r>
            <a:r>
              <a:rPr lang="en-US" altLang="zh-CN" sz="1600" baseline="-25000" dirty="0"/>
              <a:t>2</a:t>
            </a:r>
            <a:r>
              <a:rPr lang="en-US" altLang="zh-CN" sz="1600" dirty="0"/>
              <a:t>  (hydrogen gas)</a:t>
            </a:r>
            <a:endParaRPr lang="en-US" altLang="zh-CN" sz="1600" dirty="0"/>
          </a:p>
          <a:p>
            <a:pPr defTabSz="762000">
              <a:spcBef>
                <a:spcPct val="50000"/>
              </a:spcBef>
            </a:pPr>
            <a:endParaRPr lang="zh-CN" altLang="en-US" sz="1600" dirty="0"/>
          </a:p>
        </p:txBody>
      </p:sp>
      <p:sp>
        <p:nvSpPr>
          <p:cNvPr id="131"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785786" y="1714494"/>
            <a:ext cx="6629400" cy="338554"/>
          </a:xfrm>
          <a:prstGeom prst="rect">
            <a:avLst/>
          </a:prstGeom>
          <a:noFill/>
          <a:ln w="9525">
            <a:noFill/>
            <a:miter lim="800000"/>
          </a:ln>
          <a:effectLst/>
        </p:spPr>
        <p:txBody>
          <a:bodyPr>
            <a:spAutoFit/>
          </a:bodyPr>
          <a:lstStyle/>
          <a:p>
            <a:pPr defTabSz="762000"/>
            <a:r>
              <a:rPr lang="zh-CN" altLang="en-US" sz="1600" dirty="0"/>
              <a:t>2、个别电池鼓涨---电池安全阀失效</a:t>
            </a:r>
            <a:endParaRPr lang="zh-CN" altLang="en-US" sz="1600" dirty="0"/>
          </a:p>
        </p:txBody>
      </p:sp>
      <p:sp>
        <p:nvSpPr>
          <p:cNvPr id="39939" name="Text Box 3"/>
          <p:cNvSpPr txBox="1">
            <a:spLocks noChangeArrowheads="1"/>
          </p:cNvSpPr>
          <p:nvPr/>
        </p:nvSpPr>
        <p:spPr bwMode="auto">
          <a:xfrm>
            <a:off x="2920373" y="1214428"/>
            <a:ext cx="3151825"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常见问题2－－蓄电池鼓胀</a:t>
            </a:r>
            <a:endParaRPr kumimoji="1" lang="zh-CN" altLang="en-US" sz="2000" b="1" dirty="0">
              <a:solidFill>
                <a:srgbClr val="000066"/>
              </a:solidFill>
              <a:latin typeface="Times New Roman" pitchFamily="18" charset="0"/>
            </a:endParaRPr>
          </a:p>
        </p:txBody>
      </p:sp>
      <p:sp>
        <p:nvSpPr>
          <p:cNvPr id="39940" name="AutoShape 4"/>
          <p:cNvSpPr>
            <a:spLocks noChangeArrowheads="1"/>
          </p:cNvSpPr>
          <p:nvPr/>
        </p:nvSpPr>
        <p:spPr bwMode="auto">
          <a:xfrm>
            <a:off x="1219200" y="2857502"/>
            <a:ext cx="4267200" cy="1491854"/>
          </a:xfrm>
          <a:prstGeom prst="cloudCallout">
            <a:avLst>
              <a:gd name="adj1" fmla="val 25259"/>
              <a:gd name="adj2" fmla="val -104588"/>
            </a:avLst>
          </a:prstGeom>
          <a:solidFill>
            <a:srgbClr val="CCECFF">
              <a:alpha val="50000"/>
            </a:srgbClr>
          </a:solidFill>
          <a:ln w="31750">
            <a:solidFill>
              <a:srgbClr val="0000FF"/>
            </a:solidFill>
            <a:round/>
          </a:ln>
          <a:effectLst/>
        </p:spPr>
        <p:txBody>
          <a:bodyPr wrap="none" anchor="ctr"/>
          <a:lstStyle/>
          <a:p>
            <a:pPr algn="ctr" defTabSz="762000"/>
            <a:endParaRPr lang="zh-CN" altLang="en-US" sz="2100"/>
          </a:p>
        </p:txBody>
      </p:sp>
      <p:sp>
        <p:nvSpPr>
          <p:cNvPr id="39941" name="Text Box 5"/>
          <p:cNvSpPr txBox="1">
            <a:spLocks noChangeArrowheads="1"/>
          </p:cNvSpPr>
          <p:nvPr/>
        </p:nvSpPr>
        <p:spPr bwMode="auto">
          <a:xfrm>
            <a:off x="1600200" y="3028950"/>
            <a:ext cx="3352800" cy="1200329"/>
          </a:xfrm>
          <a:prstGeom prst="rect">
            <a:avLst/>
          </a:prstGeom>
          <a:noFill/>
          <a:ln w="9525">
            <a:noFill/>
            <a:miter lim="800000"/>
          </a:ln>
          <a:effectLst/>
        </p:spPr>
        <p:txBody>
          <a:bodyPr>
            <a:spAutoFit/>
          </a:bodyPr>
          <a:lstStyle/>
          <a:p>
            <a:pPr algn="ctr" defTabSz="762000">
              <a:spcBef>
                <a:spcPct val="50000"/>
              </a:spcBef>
            </a:pPr>
            <a:r>
              <a:rPr lang="zh-CN" altLang="en-US" sz="1800" dirty="0">
                <a:solidFill>
                  <a:schemeClr val="hlink"/>
                </a:solidFill>
              </a:rPr>
              <a:t>内部压力超过一定限度</a:t>
            </a:r>
            <a:endParaRPr lang="zh-CN" altLang="en-US" sz="1800" dirty="0">
              <a:solidFill>
                <a:schemeClr val="hlink"/>
              </a:solidFill>
            </a:endParaRPr>
          </a:p>
          <a:p>
            <a:pPr algn="ctr" defTabSz="762000">
              <a:spcBef>
                <a:spcPct val="50000"/>
              </a:spcBef>
            </a:pPr>
            <a:r>
              <a:rPr lang="zh-CN" altLang="en-US" sz="1800" dirty="0">
                <a:solidFill>
                  <a:schemeClr val="hlink"/>
                </a:solidFill>
              </a:rPr>
              <a:t>蓄电池</a:t>
            </a:r>
            <a:endParaRPr lang="zh-CN" altLang="en-US" sz="1800" dirty="0">
              <a:solidFill>
                <a:schemeClr val="hlink"/>
              </a:solidFill>
            </a:endParaRPr>
          </a:p>
          <a:p>
            <a:pPr algn="ctr" defTabSz="762000">
              <a:spcBef>
                <a:spcPct val="50000"/>
              </a:spcBef>
            </a:pPr>
            <a:r>
              <a:rPr lang="zh-CN" altLang="en-US" sz="1800" dirty="0">
                <a:solidFill>
                  <a:schemeClr val="hlink"/>
                </a:solidFill>
              </a:rPr>
              <a:t>有发生破裂的危险</a:t>
            </a:r>
            <a:endParaRPr lang="zh-CN" altLang="en-US" sz="2100" dirty="0"/>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7" name="Text Box 79"/>
          <p:cNvSpPr txBox="1">
            <a:spLocks noChangeArrowheads="1"/>
          </p:cNvSpPr>
          <p:nvPr/>
        </p:nvSpPr>
        <p:spPr bwMode="auto">
          <a:xfrm>
            <a:off x="0" y="428610"/>
            <a:ext cx="5535490"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蓄电池常见问题：鼓胀</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ext Box 2"/>
          <p:cNvSpPr txBox="1">
            <a:spLocks noChangeArrowheads="1"/>
          </p:cNvSpPr>
          <p:nvPr/>
        </p:nvSpPr>
        <p:spPr bwMode="auto">
          <a:xfrm>
            <a:off x="520615" y="1214428"/>
            <a:ext cx="2765501"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解决蓄电池鼓胀的对策</a:t>
            </a:r>
            <a:endParaRPr kumimoji="1" lang="zh-CN" altLang="en-US" sz="2000" b="1" dirty="0">
              <a:solidFill>
                <a:srgbClr val="000066"/>
              </a:solidFill>
              <a:latin typeface="Times New Roman" pitchFamily="18" charset="0"/>
            </a:endParaRPr>
          </a:p>
        </p:txBody>
      </p:sp>
      <p:sp>
        <p:nvSpPr>
          <p:cNvPr id="40963" name="Text Box 3"/>
          <p:cNvSpPr txBox="1">
            <a:spLocks noChangeArrowheads="1"/>
          </p:cNvSpPr>
          <p:nvPr/>
        </p:nvSpPr>
        <p:spPr bwMode="auto">
          <a:xfrm>
            <a:off x="533400" y="1604088"/>
            <a:ext cx="8001000" cy="3216265"/>
          </a:xfrm>
          <a:prstGeom prst="rect">
            <a:avLst/>
          </a:prstGeom>
          <a:noFill/>
          <a:ln w="9525">
            <a:noFill/>
            <a:miter lim="800000"/>
          </a:ln>
          <a:effectLst/>
        </p:spPr>
        <p:txBody>
          <a:bodyPr>
            <a:spAutoFit/>
          </a:bodyPr>
          <a:lstStyle/>
          <a:p>
            <a:pPr defTabSz="762000">
              <a:spcBef>
                <a:spcPct val="50000"/>
              </a:spcBef>
            </a:pPr>
            <a:r>
              <a:rPr lang="zh-CN" altLang="en-US" sz="1400" dirty="0">
                <a:solidFill>
                  <a:srgbClr val="000000"/>
                </a:solidFill>
                <a:effectLst>
                  <a:outerShdw blurRad="38100" dist="38100" dir="2700000" algn="tl">
                    <a:srgbClr val="C0C0C0"/>
                  </a:outerShdw>
                </a:effectLst>
              </a:rPr>
              <a:t>设计：</a:t>
            </a:r>
            <a:endParaRPr lang="zh-CN" altLang="en-US" sz="1400" dirty="0">
              <a:solidFill>
                <a:srgbClr val="000000"/>
              </a:solidFill>
              <a:effectLst>
                <a:outerShdw blurRad="38100" dist="38100" dir="2700000" algn="tl">
                  <a:srgbClr val="C0C0C0"/>
                </a:outerShdw>
              </a:effectLst>
            </a:endParaRPr>
          </a:p>
          <a:p>
            <a:pPr defTabSz="762000">
              <a:spcBef>
                <a:spcPct val="50000"/>
              </a:spcBef>
            </a:pPr>
            <a:r>
              <a:rPr lang="zh-CN" altLang="en-US" sz="1400" dirty="0">
                <a:solidFill>
                  <a:srgbClr val="000000"/>
                </a:solidFill>
                <a:effectLst>
                  <a:outerShdw blurRad="38100" dist="38100" dir="2700000" algn="tl">
                    <a:srgbClr val="C0C0C0"/>
                  </a:outerShdw>
                </a:effectLst>
              </a:rPr>
              <a:t>◆ </a:t>
            </a:r>
            <a:r>
              <a:rPr lang="zh-CN" altLang="en-US" sz="1400" dirty="0">
                <a:solidFill>
                  <a:srgbClr val="000000"/>
                </a:solidFill>
              </a:rPr>
              <a:t>改善板栅合金配方</a:t>
            </a:r>
            <a:endParaRPr lang="zh-CN" altLang="en-US" sz="1400" dirty="0">
              <a:solidFill>
                <a:srgbClr val="000000"/>
              </a:solidFill>
            </a:endParaRPr>
          </a:p>
          <a:p>
            <a:pPr defTabSz="762000">
              <a:spcBef>
                <a:spcPct val="50000"/>
              </a:spcBef>
            </a:pPr>
            <a:r>
              <a:rPr lang="zh-CN" altLang="en-US" sz="1400" dirty="0">
                <a:solidFill>
                  <a:srgbClr val="000000"/>
                </a:solidFill>
              </a:rPr>
              <a:t>      ——提高析氢过电位，抑制氢气的产生</a:t>
            </a:r>
            <a:endParaRPr lang="zh-CN" altLang="en-US" sz="1400" dirty="0">
              <a:solidFill>
                <a:srgbClr val="000000"/>
              </a:solidFill>
              <a:effectLst>
                <a:outerShdw blurRad="38100" dist="38100" dir="2700000" algn="tl">
                  <a:srgbClr val="C0C0C0"/>
                </a:outerShdw>
              </a:effectLst>
            </a:endParaRPr>
          </a:p>
          <a:p>
            <a:pPr defTabSz="762000">
              <a:spcBef>
                <a:spcPct val="50000"/>
              </a:spcBef>
            </a:pPr>
            <a:r>
              <a:rPr lang="zh-CN" altLang="en-US" sz="1400" dirty="0">
                <a:solidFill>
                  <a:srgbClr val="000000"/>
                </a:solidFill>
                <a:effectLst>
                  <a:outerShdw blurRad="38100" dist="38100" dir="2700000" algn="tl">
                    <a:srgbClr val="C0C0C0"/>
                  </a:outerShdw>
                </a:effectLst>
              </a:rPr>
              <a:t>◆ </a:t>
            </a:r>
            <a:r>
              <a:rPr lang="zh-CN" altLang="en-US" sz="1400" dirty="0">
                <a:solidFill>
                  <a:srgbClr val="000000"/>
                </a:solidFill>
              </a:rPr>
              <a:t>提高安全阀可靠性</a:t>
            </a:r>
            <a:endParaRPr lang="zh-CN" altLang="en-US" sz="1400" dirty="0">
              <a:solidFill>
                <a:srgbClr val="000000"/>
              </a:solidFill>
            </a:endParaRPr>
          </a:p>
          <a:p>
            <a:pPr defTabSz="762000">
              <a:spcBef>
                <a:spcPct val="50000"/>
              </a:spcBef>
            </a:pPr>
            <a:r>
              <a:rPr lang="zh-CN" altLang="en-US" sz="1400" dirty="0">
                <a:solidFill>
                  <a:srgbClr val="000000"/>
                </a:solidFill>
              </a:rPr>
              <a:t>      ——</a:t>
            </a:r>
            <a:r>
              <a:rPr lang="zh-CN" altLang="en-US" sz="1400" dirty="0"/>
              <a:t>确保长期使用的可靠性</a:t>
            </a:r>
            <a:endParaRPr lang="zh-CN" altLang="en-US" sz="1400" dirty="0">
              <a:solidFill>
                <a:srgbClr val="000000"/>
              </a:solidFill>
              <a:latin typeface="Arial" pitchFamily="34" charset="0"/>
            </a:endParaRPr>
          </a:p>
          <a:p>
            <a:pPr defTabSz="762000">
              <a:spcBef>
                <a:spcPct val="50000"/>
              </a:spcBef>
            </a:pPr>
            <a:r>
              <a:rPr lang="zh-CN" altLang="en-US" sz="1400" dirty="0">
                <a:solidFill>
                  <a:srgbClr val="000000"/>
                </a:solidFill>
                <a:effectLst>
                  <a:outerShdw blurRad="38100" dist="38100" dir="2700000" algn="tl">
                    <a:srgbClr val="C0C0C0"/>
                  </a:outerShdw>
                </a:effectLst>
              </a:rPr>
              <a:t>维护：</a:t>
            </a:r>
            <a:endParaRPr lang="zh-CN" altLang="en-US" sz="1400" dirty="0">
              <a:solidFill>
                <a:srgbClr val="000000"/>
              </a:solidFill>
              <a:effectLst>
                <a:outerShdw blurRad="38100" dist="38100" dir="2700000" algn="tl">
                  <a:srgbClr val="C0C0C0"/>
                </a:outerShdw>
              </a:effectLst>
            </a:endParaRPr>
          </a:p>
          <a:p>
            <a:pPr defTabSz="762000">
              <a:spcBef>
                <a:spcPct val="50000"/>
              </a:spcBef>
            </a:pPr>
            <a:r>
              <a:rPr lang="zh-CN" altLang="en-US" sz="1400" dirty="0">
                <a:solidFill>
                  <a:srgbClr val="000000"/>
                </a:solidFill>
                <a:effectLst>
                  <a:outerShdw blurRad="38100" dist="38100" dir="2700000" algn="tl">
                    <a:srgbClr val="C0C0C0"/>
                  </a:outerShdw>
                </a:effectLst>
              </a:rPr>
              <a:t>◆</a:t>
            </a:r>
            <a:r>
              <a:rPr lang="zh-CN" altLang="en-US" sz="1400" dirty="0">
                <a:solidFill>
                  <a:srgbClr val="000000"/>
                </a:solidFill>
                <a:latin typeface="Arial" pitchFamily="34" charset="0"/>
              </a:rPr>
              <a:t> 减小初期充电电流</a:t>
            </a:r>
            <a:endParaRPr lang="zh-CN" altLang="en-US" sz="1400" dirty="0">
              <a:solidFill>
                <a:srgbClr val="000000"/>
              </a:solidFill>
              <a:latin typeface="Arial" pitchFamily="34" charset="0"/>
            </a:endParaRPr>
          </a:p>
          <a:p>
            <a:pPr defTabSz="762000">
              <a:spcBef>
                <a:spcPct val="50000"/>
              </a:spcBef>
            </a:pPr>
            <a:r>
              <a:rPr lang="zh-CN" altLang="en-US" sz="1400" dirty="0"/>
              <a:t>      </a:t>
            </a:r>
            <a:r>
              <a:rPr lang="zh-CN" altLang="en-US" sz="1400" dirty="0" smtClean="0"/>
              <a:t>——电源</a:t>
            </a:r>
            <a:r>
              <a:rPr lang="zh-CN" altLang="en-US" sz="1400" dirty="0"/>
              <a:t>预限流功能，最大充电电流≤0.15</a:t>
            </a:r>
            <a:r>
              <a:rPr lang="en-US" altLang="zh-CN" sz="1400" dirty="0"/>
              <a:t>C10，</a:t>
            </a:r>
            <a:r>
              <a:rPr lang="zh-CN" altLang="en-US" sz="1400" dirty="0"/>
              <a:t>温度适应范围广</a:t>
            </a:r>
            <a:endParaRPr lang="zh-CN" altLang="en-US" sz="1400" dirty="0">
              <a:solidFill>
                <a:srgbClr val="000000"/>
              </a:solidFill>
              <a:latin typeface="Arial" pitchFamily="34" charset="0"/>
            </a:endParaRPr>
          </a:p>
          <a:p>
            <a:pPr defTabSz="762000">
              <a:spcBef>
                <a:spcPct val="50000"/>
              </a:spcBef>
            </a:pPr>
            <a:r>
              <a:rPr lang="zh-CN" altLang="en-US" sz="1400" dirty="0">
                <a:solidFill>
                  <a:srgbClr val="000000"/>
                </a:solidFill>
                <a:effectLst>
                  <a:outerShdw blurRad="38100" dist="38100" dir="2700000" algn="tl">
                    <a:srgbClr val="C0C0C0"/>
                  </a:outerShdw>
                </a:effectLst>
              </a:rPr>
              <a:t>◆ </a:t>
            </a:r>
            <a:r>
              <a:rPr lang="zh-CN" altLang="en-US" sz="1400" dirty="0">
                <a:solidFill>
                  <a:srgbClr val="000000"/>
                </a:solidFill>
                <a:latin typeface="Arial" pitchFamily="34" charset="0"/>
              </a:rPr>
              <a:t>采用温度补偿调整充电电压</a:t>
            </a:r>
            <a:endParaRPr lang="zh-CN" altLang="en-US" sz="1400" dirty="0">
              <a:solidFill>
                <a:srgbClr val="000000"/>
              </a:solidFill>
              <a:latin typeface="Arial" pitchFamily="34" charset="0"/>
            </a:endParaRPr>
          </a:p>
          <a:p>
            <a:pPr defTabSz="762000">
              <a:spcBef>
                <a:spcPct val="50000"/>
              </a:spcBef>
            </a:pPr>
            <a:r>
              <a:rPr lang="zh-CN" altLang="en-US" sz="1400" dirty="0"/>
              <a:t>     ——高温条件下减小</a:t>
            </a:r>
            <a:r>
              <a:rPr lang="zh-CN" altLang="en-US" sz="1400" dirty="0" smtClean="0"/>
              <a:t>充电电流</a:t>
            </a:r>
            <a:endParaRPr lang="zh-CN" altLang="en-US" sz="1400" dirty="0">
              <a:solidFill>
                <a:srgbClr val="000000"/>
              </a:solidFill>
              <a:latin typeface="Arial" pitchFamily="34" charset="0"/>
            </a:endParaRPr>
          </a:p>
        </p:txBody>
      </p:sp>
      <p:graphicFrame>
        <p:nvGraphicFramePr>
          <p:cNvPr id="215040" name="Object 1024"/>
          <p:cNvGraphicFramePr>
            <a:graphicFrameLocks noChangeAspect="1"/>
          </p:cNvGraphicFramePr>
          <p:nvPr/>
        </p:nvGraphicFramePr>
        <p:xfrm>
          <a:off x="4786314" y="2071684"/>
          <a:ext cx="3810000" cy="1643063"/>
        </p:xfrm>
        <a:graphic>
          <a:graphicData uri="http://schemas.openxmlformats.org/presentationml/2006/ole">
            <mc:AlternateContent xmlns:mc="http://schemas.openxmlformats.org/markup-compatibility/2006">
              <mc:Choice xmlns:v="urn:schemas-microsoft-com:vml" Requires="v">
                <p:oleObj spid="_x0000_s8193" name="绘图" r:id="rId1" imgW="57892950" imgH="30813375" progId="">
                  <p:embed/>
                </p:oleObj>
              </mc:Choice>
              <mc:Fallback>
                <p:oleObj name="绘图" r:id="rId1" imgW="57892950" imgH="30813375" progId="">
                  <p:embed/>
                  <p:pic>
                    <p:nvPicPr>
                      <p:cNvPr id="0" name="图片 8192"/>
                      <p:cNvPicPr>
                        <a:picLocks noChangeAspect="1"/>
                      </p:cNvPicPr>
                      <p:nvPr/>
                    </p:nvPicPr>
                    <p:blipFill>
                      <a:blip r:embed="rId2"/>
                      <a:stretch>
                        <a:fillRect/>
                      </a:stretch>
                    </p:blipFill>
                    <p:spPr>
                      <a:xfrm>
                        <a:off x="4786314" y="2071684"/>
                        <a:ext cx="3810000" cy="1643063"/>
                      </a:xfrm>
                      <a:prstGeom prst="rect">
                        <a:avLst/>
                      </a:prstGeom>
                      <a:noFill/>
                      <a:ln w="28575">
                        <a:noFill/>
                      </a:ln>
                    </p:spPr>
                  </p:pic>
                </p:oleObj>
              </mc:Fallback>
            </mc:AlternateContent>
          </a:graphicData>
        </a:graphic>
      </p:graphicFrame>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6" name="Text Box 79"/>
          <p:cNvSpPr txBox="1">
            <a:spLocks noChangeArrowheads="1"/>
          </p:cNvSpPr>
          <p:nvPr/>
        </p:nvSpPr>
        <p:spPr bwMode="auto">
          <a:xfrm>
            <a:off x="0" y="428610"/>
            <a:ext cx="5535490"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蓄电池常见问题：鼓胀</a:t>
            </a:r>
            <a:endParaRPr kumimoji="1" lang="zh-CN" altLang="en-US" sz="3200" b="1" dirty="0">
              <a:solidFill>
                <a:srgbClr val="000066"/>
              </a:solidFill>
              <a:latin typeface="Times New Roman" pitchFamily="18" charset="0"/>
            </a:endParaRPr>
          </a:p>
        </p:txBody>
      </p:sp>
      <p:sp>
        <p:nvSpPr>
          <p:cNvPr id="7" name="矩形 6"/>
          <p:cNvSpPr/>
          <p:nvPr/>
        </p:nvSpPr>
        <p:spPr>
          <a:xfrm>
            <a:off x="5214942" y="1500180"/>
            <a:ext cx="3206326" cy="369332"/>
          </a:xfrm>
          <a:prstGeom prst="rect">
            <a:avLst/>
          </a:prstGeom>
        </p:spPr>
        <p:txBody>
          <a:bodyPr wrap="none">
            <a:spAutoFit/>
          </a:bodyPr>
          <a:lstStyle/>
          <a:p>
            <a:pPr algn="ctr" defTabSz="762000">
              <a:spcBef>
                <a:spcPct val="50000"/>
              </a:spcBef>
            </a:pPr>
            <a:r>
              <a:rPr lang="zh-CN" altLang="en-US" b="1" dirty="0" smtClean="0">
                <a:solidFill>
                  <a:schemeClr val="accent2"/>
                </a:solidFill>
                <a:latin typeface="Arial" pitchFamily="34" charset="0"/>
              </a:rPr>
              <a:t>提高氧气复合反应效率是关键</a:t>
            </a:r>
            <a:endParaRPr lang="zh-CN" altLang="en-US" b="1" dirty="0">
              <a:solidFill>
                <a:schemeClr val="accent2"/>
              </a:solidFill>
              <a:latin typeface="Arial" pitchFamily="34" charset="0"/>
            </a:endParaRPr>
          </a:p>
        </p:txBody>
      </p:sp>
    </p:spTree>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ext Box 2"/>
          <p:cNvSpPr txBox="1">
            <a:spLocks noChangeArrowheads="1"/>
          </p:cNvSpPr>
          <p:nvPr/>
        </p:nvSpPr>
        <p:spPr bwMode="auto">
          <a:xfrm>
            <a:off x="2571736" y="1214428"/>
            <a:ext cx="3409908"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常见问题3－－蓄电池过放电</a:t>
            </a:r>
            <a:endParaRPr kumimoji="1" lang="zh-CN" altLang="en-US" sz="2000" b="1" dirty="0">
              <a:solidFill>
                <a:srgbClr val="000066"/>
              </a:solidFill>
              <a:latin typeface="Times New Roman" pitchFamily="18" charset="0"/>
            </a:endParaRPr>
          </a:p>
        </p:txBody>
      </p:sp>
      <p:sp>
        <p:nvSpPr>
          <p:cNvPr id="44036" name="Text Box 4"/>
          <p:cNvSpPr txBox="1">
            <a:spLocks noChangeArrowheads="1"/>
          </p:cNvSpPr>
          <p:nvPr/>
        </p:nvSpPr>
        <p:spPr bwMode="auto">
          <a:xfrm>
            <a:off x="1447800" y="2934162"/>
            <a:ext cx="5867400" cy="1923604"/>
          </a:xfrm>
          <a:prstGeom prst="rect">
            <a:avLst/>
          </a:prstGeom>
          <a:noFill/>
          <a:ln w="9525">
            <a:solidFill>
              <a:srgbClr val="3333CC"/>
            </a:solidFill>
            <a:miter lim="800000"/>
          </a:ln>
          <a:effectLst/>
        </p:spPr>
        <p:txBody>
          <a:bodyPr>
            <a:spAutoFit/>
          </a:bodyPr>
          <a:lstStyle/>
          <a:p>
            <a:pPr defTabSz="762000">
              <a:spcBef>
                <a:spcPct val="50000"/>
              </a:spcBef>
            </a:pPr>
            <a:r>
              <a:rPr lang="zh-CN" altLang="en-US" sz="1400" dirty="0"/>
              <a:t>物质          分子重量         </a:t>
            </a:r>
            <a:r>
              <a:rPr lang="zh-CN" altLang="en-US" sz="1400" dirty="0" smtClean="0"/>
              <a:t>     </a:t>
            </a:r>
            <a:r>
              <a:rPr lang="zh-CN" altLang="en-US" sz="1400" dirty="0"/>
              <a:t>密度        相对</a:t>
            </a:r>
            <a:r>
              <a:rPr lang="en-US" altLang="zh-CN" sz="1400" dirty="0" err="1"/>
              <a:t>Pb</a:t>
            </a:r>
            <a:r>
              <a:rPr lang="zh-CN" altLang="en-US" sz="1400" dirty="0"/>
              <a:t>体积比</a:t>
            </a:r>
            <a:endParaRPr lang="zh-CN" altLang="en-US" sz="1400" dirty="0"/>
          </a:p>
          <a:p>
            <a:pPr defTabSz="762000">
              <a:spcBef>
                <a:spcPct val="50000"/>
              </a:spcBef>
            </a:pPr>
            <a:r>
              <a:rPr lang="en-US" altLang="zh-CN" sz="1400" dirty="0" err="1">
                <a:solidFill>
                  <a:srgbClr val="000000"/>
                </a:solidFill>
              </a:rPr>
              <a:t>Pb</a:t>
            </a:r>
            <a:r>
              <a:rPr lang="en-US" altLang="zh-CN" sz="1400" dirty="0">
                <a:solidFill>
                  <a:srgbClr val="000000"/>
                </a:solidFill>
              </a:rPr>
              <a:t>                207.2                11.34</a:t>
            </a:r>
            <a:r>
              <a:rPr lang="en-US" altLang="zh-CN" sz="1400" dirty="0"/>
              <a:t>               </a:t>
            </a:r>
            <a:r>
              <a:rPr lang="en-US" altLang="zh-CN" sz="1400" dirty="0">
                <a:solidFill>
                  <a:srgbClr val="000000"/>
                </a:solidFill>
              </a:rPr>
              <a:t>1</a:t>
            </a:r>
            <a:endParaRPr lang="en-US" altLang="zh-CN" sz="1400" dirty="0">
              <a:solidFill>
                <a:srgbClr val="000000"/>
              </a:solidFill>
            </a:endParaRPr>
          </a:p>
          <a:p>
            <a:pPr defTabSz="762000">
              <a:spcBef>
                <a:spcPct val="50000"/>
              </a:spcBef>
            </a:pPr>
            <a:r>
              <a:rPr lang="en-US" altLang="zh-CN" sz="1400" dirty="0" err="1">
                <a:solidFill>
                  <a:srgbClr val="000000"/>
                </a:solidFill>
              </a:rPr>
              <a:t>PbO</a:t>
            </a:r>
            <a:r>
              <a:rPr lang="en-US" altLang="zh-CN" sz="1400" dirty="0">
                <a:solidFill>
                  <a:srgbClr val="000000"/>
                </a:solidFill>
              </a:rPr>
              <a:t>              223.2                9.64                1.26</a:t>
            </a:r>
            <a:endParaRPr lang="en-US" altLang="zh-CN" sz="1400" dirty="0">
              <a:solidFill>
                <a:srgbClr val="000000"/>
              </a:solidFill>
            </a:endParaRPr>
          </a:p>
          <a:p>
            <a:pPr defTabSz="762000">
              <a:spcBef>
                <a:spcPct val="50000"/>
              </a:spcBef>
            </a:pPr>
            <a:r>
              <a:rPr lang="en-US" altLang="zh-CN" sz="1400" dirty="0">
                <a:solidFill>
                  <a:srgbClr val="000000"/>
                </a:solidFill>
              </a:rPr>
              <a:t>α-PbO2     </a:t>
            </a:r>
            <a:r>
              <a:rPr lang="en-US" altLang="zh-CN" sz="1400" dirty="0" smtClean="0">
                <a:solidFill>
                  <a:srgbClr val="000000"/>
                </a:solidFill>
              </a:rPr>
              <a:t>   </a:t>
            </a:r>
            <a:r>
              <a:rPr lang="en-US" altLang="zh-CN" sz="1400" dirty="0">
                <a:solidFill>
                  <a:srgbClr val="000000"/>
                </a:solidFill>
              </a:rPr>
              <a:t>239.2                 9.37                1.32</a:t>
            </a:r>
            <a:endParaRPr lang="en-US" altLang="zh-CN" sz="1400" dirty="0">
              <a:solidFill>
                <a:srgbClr val="000000"/>
              </a:solidFill>
            </a:endParaRPr>
          </a:p>
          <a:p>
            <a:pPr defTabSz="762000">
              <a:spcBef>
                <a:spcPct val="50000"/>
              </a:spcBef>
            </a:pPr>
            <a:r>
              <a:rPr lang="en-US" altLang="zh-CN" sz="1400" dirty="0">
                <a:solidFill>
                  <a:srgbClr val="000000"/>
                </a:solidFill>
              </a:rPr>
              <a:t>β-PbO2     </a:t>
            </a:r>
            <a:r>
              <a:rPr lang="en-US" altLang="zh-CN" sz="1400" dirty="0" smtClean="0">
                <a:solidFill>
                  <a:srgbClr val="000000"/>
                </a:solidFill>
              </a:rPr>
              <a:t>   </a:t>
            </a:r>
            <a:r>
              <a:rPr lang="en-US" altLang="zh-CN" sz="1400" dirty="0">
                <a:solidFill>
                  <a:srgbClr val="000000"/>
                </a:solidFill>
              </a:rPr>
              <a:t>239.2                 9.3                  1.40</a:t>
            </a:r>
            <a:endParaRPr lang="en-US" altLang="zh-CN" sz="1400" dirty="0">
              <a:solidFill>
                <a:srgbClr val="000000"/>
              </a:solidFill>
            </a:endParaRPr>
          </a:p>
          <a:p>
            <a:pPr defTabSz="762000">
              <a:spcBef>
                <a:spcPct val="50000"/>
              </a:spcBef>
            </a:pPr>
            <a:r>
              <a:rPr lang="en-US" altLang="zh-CN" sz="1400" dirty="0">
                <a:solidFill>
                  <a:srgbClr val="000000"/>
                </a:solidFill>
              </a:rPr>
              <a:t>PbSO4         303.3                 6.29                2.64</a:t>
            </a:r>
            <a:endParaRPr lang="en-US" altLang="zh-CN" sz="1400" dirty="0">
              <a:solidFill>
                <a:srgbClr val="000000"/>
              </a:solidFill>
            </a:endParaRPr>
          </a:p>
        </p:txBody>
      </p:sp>
      <p:sp>
        <p:nvSpPr>
          <p:cNvPr id="44038" name="Text Box 6"/>
          <p:cNvSpPr txBox="1">
            <a:spLocks noChangeArrowheads="1"/>
          </p:cNvSpPr>
          <p:nvPr/>
        </p:nvSpPr>
        <p:spPr bwMode="auto">
          <a:xfrm>
            <a:off x="685800" y="1583307"/>
            <a:ext cx="7772400" cy="1274195"/>
          </a:xfrm>
          <a:prstGeom prst="rect">
            <a:avLst/>
          </a:prstGeom>
          <a:noFill/>
          <a:ln w="9525">
            <a:noFill/>
            <a:miter lim="800000"/>
          </a:ln>
          <a:effectLst/>
        </p:spPr>
        <p:txBody>
          <a:bodyPr>
            <a:spAutoFit/>
          </a:bodyPr>
          <a:lstStyle/>
          <a:p>
            <a:pPr defTabSz="762000">
              <a:lnSpc>
                <a:spcPct val="80000"/>
              </a:lnSpc>
              <a:spcBef>
                <a:spcPct val="50000"/>
              </a:spcBef>
              <a:buFont typeface="Wingdings" pitchFamily="2" charset="2"/>
              <a:buChar char="Ø"/>
            </a:pPr>
            <a:r>
              <a:rPr lang="zh-CN" altLang="en-US" sz="1600" b="1" dirty="0">
                <a:effectLst>
                  <a:outerShdw blurRad="38100" dist="38100" dir="2700000" algn="tl">
                    <a:srgbClr val="C0C0C0"/>
                  </a:outerShdw>
                </a:effectLst>
              </a:rPr>
              <a:t> 现象</a:t>
            </a:r>
            <a:endParaRPr lang="zh-CN" altLang="en-US" sz="1600" dirty="0"/>
          </a:p>
          <a:p>
            <a:pPr defTabSz="762000">
              <a:spcBef>
                <a:spcPct val="50000"/>
              </a:spcBef>
            </a:pPr>
            <a:r>
              <a:rPr lang="zh-CN" altLang="en-US" sz="1600" dirty="0"/>
              <a:t>超过电池放电终止保护电压之后的继续放电</a:t>
            </a:r>
            <a:endParaRPr lang="zh-CN" altLang="en-US" sz="1600" b="1" dirty="0">
              <a:solidFill>
                <a:srgbClr val="4D4D4D"/>
              </a:solidFill>
              <a:effectLst>
                <a:outerShdw blurRad="38100" dist="38100" dir="2700000" algn="tl">
                  <a:srgbClr val="C0C0C0"/>
                </a:outerShdw>
              </a:effectLst>
              <a:sym typeface="CommercialPi BT" pitchFamily="18" charset="2"/>
            </a:endParaRPr>
          </a:p>
          <a:p>
            <a:pPr defTabSz="762000">
              <a:lnSpc>
                <a:spcPct val="60000"/>
              </a:lnSpc>
              <a:spcBef>
                <a:spcPct val="50000"/>
              </a:spcBef>
              <a:buClr>
                <a:srgbClr val="CC0000"/>
              </a:buClr>
              <a:buSzPct val="150000"/>
              <a:buFont typeface="Wingdings" pitchFamily="2" charset="2"/>
              <a:buChar char="û"/>
            </a:pPr>
            <a:r>
              <a:rPr lang="zh-CN" altLang="en-US" sz="1600" b="1" dirty="0">
                <a:solidFill>
                  <a:srgbClr val="4D4D4D"/>
                </a:solidFill>
                <a:effectLst>
                  <a:outerShdw blurRad="38100" dist="38100" dir="2700000" algn="tl">
                    <a:srgbClr val="C0C0C0"/>
                  </a:outerShdw>
                </a:effectLst>
              </a:rPr>
              <a:t> 危害 </a:t>
            </a:r>
            <a:endParaRPr lang="zh-CN" altLang="en-US" sz="1600" dirty="0"/>
          </a:p>
          <a:p>
            <a:pPr defTabSz="762000">
              <a:lnSpc>
                <a:spcPct val="90000"/>
              </a:lnSpc>
              <a:spcBef>
                <a:spcPct val="50000"/>
              </a:spcBef>
            </a:pPr>
            <a:r>
              <a:rPr lang="zh-CN" altLang="en-US" sz="1600" dirty="0"/>
              <a:t>生成的</a:t>
            </a:r>
            <a:r>
              <a:rPr lang="en-US" altLang="zh-CN" sz="1600" dirty="0"/>
              <a:t>PbSO</a:t>
            </a:r>
            <a:r>
              <a:rPr lang="en-US" altLang="zh-CN" sz="1600" baseline="-25000" dirty="0"/>
              <a:t>4</a:t>
            </a:r>
            <a:r>
              <a:rPr lang="zh-CN" altLang="en-US" sz="1600" dirty="0"/>
              <a:t>在充电时不能完全恢复成活性物质，导致电池容量下降</a:t>
            </a:r>
            <a:endParaRPr lang="zh-CN" altLang="en-US" sz="1600" dirty="0"/>
          </a:p>
        </p:txBody>
      </p:sp>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6" name="Text Box 79"/>
          <p:cNvSpPr txBox="1">
            <a:spLocks noChangeArrowheads="1"/>
          </p:cNvSpPr>
          <p:nvPr/>
        </p:nvSpPr>
        <p:spPr bwMode="auto">
          <a:xfrm>
            <a:off x="0" y="428610"/>
            <a:ext cx="5947462"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蓄电池常见问题：过放电</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p:cNvSpPr txBox="1">
            <a:spLocks noChangeArrowheads="1"/>
          </p:cNvSpPr>
          <p:nvPr/>
        </p:nvSpPr>
        <p:spPr bwMode="auto">
          <a:xfrm>
            <a:off x="571472" y="1171508"/>
            <a:ext cx="2313454"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sym typeface="CommercialPi BT" pitchFamily="18" charset="2"/>
              </a:rPr>
              <a:t> 针对过放电的</a:t>
            </a:r>
            <a:r>
              <a:rPr kumimoji="1" lang="zh-CN" altLang="en-US" sz="2000" b="1" dirty="0">
                <a:solidFill>
                  <a:srgbClr val="000066"/>
                </a:solidFill>
                <a:latin typeface="Times New Roman" pitchFamily="18" charset="0"/>
              </a:rPr>
              <a:t>对策</a:t>
            </a:r>
            <a:endParaRPr kumimoji="1" lang="zh-CN" altLang="en-US" sz="2000" b="1" dirty="0">
              <a:solidFill>
                <a:srgbClr val="000066"/>
              </a:solidFill>
              <a:latin typeface="Times New Roman" pitchFamily="18" charset="0"/>
            </a:endParaRPr>
          </a:p>
        </p:txBody>
      </p:sp>
      <p:sp>
        <p:nvSpPr>
          <p:cNvPr id="45059" name="Text Box 3"/>
          <p:cNvSpPr txBox="1">
            <a:spLocks noChangeArrowheads="1"/>
          </p:cNvSpPr>
          <p:nvPr/>
        </p:nvSpPr>
        <p:spPr bwMode="auto">
          <a:xfrm>
            <a:off x="609600" y="1578112"/>
            <a:ext cx="6819920" cy="338554"/>
          </a:xfrm>
          <a:prstGeom prst="rect">
            <a:avLst/>
          </a:prstGeom>
          <a:noFill/>
          <a:ln w="9525">
            <a:noFill/>
            <a:miter lim="800000"/>
          </a:ln>
          <a:effectLst/>
        </p:spPr>
        <p:txBody>
          <a:bodyPr wrap="square">
            <a:spAutoFit/>
          </a:bodyPr>
          <a:lstStyle/>
          <a:p>
            <a:pPr defTabSz="762000">
              <a:spcBef>
                <a:spcPct val="50000"/>
              </a:spcBef>
            </a:pPr>
            <a:r>
              <a:rPr lang="zh-CN" altLang="en-US" sz="1600" dirty="0"/>
              <a:t>1. 设计深放电后具备良好回复充电特性的板栅合金、结构与铅膏</a:t>
            </a:r>
            <a:r>
              <a:rPr lang="zh-CN" altLang="en-US" sz="1600" dirty="0" smtClean="0"/>
              <a:t>配方</a:t>
            </a:r>
            <a:endParaRPr lang="zh-CN" altLang="en-US" sz="1600" dirty="0"/>
          </a:p>
        </p:txBody>
      </p:sp>
      <p:graphicFrame>
        <p:nvGraphicFramePr>
          <p:cNvPr id="217088" name="Object 1024"/>
          <p:cNvGraphicFramePr>
            <a:graphicFrameLocks noChangeAspect="1"/>
          </p:cNvGraphicFramePr>
          <p:nvPr/>
        </p:nvGraphicFramePr>
        <p:xfrm>
          <a:off x="1773260" y="2228850"/>
          <a:ext cx="5942012" cy="1825229"/>
        </p:xfrm>
        <a:graphic>
          <a:graphicData uri="http://schemas.openxmlformats.org/presentationml/2006/ole">
            <mc:AlternateContent xmlns:mc="http://schemas.openxmlformats.org/markup-compatibility/2006">
              <mc:Choice xmlns:v="urn:schemas-microsoft-com:vml" Requires="v">
                <p:oleObj spid="_x0000_s9217" name="绘图" r:id="rId1" imgW="50044350" imgH="20497800" progId="">
                  <p:embed/>
                </p:oleObj>
              </mc:Choice>
              <mc:Fallback>
                <p:oleObj name="绘图" r:id="rId1" imgW="50044350" imgH="20497800" progId="">
                  <p:embed/>
                  <p:pic>
                    <p:nvPicPr>
                      <p:cNvPr id="0" name="图片 9216"/>
                      <p:cNvPicPr>
                        <a:picLocks noChangeAspect="1"/>
                      </p:cNvPicPr>
                      <p:nvPr/>
                    </p:nvPicPr>
                    <p:blipFill>
                      <a:blip r:embed="rId2"/>
                      <a:stretch>
                        <a:fillRect/>
                      </a:stretch>
                    </p:blipFill>
                    <p:spPr>
                      <a:xfrm>
                        <a:off x="1773260" y="2228850"/>
                        <a:ext cx="5942012" cy="1825229"/>
                      </a:xfrm>
                      <a:prstGeom prst="rect">
                        <a:avLst/>
                      </a:prstGeom>
                      <a:noFill/>
                      <a:ln w="28575">
                        <a:noFill/>
                      </a:ln>
                    </p:spPr>
                  </p:pic>
                </p:oleObj>
              </mc:Fallback>
            </mc:AlternateContent>
          </a:graphicData>
        </a:graphic>
      </p:graphicFrame>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7" name="Text Box 79"/>
          <p:cNvSpPr txBox="1">
            <a:spLocks noChangeArrowheads="1"/>
          </p:cNvSpPr>
          <p:nvPr/>
        </p:nvSpPr>
        <p:spPr bwMode="auto">
          <a:xfrm>
            <a:off x="0" y="428610"/>
            <a:ext cx="5947462"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蓄电池常见问题：过放电</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2050"/>
          <p:cNvSpPr txBox="1">
            <a:spLocks noChangeArrowheads="1"/>
          </p:cNvSpPr>
          <p:nvPr/>
        </p:nvSpPr>
        <p:spPr bwMode="auto">
          <a:xfrm>
            <a:off x="590568" y="1518816"/>
            <a:ext cx="6624638" cy="338554"/>
          </a:xfrm>
          <a:prstGeom prst="rect">
            <a:avLst/>
          </a:prstGeom>
          <a:noFill/>
          <a:ln w="9525">
            <a:noFill/>
            <a:miter lim="800000"/>
          </a:ln>
          <a:effectLst/>
        </p:spPr>
        <p:txBody>
          <a:bodyPr>
            <a:spAutoFit/>
          </a:bodyPr>
          <a:lstStyle/>
          <a:p>
            <a:pPr defTabSz="762000">
              <a:spcBef>
                <a:spcPct val="50000"/>
              </a:spcBef>
            </a:pPr>
            <a:r>
              <a:rPr lang="zh-CN" altLang="en-US" sz="1600" dirty="0"/>
              <a:t>2. 根据负载电流调整放电终止保护电压。</a:t>
            </a:r>
            <a:endParaRPr lang="zh-CN" altLang="en-US" sz="1600" dirty="0"/>
          </a:p>
        </p:txBody>
      </p:sp>
      <p:graphicFrame>
        <p:nvGraphicFramePr>
          <p:cNvPr id="218112" name="Object 2048"/>
          <p:cNvGraphicFramePr>
            <a:graphicFrameLocks noChangeAspect="1"/>
          </p:cNvGraphicFramePr>
          <p:nvPr/>
        </p:nvGraphicFramePr>
        <p:xfrm>
          <a:off x="0" y="1357304"/>
          <a:ext cx="9144000" cy="2647950"/>
        </p:xfrm>
        <a:graphic>
          <a:graphicData uri="http://schemas.openxmlformats.org/presentationml/2006/ole">
            <mc:AlternateContent xmlns:mc="http://schemas.openxmlformats.org/markup-compatibility/2006">
              <mc:Choice xmlns:v="urn:schemas-microsoft-com:vml" Requires="v">
                <p:oleObj spid="_x0000_s10241" name="Document" r:id="rId1" imgW="7772400" imgH="1962150" progId="">
                  <p:embed/>
                </p:oleObj>
              </mc:Choice>
              <mc:Fallback>
                <p:oleObj name="Document" r:id="rId1" imgW="7772400" imgH="1962150" progId="">
                  <p:embed/>
                  <p:pic>
                    <p:nvPicPr>
                      <p:cNvPr id="0" name="图片 10240"/>
                      <p:cNvPicPr>
                        <a:picLocks noChangeAspect="1"/>
                      </p:cNvPicPr>
                      <p:nvPr/>
                    </p:nvPicPr>
                    <p:blipFill>
                      <a:blip r:embed="rId2"/>
                      <a:stretch>
                        <a:fillRect/>
                      </a:stretch>
                    </p:blipFill>
                    <p:spPr>
                      <a:xfrm>
                        <a:off x="0" y="1357304"/>
                        <a:ext cx="9144000" cy="2647950"/>
                      </a:xfrm>
                      <a:prstGeom prst="rect">
                        <a:avLst/>
                      </a:prstGeom>
                      <a:noFill/>
                      <a:ln w="9525">
                        <a:noFill/>
                      </a:ln>
                    </p:spPr>
                  </p:pic>
                </p:oleObj>
              </mc:Fallback>
            </mc:AlternateContent>
          </a:graphicData>
        </a:graphic>
      </p:graphicFrame>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6" name="Text Box 79"/>
          <p:cNvSpPr txBox="1">
            <a:spLocks noChangeArrowheads="1"/>
          </p:cNvSpPr>
          <p:nvPr/>
        </p:nvSpPr>
        <p:spPr bwMode="auto">
          <a:xfrm>
            <a:off x="0" y="428610"/>
            <a:ext cx="5947462"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蓄电池常见问题：过放电</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p:cNvPicPr>
            <a:picLocks noChangeAspect="1" noChangeArrowheads="1"/>
          </p:cNvPicPr>
          <p:nvPr/>
        </p:nvPicPr>
        <p:blipFill>
          <a:blip r:embed="rId1"/>
          <a:srcRect/>
          <a:stretch>
            <a:fillRect/>
          </a:stretch>
        </p:blipFill>
        <p:spPr bwMode="auto">
          <a:xfrm>
            <a:off x="5943600" y="1647426"/>
            <a:ext cx="2573338" cy="1343025"/>
          </a:xfrm>
          <a:prstGeom prst="rect">
            <a:avLst/>
          </a:prstGeom>
          <a:noFill/>
          <a:ln w="9525">
            <a:noFill/>
            <a:miter lim="800000"/>
            <a:headEnd/>
            <a:tailEnd/>
          </a:ln>
        </p:spPr>
      </p:pic>
      <p:pic>
        <p:nvPicPr>
          <p:cNvPr id="47107" name="Picture 3"/>
          <p:cNvPicPr>
            <a:picLocks noChangeAspect="1" noChangeArrowheads="1"/>
          </p:cNvPicPr>
          <p:nvPr/>
        </p:nvPicPr>
        <p:blipFill>
          <a:blip r:embed="rId2"/>
          <a:srcRect/>
          <a:stretch>
            <a:fillRect/>
          </a:stretch>
        </p:blipFill>
        <p:spPr bwMode="auto">
          <a:xfrm>
            <a:off x="5867400" y="3419076"/>
            <a:ext cx="2605088" cy="1227535"/>
          </a:xfrm>
          <a:prstGeom prst="rect">
            <a:avLst/>
          </a:prstGeom>
          <a:noFill/>
          <a:ln w="9525">
            <a:noFill/>
            <a:miter lim="800000"/>
            <a:headEnd/>
            <a:tailEnd/>
          </a:ln>
        </p:spPr>
      </p:pic>
      <p:sp>
        <p:nvSpPr>
          <p:cNvPr id="47108" name="Text Box 4"/>
          <p:cNvSpPr txBox="1">
            <a:spLocks noChangeArrowheads="1"/>
          </p:cNvSpPr>
          <p:nvPr/>
        </p:nvSpPr>
        <p:spPr bwMode="auto">
          <a:xfrm>
            <a:off x="2821543" y="1214428"/>
            <a:ext cx="4179349"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常见问题4－－电池电压异常            </a:t>
            </a:r>
            <a:endParaRPr kumimoji="1" lang="zh-CN" altLang="en-US" sz="2000" b="1" dirty="0">
              <a:solidFill>
                <a:srgbClr val="000066"/>
              </a:solidFill>
              <a:latin typeface="Times New Roman" pitchFamily="18" charset="0"/>
            </a:endParaRPr>
          </a:p>
        </p:txBody>
      </p:sp>
      <p:sp>
        <p:nvSpPr>
          <p:cNvPr id="47109" name="Line 5"/>
          <p:cNvSpPr>
            <a:spLocks noChangeShapeType="1"/>
          </p:cNvSpPr>
          <p:nvPr/>
        </p:nvSpPr>
        <p:spPr bwMode="auto">
          <a:xfrm flipV="1">
            <a:off x="7391401" y="2276076"/>
            <a:ext cx="588963" cy="809625"/>
          </a:xfrm>
          <a:prstGeom prst="line">
            <a:avLst/>
          </a:prstGeom>
          <a:noFill/>
          <a:ln w="9525">
            <a:solidFill>
              <a:schemeClr val="hlink"/>
            </a:solidFill>
            <a:round/>
            <a:tailEnd type="triangle" w="med" len="med"/>
          </a:ln>
          <a:effectLst/>
        </p:spPr>
        <p:txBody>
          <a:bodyPr wrap="none" anchor="ctr"/>
          <a:lstStyle/>
          <a:p>
            <a:endParaRPr lang="zh-CN" altLang="en-US"/>
          </a:p>
        </p:txBody>
      </p:sp>
      <p:sp>
        <p:nvSpPr>
          <p:cNvPr id="47110" name="Line 6"/>
          <p:cNvSpPr>
            <a:spLocks noChangeShapeType="1"/>
          </p:cNvSpPr>
          <p:nvPr/>
        </p:nvSpPr>
        <p:spPr bwMode="auto">
          <a:xfrm flipH="1" flipV="1">
            <a:off x="6324601" y="4047726"/>
            <a:ext cx="792163" cy="645319"/>
          </a:xfrm>
          <a:prstGeom prst="line">
            <a:avLst/>
          </a:prstGeom>
          <a:noFill/>
          <a:ln w="9525">
            <a:solidFill>
              <a:schemeClr val="hlink"/>
            </a:solidFill>
            <a:round/>
            <a:tailEnd type="triangle" w="med" len="med"/>
          </a:ln>
          <a:effectLst/>
        </p:spPr>
        <p:txBody>
          <a:bodyPr wrap="none" anchor="ctr"/>
          <a:lstStyle/>
          <a:p>
            <a:endParaRPr lang="zh-CN" altLang="en-US"/>
          </a:p>
        </p:txBody>
      </p:sp>
      <p:sp>
        <p:nvSpPr>
          <p:cNvPr id="47111" name="Text Box 7"/>
          <p:cNvSpPr txBox="1">
            <a:spLocks noChangeArrowheads="1"/>
          </p:cNvSpPr>
          <p:nvPr/>
        </p:nvSpPr>
        <p:spPr bwMode="auto">
          <a:xfrm>
            <a:off x="609600" y="1714494"/>
            <a:ext cx="5105400" cy="2752933"/>
          </a:xfrm>
          <a:prstGeom prst="rect">
            <a:avLst/>
          </a:prstGeom>
          <a:noFill/>
          <a:ln w="9525">
            <a:noFill/>
            <a:miter lim="800000"/>
          </a:ln>
          <a:effectLst/>
        </p:spPr>
        <p:txBody>
          <a:bodyPr>
            <a:spAutoFit/>
          </a:bodyPr>
          <a:lstStyle/>
          <a:p>
            <a:pPr defTabSz="762000">
              <a:lnSpc>
                <a:spcPct val="150000"/>
              </a:lnSpc>
              <a:spcBef>
                <a:spcPct val="50000"/>
              </a:spcBef>
            </a:pPr>
            <a:r>
              <a:rPr lang="zh-CN" altLang="en-US" sz="1600" b="1" dirty="0">
                <a:solidFill>
                  <a:srgbClr val="4D4D4D"/>
                </a:solidFill>
                <a:effectLst>
                  <a:outerShdw blurRad="38100" dist="38100" dir="2700000" algn="tl">
                    <a:srgbClr val="C0C0C0"/>
                  </a:outerShdw>
                </a:effectLst>
                <a:sym typeface="CommercialPi BT" pitchFamily="18" charset="2"/>
              </a:rPr>
              <a:t>◆ </a:t>
            </a:r>
            <a:r>
              <a:rPr lang="zh-CN" altLang="en-US" sz="1600" b="1" dirty="0">
                <a:solidFill>
                  <a:srgbClr val="4D4D4D"/>
                </a:solidFill>
                <a:effectLst>
                  <a:outerShdw blurRad="38100" dist="38100" dir="2700000" algn="tl">
                    <a:srgbClr val="C0C0C0"/>
                  </a:outerShdw>
                </a:effectLst>
              </a:rPr>
              <a:t>电池电压小于2.1</a:t>
            </a:r>
            <a:r>
              <a:rPr lang="en-US" altLang="zh-CN" sz="1600" b="1" dirty="0">
                <a:solidFill>
                  <a:srgbClr val="4D4D4D"/>
                </a:solidFill>
                <a:effectLst>
                  <a:outerShdw blurRad="38100" dist="38100" dir="2700000" algn="tl">
                    <a:srgbClr val="C0C0C0"/>
                  </a:outerShdw>
                </a:effectLst>
              </a:rPr>
              <a:t>V</a:t>
            </a:r>
            <a:endParaRPr lang="en-US" altLang="zh-CN" sz="1600" dirty="0"/>
          </a:p>
          <a:p>
            <a:pPr defTabSz="762000">
              <a:lnSpc>
                <a:spcPct val="150000"/>
              </a:lnSpc>
              <a:spcBef>
                <a:spcPct val="50000"/>
              </a:spcBef>
            </a:pPr>
            <a:r>
              <a:rPr lang="en-US" altLang="zh-CN" sz="1600" dirty="0"/>
              <a:t>－－</a:t>
            </a:r>
            <a:r>
              <a:rPr lang="zh-CN" altLang="en-US" sz="1600" dirty="0"/>
              <a:t>内部存在短路的可能（渗透短路“铅枝搭桥”现象）</a:t>
            </a:r>
            <a:endParaRPr lang="zh-CN" altLang="en-US" sz="1600" dirty="0"/>
          </a:p>
          <a:p>
            <a:pPr defTabSz="762000">
              <a:lnSpc>
                <a:spcPct val="150000"/>
              </a:lnSpc>
              <a:spcBef>
                <a:spcPct val="50000"/>
              </a:spcBef>
            </a:pPr>
            <a:endParaRPr lang="zh-CN" altLang="en-US" sz="1600" dirty="0"/>
          </a:p>
          <a:p>
            <a:pPr defTabSz="762000">
              <a:lnSpc>
                <a:spcPct val="150000"/>
              </a:lnSpc>
              <a:spcBef>
                <a:spcPct val="50000"/>
              </a:spcBef>
            </a:pPr>
            <a:r>
              <a:rPr lang="zh-CN" altLang="en-US" sz="1600" b="1" dirty="0">
                <a:solidFill>
                  <a:srgbClr val="4D4D4D"/>
                </a:solidFill>
                <a:effectLst>
                  <a:outerShdw blurRad="38100" dist="38100" dir="2700000" algn="tl">
                    <a:srgbClr val="C0C0C0"/>
                  </a:outerShdw>
                </a:effectLst>
                <a:sym typeface="CommercialPi BT" pitchFamily="18" charset="2"/>
              </a:rPr>
              <a:t>◆ </a:t>
            </a:r>
            <a:r>
              <a:rPr lang="zh-CN" altLang="en-US" sz="1600" b="1" dirty="0">
                <a:solidFill>
                  <a:srgbClr val="4D4D4D"/>
                </a:solidFill>
                <a:effectLst>
                  <a:outerShdw blurRad="38100" dist="38100" dir="2700000" algn="tl">
                    <a:srgbClr val="C0C0C0"/>
                  </a:outerShdw>
                </a:effectLst>
              </a:rPr>
              <a:t>电池电压大于2.5</a:t>
            </a:r>
            <a:r>
              <a:rPr lang="en-US" altLang="zh-CN" sz="1600" b="1" dirty="0">
                <a:solidFill>
                  <a:srgbClr val="4D4D4D"/>
                </a:solidFill>
                <a:effectLst>
                  <a:outerShdw blurRad="38100" dist="38100" dir="2700000" algn="tl">
                    <a:srgbClr val="C0C0C0"/>
                  </a:outerShdw>
                </a:effectLst>
              </a:rPr>
              <a:t>V</a:t>
            </a:r>
            <a:endParaRPr lang="en-US" altLang="zh-CN" sz="1600" b="1" dirty="0">
              <a:solidFill>
                <a:srgbClr val="4D4D4D"/>
              </a:solidFill>
              <a:effectLst>
                <a:outerShdw blurRad="38100" dist="38100" dir="2700000" algn="tl">
                  <a:srgbClr val="C0C0C0"/>
                </a:outerShdw>
              </a:effectLst>
            </a:endParaRPr>
          </a:p>
          <a:p>
            <a:pPr defTabSz="762000">
              <a:lnSpc>
                <a:spcPct val="150000"/>
              </a:lnSpc>
              <a:spcBef>
                <a:spcPct val="50000"/>
              </a:spcBef>
            </a:pPr>
            <a:r>
              <a:rPr lang="en-US" altLang="zh-CN" sz="1600" dirty="0"/>
              <a:t>－－</a:t>
            </a:r>
            <a:r>
              <a:rPr lang="zh-CN" altLang="en-US" sz="1600" dirty="0"/>
              <a:t>内部存在断路（开路）的可能（极群或串联连接存在虚焊，负极板极耳、汇流排产生泥状硫酸盐化）</a:t>
            </a:r>
            <a:endParaRPr lang="zh-CN" altLang="en-US" sz="1600" dirty="0"/>
          </a:p>
        </p:txBody>
      </p:sp>
      <p:sp>
        <p:nvSpPr>
          <p:cNvPr id="47112" name="Text Box 8"/>
          <p:cNvSpPr txBox="1">
            <a:spLocks noChangeArrowheads="1"/>
          </p:cNvSpPr>
          <p:nvPr/>
        </p:nvSpPr>
        <p:spPr bwMode="auto">
          <a:xfrm>
            <a:off x="6934201" y="3000378"/>
            <a:ext cx="1001713" cy="338554"/>
          </a:xfrm>
          <a:prstGeom prst="rect">
            <a:avLst/>
          </a:prstGeom>
          <a:noFill/>
          <a:ln w="9525">
            <a:noFill/>
            <a:miter lim="800000"/>
          </a:ln>
          <a:effectLst/>
        </p:spPr>
        <p:txBody>
          <a:bodyPr>
            <a:spAutoFit/>
          </a:bodyPr>
          <a:lstStyle/>
          <a:p>
            <a:pPr defTabSz="762000">
              <a:spcBef>
                <a:spcPct val="50000"/>
              </a:spcBef>
            </a:pPr>
            <a:r>
              <a:rPr lang="zh-CN" altLang="en-US" sz="1600" dirty="0"/>
              <a:t>渗透短路</a:t>
            </a:r>
            <a:endParaRPr lang="zh-CN" altLang="en-US" sz="1600" dirty="0"/>
          </a:p>
        </p:txBody>
      </p:sp>
      <p:sp>
        <p:nvSpPr>
          <p:cNvPr id="47113" name="Text Box 9"/>
          <p:cNvSpPr txBox="1">
            <a:spLocks noChangeArrowheads="1"/>
          </p:cNvSpPr>
          <p:nvPr/>
        </p:nvSpPr>
        <p:spPr bwMode="auto">
          <a:xfrm>
            <a:off x="6215074" y="4714890"/>
            <a:ext cx="2127250" cy="338554"/>
          </a:xfrm>
          <a:prstGeom prst="rect">
            <a:avLst/>
          </a:prstGeom>
          <a:noFill/>
          <a:ln w="9525">
            <a:noFill/>
            <a:miter lim="800000"/>
          </a:ln>
          <a:effectLst/>
        </p:spPr>
        <p:txBody>
          <a:bodyPr>
            <a:spAutoFit/>
          </a:bodyPr>
          <a:lstStyle/>
          <a:p>
            <a:pPr defTabSz="762000">
              <a:spcBef>
                <a:spcPct val="50000"/>
              </a:spcBef>
            </a:pPr>
            <a:r>
              <a:rPr lang="zh-CN" altLang="en-US" sz="1600" dirty="0"/>
              <a:t>负极汇流排硫酸盐化</a:t>
            </a:r>
            <a:endParaRPr lang="zh-CN" altLang="en-US" sz="2100" dirty="0"/>
          </a:p>
        </p:txBody>
      </p:sp>
      <p:sp>
        <p:nvSpPr>
          <p:cNvPr id="10"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1" name="Text Box 79"/>
          <p:cNvSpPr txBox="1">
            <a:spLocks noChangeArrowheads="1"/>
          </p:cNvSpPr>
          <p:nvPr/>
        </p:nvSpPr>
        <p:spPr bwMode="auto">
          <a:xfrm>
            <a:off x="0" y="428610"/>
            <a:ext cx="6462025"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蓄电池常见问题：电压异常 </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ext Box 2"/>
          <p:cNvSpPr txBox="1">
            <a:spLocks noChangeArrowheads="1"/>
          </p:cNvSpPr>
          <p:nvPr/>
        </p:nvSpPr>
        <p:spPr bwMode="auto">
          <a:xfrm>
            <a:off x="2154906" y="1242946"/>
            <a:ext cx="3345788"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 改善蓄电池电压异常的对策</a:t>
            </a:r>
            <a:endParaRPr kumimoji="1" lang="zh-CN" altLang="en-US" sz="2000" b="1" dirty="0">
              <a:solidFill>
                <a:srgbClr val="000066"/>
              </a:solidFill>
              <a:latin typeface="Times New Roman" pitchFamily="18" charset="0"/>
            </a:endParaRPr>
          </a:p>
        </p:txBody>
      </p:sp>
      <p:graphicFrame>
        <p:nvGraphicFramePr>
          <p:cNvPr id="219136" name="Object 1024"/>
          <p:cNvGraphicFramePr>
            <a:graphicFrameLocks noChangeAspect="1"/>
          </p:cNvGraphicFramePr>
          <p:nvPr/>
        </p:nvGraphicFramePr>
        <p:xfrm>
          <a:off x="1058864" y="1691888"/>
          <a:ext cx="6873875" cy="2308622"/>
        </p:xfrm>
        <a:graphic>
          <a:graphicData uri="http://schemas.openxmlformats.org/presentationml/2006/ole">
            <mc:AlternateContent xmlns:mc="http://schemas.openxmlformats.org/markup-compatibility/2006">
              <mc:Choice xmlns:v="urn:schemas-microsoft-com:vml" Requires="v">
                <p:oleObj spid="_x0000_s11265" name="绘图" r:id="rId1" imgW="60969525" imgH="31337250" progId="">
                  <p:embed/>
                </p:oleObj>
              </mc:Choice>
              <mc:Fallback>
                <p:oleObj name="绘图" r:id="rId1" imgW="60969525" imgH="31337250" progId="">
                  <p:embed/>
                  <p:pic>
                    <p:nvPicPr>
                      <p:cNvPr id="0" name="图片 11264"/>
                      <p:cNvPicPr>
                        <a:picLocks noChangeAspect="1"/>
                      </p:cNvPicPr>
                      <p:nvPr/>
                    </p:nvPicPr>
                    <p:blipFill>
                      <a:blip r:embed="rId2"/>
                      <a:stretch>
                        <a:fillRect/>
                      </a:stretch>
                    </p:blipFill>
                    <p:spPr>
                      <a:xfrm>
                        <a:off x="1058864" y="1691888"/>
                        <a:ext cx="6873875" cy="2308622"/>
                      </a:xfrm>
                      <a:prstGeom prst="rect">
                        <a:avLst/>
                      </a:prstGeom>
                      <a:noFill/>
                      <a:ln w="28575">
                        <a:noFill/>
                      </a:ln>
                    </p:spPr>
                  </p:pic>
                </p:oleObj>
              </mc:Fallback>
            </mc:AlternateContent>
          </a:graphicData>
        </a:graphic>
      </p:graphicFrame>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5" name="Text Box 79"/>
          <p:cNvSpPr txBox="1">
            <a:spLocks noChangeArrowheads="1"/>
          </p:cNvSpPr>
          <p:nvPr/>
        </p:nvSpPr>
        <p:spPr bwMode="auto">
          <a:xfrm>
            <a:off x="0" y="428610"/>
            <a:ext cx="6462025"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蓄电池常见问题：电压异常 </a:t>
            </a:r>
            <a:endParaRPr kumimoji="1" lang="zh-CN" altLang="en-US" sz="3200" b="1" dirty="0">
              <a:solidFill>
                <a:srgbClr val="000066"/>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ext Box 2"/>
          <p:cNvSpPr txBox="1">
            <a:spLocks noChangeArrowheads="1"/>
          </p:cNvSpPr>
          <p:nvPr/>
        </p:nvSpPr>
        <p:spPr bwMode="auto">
          <a:xfrm>
            <a:off x="1756731" y="1142990"/>
            <a:ext cx="4958409"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常见问题5－－容量过早衰减，使用寿命短</a:t>
            </a:r>
            <a:endParaRPr kumimoji="1" lang="zh-CN" altLang="en-US" sz="2000" b="1" dirty="0">
              <a:solidFill>
                <a:srgbClr val="000066"/>
              </a:solidFill>
              <a:latin typeface="Times New Roman" pitchFamily="18" charset="0"/>
            </a:endParaRPr>
          </a:p>
        </p:txBody>
      </p:sp>
      <p:grpSp>
        <p:nvGrpSpPr>
          <p:cNvPr id="2" name="Group 3"/>
          <p:cNvGrpSpPr/>
          <p:nvPr/>
        </p:nvGrpSpPr>
        <p:grpSpPr bwMode="auto">
          <a:xfrm>
            <a:off x="285106" y="1571259"/>
            <a:ext cx="8566794" cy="2693348"/>
            <a:chOff x="-246" y="1497"/>
            <a:chExt cx="6126" cy="2679"/>
          </a:xfrm>
        </p:grpSpPr>
        <p:sp>
          <p:nvSpPr>
            <p:cNvPr id="49156" name="Text Box 4"/>
            <p:cNvSpPr txBox="1">
              <a:spLocks noChangeArrowheads="1"/>
            </p:cNvSpPr>
            <p:nvPr/>
          </p:nvSpPr>
          <p:spPr bwMode="auto">
            <a:xfrm>
              <a:off x="-246" y="1497"/>
              <a:ext cx="2036" cy="306"/>
            </a:xfrm>
            <a:prstGeom prst="rect">
              <a:avLst/>
            </a:prstGeom>
            <a:noFill/>
            <a:ln w="9525">
              <a:noFill/>
              <a:miter lim="800000"/>
            </a:ln>
            <a:effectLst/>
          </p:spPr>
          <p:txBody>
            <a:bodyPr>
              <a:spAutoFit/>
            </a:bodyPr>
            <a:lstStyle/>
            <a:p>
              <a:pPr algn="ctr" defTabSz="762000">
                <a:spcBef>
                  <a:spcPct val="50000"/>
                </a:spcBef>
              </a:pPr>
              <a:r>
                <a:rPr lang="zh-CN" altLang="en-US" sz="1400" b="1" dirty="0">
                  <a:solidFill>
                    <a:srgbClr val="4D4D4D"/>
                  </a:solidFill>
                  <a:effectLst>
                    <a:outerShdw blurRad="38100" dist="38100" dir="2700000" algn="tl">
                      <a:srgbClr val="C0C0C0"/>
                    </a:outerShdw>
                  </a:effectLst>
                </a:rPr>
                <a:t>1、正极板失效</a:t>
              </a:r>
              <a:endParaRPr lang="zh-CN" altLang="en-US" sz="1400" b="1" dirty="0">
                <a:effectLst>
                  <a:outerShdw blurRad="38100" dist="38100" dir="2700000" algn="tl">
                    <a:srgbClr val="C0C0C0"/>
                  </a:outerShdw>
                </a:effectLst>
              </a:endParaRPr>
            </a:p>
          </p:txBody>
        </p:sp>
        <p:sp>
          <p:nvSpPr>
            <p:cNvPr id="49157" name="Text Box 5"/>
            <p:cNvSpPr txBox="1">
              <a:spLocks noChangeArrowheads="1"/>
            </p:cNvSpPr>
            <p:nvPr/>
          </p:nvSpPr>
          <p:spPr bwMode="auto">
            <a:xfrm>
              <a:off x="3433" y="2517"/>
              <a:ext cx="1114" cy="520"/>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400"/>
                <a:t>活性物质利用率下降</a:t>
              </a:r>
              <a:endParaRPr lang="zh-CN" altLang="en-US" sz="1400"/>
            </a:p>
          </p:txBody>
        </p:sp>
        <p:grpSp>
          <p:nvGrpSpPr>
            <p:cNvPr id="3" name="Group 6"/>
            <p:cNvGrpSpPr/>
            <p:nvPr/>
          </p:nvGrpSpPr>
          <p:grpSpPr bwMode="auto">
            <a:xfrm>
              <a:off x="204" y="1941"/>
              <a:ext cx="5676" cy="2235"/>
              <a:chOff x="0" y="1430"/>
              <a:chExt cx="5760" cy="2366"/>
            </a:xfrm>
          </p:grpSpPr>
          <p:sp>
            <p:nvSpPr>
              <p:cNvPr id="49159" name="Text Box 7"/>
              <p:cNvSpPr txBox="1">
                <a:spLocks noChangeArrowheads="1"/>
              </p:cNvSpPr>
              <p:nvPr/>
            </p:nvSpPr>
            <p:spPr bwMode="auto">
              <a:xfrm>
                <a:off x="0" y="3132"/>
                <a:ext cx="557" cy="66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400" dirty="0"/>
                  <a:t> 板栅</a:t>
                </a:r>
                <a:endParaRPr lang="zh-CN" altLang="en-US" sz="1400" dirty="0"/>
              </a:p>
              <a:p>
                <a:pPr algn="ctr" defTabSz="762000">
                  <a:spcBef>
                    <a:spcPct val="50000"/>
                  </a:spcBef>
                </a:pPr>
                <a:r>
                  <a:rPr lang="zh-CN" altLang="en-US" sz="1400" dirty="0"/>
                  <a:t>腐蚀</a:t>
                </a:r>
                <a:endParaRPr lang="zh-CN" altLang="en-US" sz="1400" dirty="0"/>
              </a:p>
            </p:txBody>
          </p:sp>
          <p:sp>
            <p:nvSpPr>
              <p:cNvPr id="49160" name="Text Box 8"/>
              <p:cNvSpPr txBox="1">
                <a:spLocks noChangeArrowheads="1"/>
              </p:cNvSpPr>
              <p:nvPr/>
            </p:nvSpPr>
            <p:spPr bwMode="auto">
              <a:xfrm>
                <a:off x="0" y="1430"/>
                <a:ext cx="1149" cy="324"/>
              </a:xfrm>
              <a:prstGeom prst="rect">
                <a:avLst/>
              </a:prstGeom>
              <a:noFill/>
              <a:ln w="6350">
                <a:solidFill>
                  <a:srgbClr val="000000"/>
                </a:solidFill>
                <a:miter lim="800000"/>
              </a:ln>
              <a:effectLst/>
            </p:spPr>
            <p:txBody>
              <a:bodyPr>
                <a:spAutoFit/>
              </a:bodyPr>
              <a:lstStyle/>
              <a:p>
                <a:pPr algn="ctr" defTabSz="762000">
                  <a:spcBef>
                    <a:spcPct val="50000"/>
                  </a:spcBef>
                </a:pPr>
                <a:r>
                  <a:rPr lang="zh-CN" altLang="en-US" sz="1400" dirty="0"/>
                  <a:t>活性物质软化</a:t>
                </a:r>
                <a:endParaRPr lang="zh-CN" altLang="en-US" sz="1400" dirty="0"/>
              </a:p>
            </p:txBody>
          </p:sp>
          <p:sp>
            <p:nvSpPr>
              <p:cNvPr id="49161" name="Text Box 9"/>
              <p:cNvSpPr txBox="1">
                <a:spLocks noChangeArrowheads="1"/>
              </p:cNvSpPr>
              <p:nvPr/>
            </p:nvSpPr>
            <p:spPr bwMode="auto">
              <a:xfrm>
                <a:off x="391" y="2150"/>
                <a:ext cx="1428" cy="32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400" dirty="0"/>
                  <a:t>板栅</a:t>
                </a:r>
                <a:r>
                  <a:rPr lang="zh-CN" altLang="en-US" sz="1400" dirty="0" smtClean="0"/>
                  <a:t>有效面积减小</a:t>
                </a:r>
                <a:endParaRPr lang="zh-CN" altLang="en-US" sz="1400" dirty="0"/>
              </a:p>
            </p:txBody>
          </p:sp>
          <p:sp>
            <p:nvSpPr>
              <p:cNvPr id="49162" name="Text Box 10"/>
              <p:cNvSpPr txBox="1">
                <a:spLocks noChangeArrowheads="1"/>
              </p:cNvSpPr>
              <p:nvPr/>
            </p:nvSpPr>
            <p:spPr bwMode="auto">
              <a:xfrm>
                <a:off x="894" y="3322"/>
                <a:ext cx="894" cy="32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400"/>
                  <a:t>板栅延伸</a:t>
                </a:r>
                <a:endParaRPr lang="zh-CN" altLang="en-US" sz="1400"/>
              </a:p>
            </p:txBody>
          </p:sp>
          <p:sp>
            <p:nvSpPr>
              <p:cNvPr id="49163" name="Text Box 11"/>
              <p:cNvSpPr txBox="1">
                <a:spLocks noChangeArrowheads="1"/>
              </p:cNvSpPr>
              <p:nvPr/>
            </p:nvSpPr>
            <p:spPr bwMode="auto">
              <a:xfrm>
                <a:off x="2154" y="3205"/>
                <a:ext cx="1181" cy="574"/>
              </a:xfrm>
              <a:prstGeom prst="rect">
                <a:avLst/>
              </a:prstGeom>
              <a:noFill/>
              <a:ln w="6350">
                <a:solidFill>
                  <a:schemeClr val="tx1"/>
                </a:solidFill>
                <a:miter lim="800000"/>
              </a:ln>
              <a:effectLst/>
            </p:spPr>
            <p:txBody>
              <a:bodyPr>
                <a:spAutoFit/>
              </a:bodyPr>
              <a:lstStyle/>
              <a:p>
                <a:pPr algn="ctr" defTabSz="762000">
                  <a:lnSpc>
                    <a:spcPct val="80000"/>
                  </a:lnSpc>
                  <a:spcBef>
                    <a:spcPct val="50000"/>
                  </a:spcBef>
                </a:pPr>
                <a:r>
                  <a:rPr lang="zh-CN" altLang="en-US" sz="1400"/>
                  <a:t>活物质与</a:t>
                </a:r>
                <a:endParaRPr lang="zh-CN" altLang="en-US" sz="1400"/>
              </a:p>
              <a:p>
                <a:pPr algn="ctr" defTabSz="762000">
                  <a:lnSpc>
                    <a:spcPct val="80000"/>
                  </a:lnSpc>
                  <a:spcBef>
                    <a:spcPct val="50000"/>
                  </a:spcBef>
                </a:pPr>
                <a:r>
                  <a:rPr lang="zh-CN" altLang="en-US" sz="1400"/>
                  <a:t>板栅接触变松</a:t>
                </a:r>
                <a:endParaRPr lang="zh-CN" altLang="en-US" sz="1400"/>
              </a:p>
            </p:txBody>
          </p:sp>
          <p:sp>
            <p:nvSpPr>
              <p:cNvPr id="49164" name="Text Box 12"/>
              <p:cNvSpPr txBox="1">
                <a:spLocks noChangeArrowheads="1"/>
              </p:cNvSpPr>
              <p:nvPr/>
            </p:nvSpPr>
            <p:spPr bwMode="auto">
              <a:xfrm>
                <a:off x="4763" y="2185"/>
                <a:ext cx="997" cy="32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400"/>
                  <a:t>容量衰减</a:t>
                </a:r>
                <a:endParaRPr lang="zh-CN" altLang="en-US" sz="1400"/>
              </a:p>
            </p:txBody>
          </p:sp>
          <p:sp>
            <p:nvSpPr>
              <p:cNvPr id="49165" name="Line 13"/>
              <p:cNvSpPr>
                <a:spLocks noChangeShapeType="1"/>
              </p:cNvSpPr>
              <p:nvPr/>
            </p:nvSpPr>
            <p:spPr bwMode="auto">
              <a:xfrm>
                <a:off x="1159" y="1548"/>
                <a:ext cx="2603" cy="0"/>
              </a:xfrm>
              <a:prstGeom prst="line">
                <a:avLst/>
              </a:prstGeom>
              <a:noFill/>
              <a:ln w="9525">
                <a:solidFill>
                  <a:schemeClr val="tx1"/>
                </a:solidFill>
                <a:round/>
              </a:ln>
              <a:effectLst/>
            </p:spPr>
            <p:txBody>
              <a:bodyPr wrap="none" anchor="ctr"/>
              <a:lstStyle/>
              <a:p>
                <a:endParaRPr lang="zh-CN" altLang="en-US" sz="1400"/>
              </a:p>
            </p:txBody>
          </p:sp>
          <p:sp>
            <p:nvSpPr>
              <p:cNvPr id="49166" name="Line 14"/>
              <p:cNvSpPr>
                <a:spLocks noChangeShapeType="1"/>
              </p:cNvSpPr>
              <p:nvPr/>
            </p:nvSpPr>
            <p:spPr bwMode="auto">
              <a:xfrm>
                <a:off x="1817" y="2268"/>
                <a:ext cx="1451" cy="0"/>
              </a:xfrm>
              <a:prstGeom prst="line">
                <a:avLst/>
              </a:prstGeom>
              <a:noFill/>
              <a:ln w="9525">
                <a:solidFill>
                  <a:schemeClr val="tx1"/>
                </a:solidFill>
                <a:round/>
                <a:tailEnd type="triangle" w="med" len="med"/>
              </a:ln>
              <a:effectLst/>
            </p:spPr>
            <p:txBody>
              <a:bodyPr wrap="none" anchor="ctr"/>
              <a:lstStyle/>
              <a:p>
                <a:endParaRPr lang="zh-CN" altLang="en-US" sz="1400"/>
              </a:p>
            </p:txBody>
          </p:sp>
          <p:sp>
            <p:nvSpPr>
              <p:cNvPr id="49167" name="Line 15"/>
              <p:cNvSpPr>
                <a:spLocks noChangeShapeType="1"/>
              </p:cNvSpPr>
              <p:nvPr/>
            </p:nvSpPr>
            <p:spPr bwMode="auto">
              <a:xfrm>
                <a:off x="4431" y="2280"/>
                <a:ext cx="310" cy="0"/>
              </a:xfrm>
              <a:prstGeom prst="line">
                <a:avLst/>
              </a:prstGeom>
              <a:noFill/>
              <a:ln w="9525">
                <a:solidFill>
                  <a:schemeClr val="tx1"/>
                </a:solidFill>
                <a:round/>
                <a:tailEnd type="triangle" w="med" len="med"/>
              </a:ln>
              <a:effectLst/>
            </p:spPr>
            <p:txBody>
              <a:bodyPr wrap="none" anchor="ctr"/>
              <a:lstStyle/>
              <a:p>
                <a:endParaRPr lang="zh-CN" altLang="en-US" sz="1400"/>
              </a:p>
            </p:txBody>
          </p:sp>
          <p:sp>
            <p:nvSpPr>
              <p:cNvPr id="49168" name="Line 16"/>
              <p:cNvSpPr>
                <a:spLocks noChangeShapeType="1"/>
              </p:cNvSpPr>
              <p:nvPr/>
            </p:nvSpPr>
            <p:spPr bwMode="auto">
              <a:xfrm>
                <a:off x="594" y="3432"/>
                <a:ext cx="265" cy="0"/>
              </a:xfrm>
              <a:prstGeom prst="line">
                <a:avLst/>
              </a:prstGeom>
              <a:noFill/>
              <a:ln w="9525">
                <a:solidFill>
                  <a:schemeClr val="tx1"/>
                </a:solidFill>
                <a:round/>
                <a:tailEnd type="triangle" w="med" len="med"/>
              </a:ln>
              <a:effectLst/>
            </p:spPr>
            <p:txBody>
              <a:bodyPr wrap="none" anchor="ctr"/>
              <a:lstStyle/>
              <a:p>
                <a:endParaRPr lang="zh-CN" altLang="en-US" sz="1400"/>
              </a:p>
            </p:txBody>
          </p:sp>
          <p:sp>
            <p:nvSpPr>
              <p:cNvPr id="49169" name="Line 17"/>
              <p:cNvSpPr>
                <a:spLocks noChangeShapeType="1"/>
              </p:cNvSpPr>
              <p:nvPr/>
            </p:nvSpPr>
            <p:spPr bwMode="auto">
              <a:xfrm>
                <a:off x="1801" y="3468"/>
                <a:ext cx="332" cy="0"/>
              </a:xfrm>
              <a:prstGeom prst="line">
                <a:avLst/>
              </a:prstGeom>
              <a:noFill/>
              <a:ln w="9525">
                <a:solidFill>
                  <a:schemeClr val="tx1"/>
                </a:solidFill>
                <a:round/>
                <a:tailEnd type="triangle" w="med" len="med"/>
              </a:ln>
              <a:effectLst/>
            </p:spPr>
            <p:txBody>
              <a:bodyPr wrap="none" anchor="ctr"/>
              <a:lstStyle/>
              <a:p>
                <a:endParaRPr lang="zh-CN" altLang="en-US" sz="1400"/>
              </a:p>
            </p:txBody>
          </p:sp>
          <p:sp>
            <p:nvSpPr>
              <p:cNvPr id="49170" name="Line 18"/>
              <p:cNvSpPr>
                <a:spLocks noChangeShapeType="1"/>
              </p:cNvSpPr>
              <p:nvPr/>
            </p:nvSpPr>
            <p:spPr bwMode="auto">
              <a:xfrm>
                <a:off x="3347" y="3504"/>
                <a:ext cx="598" cy="0"/>
              </a:xfrm>
              <a:prstGeom prst="line">
                <a:avLst/>
              </a:prstGeom>
              <a:noFill/>
              <a:ln w="9525">
                <a:solidFill>
                  <a:schemeClr val="tx1"/>
                </a:solidFill>
                <a:round/>
              </a:ln>
              <a:effectLst/>
            </p:spPr>
            <p:txBody>
              <a:bodyPr wrap="none" anchor="ctr"/>
              <a:lstStyle/>
              <a:p>
                <a:endParaRPr lang="zh-CN" altLang="en-US" sz="1400"/>
              </a:p>
            </p:txBody>
          </p:sp>
          <p:sp>
            <p:nvSpPr>
              <p:cNvPr id="49171" name="Line 19"/>
              <p:cNvSpPr>
                <a:spLocks noChangeShapeType="1"/>
              </p:cNvSpPr>
              <p:nvPr/>
            </p:nvSpPr>
            <p:spPr bwMode="auto">
              <a:xfrm flipV="1">
                <a:off x="3945" y="2558"/>
                <a:ext cx="0" cy="960"/>
              </a:xfrm>
              <a:prstGeom prst="line">
                <a:avLst/>
              </a:prstGeom>
              <a:noFill/>
              <a:ln w="9525">
                <a:solidFill>
                  <a:schemeClr val="tx1"/>
                </a:solidFill>
                <a:round/>
                <a:tailEnd type="triangle" w="med" len="med"/>
              </a:ln>
              <a:effectLst/>
            </p:spPr>
            <p:txBody>
              <a:bodyPr wrap="none" anchor="ctr"/>
              <a:lstStyle/>
              <a:p>
                <a:endParaRPr lang="zh-CN" altLang="en-US" sz="1400"/>
              </a:p>
            </p:txBody>
          </p:sp>
        </p:grpSp>
        <p:sp>
          <p:nvSpPr>
            <p:cNvPr id="49172" name="Line 20"/>
            <p:cNvSpPr>
              <a:spLocks noChangeShapeType="1"/>
            </p:cNvSpPr>
            <p:nvPr/>
          </p:nvSpPr>
          <p:spPr bwMode="auto">
            <a:xfrm>
              <a:off x="3892" y="2066"/>
              <a:ext cx="0" cy="420"/>
            </a:xfrm>
            <a:prstGeom prst="line">
              <a:avLst/>
            </a:prstGeom>
            <a:noFill/>
            <a:ln w="9525">
              <a:solidFill>
                <a:schemeClr val="tx1"/>
              </a:solidFill>
              <a:round/>
              <a:tailEnd type="triangle" w="med" len="med"/>
            </a:ln>
            <a:effectLst/>
          </p:spPr>
          <p:txBody>
            <a:bodyPr wrap="none" anchor="ctr"/>
            <a:lstStyle/>
            <a:p>
              <a:endParaRPr lang="zh-CN" altLang="en-US" sz="1400"/>
            </a:p>
          </p:txBody>
        </p:sp>
      </p:grpSp>
      <p:sp>
        <p:nvSpPr>
          <p:cNvPr id="21"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22" name="Text Box 79"/>
          <p:cNvSpPr txBox="1">
            <a:spLocks noChangeArrowheads="1"/>
          </p:cNvSpPr>
          <p:nvPr/>
        </p:nvSpPr>
        <p:spPr bwMode="auto">
          <a:xfrm>
            <a:off x="0" y="428610"/>
            <a:ext cx="7183377"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蓄电池常见问题：容量过早衰减</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0178" name="Object 2"/>
          <p:cNvGraphicFramePr>
            <a:graphicFrameLocks noChangeAspect="1"/>
          </p:cNvGraphicFramePr>
          <p:nvPr/>
        </p:nvGraphicFramePr>
        <p:xfrm>
          <a:off x="1143000" y="1571642"/>
          <a:ext cx="6781800" cy="3429000"/>
        </p:xfrm>
        <a:graphic>
          <a:graphicData uri="http://schemas.openxmlformats.org/presentationml/2006/ole">
            <mc:AlternateContent xmlns:mc="http://schemas.openxmlformats.org/markup-compatibility/2006">
              <mc:Choice xmlns:v="urn:schemas-microsoft-com:vml" Requires="v">
                <p:oleObj spid="_x0000_s12289" name="绘图" r:id="rId1" imgW="82877025" imgH="57397650" progId="">
                  <p:embed/>
                </p:oleObj>
              </mc:Choice>
              <mc:Fallback>
                <p:oleObj name="绘图" r:id="rId1" imgW="82877025" imgH="57397650" progId="">
                  <p:embed/>
                  <p:pic>
                    <p:nvPicPr>
                      <p:cNvPr id="0" name="图片 12288"/>
                      <p:cNvPicPr>
                        <a:picLocks noChangeAspect="1"/>
                      </p:cNvPicPr>
                      <p:nvPr/>
                    </p:nvPicPr>
                    <p:blipFill>
                      <a:blip r:embed="rId2"/>
                      <a:stretch>
                        <a:fillRect/>
                      </a:stretch>
                    </p:blipFill>
                    <p:spPr>
                      <a:xfrm>
                        <a:off x="1143000" y="1571642"/>
                        <a:ext cx="6781800" cy="3429000"/>
                      </a:xfrm>
                      <a:prstGeom prst="rect">
                        <a:avLst/>
                      </a:prstGeom>
                      <a:noFill/>
                      <a:ln w="9525">
                        <a:noFill/>
                      </a:ln>
                    </p:spPr>
                  </p:pic>
                </p:oleObj>
              </mc:Fallback>
            </mc:AlternateContent>
          </a:graphicData>
        </a:graphic>
      </p:graphicFrame>
      <p:sp>
        <p:nvSpPr>
          <p:cNvPr id="50179" name="Text Box 3"/>
          <p:cNvSpPr txBox="1">
            <a:spLocks noChangeArrowheads="1"/>
          </p:cNvSpPr>
          <p:nvPr/>
        </p:nvSpPr>
        <p:spPr bwMode="auto">
          <a:xfrm>
            <a:off x="571472" y="1100070"/>
            <a:ext cx="2055371"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 正极板改进设计</a:t>
            </a:r>
            <a:endParaRPr kumimoji="1" lang="zh-CN" altLang="en-US" sz="20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5" name="Text Box 79"/>
          <p:cNvSpPr txBox="1">
            <a:spLocks noChangeArrowheads="1"/>
          </p:cNvSpPr>
          <p:nvPr/>
        </p:nvSpPr>
        <p:spPr bwMode="auto">
          <a:xfrm>
            <a:off x="0" y="428610"/>
            <a:ext cx="7183377"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蓄电池常见问题：容量过早衰减</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Text Box 3"/>
          <p:cNvSpPr txBox="1">
            <a:spLocks noChangeArrowheads="1"/>
          </p:cNvSpPr>
          <p:nvPr/>
        </p:nvSpPr>
        <p:spPr bwMode="auto">
          <a:xfrm>
            <a:off x="-32" y="1600136"/>
            <a:ext cx="3967163" cy="400110"/>
          </a:xfrm>
          <a:prstGeom prst="rect">
            <a:avLst/>
          </a:prstGeom>
          <a:noFill/>
          <a:ln w="9525">
            <a:noFill/>
            <a:miter lim="800000"/>
          </a:ln>
          <a:effectLst/>
        </p:spPr>
        <p:txBody>
          <a:bodyPr>
            <a:spAutoFit/>
          </a:bodyPr>
          <a:lstStyle/>
          <a:p>
            <a:pPr algn="ctr" defTabSz="762000">
              <a:spcBef>
                <a:spcPct val="50000"/>
              </a:spcBef>
            </a:pPr>
            <a:r>
              <a:rPr lang="zh-CN" altLang="en-US" sz="2000" b="1" dirty="0">
                <a:solidFill>
                  <a:srgbClr val="4D4D4D"/>
                </a:solidFill>
                <a:effectLst>
                  <a:outerShdw blurRad="38100" dist="38100" dir="2700000" algn="tl">
                    <a:srgbClr val="C0C0C0"/>
                  </a:outerShdw>
                </a:effectLst>
              </a:rPr>
              <a:t>2、负极板硫酸盐化</a:t>
            </a:r>
            <a:endParaRPr lang="zh-CN" altLang="en-US" sz="2000" b="1" dirty="0">
              <a:solidFill>
                <a:srgbClr val="4D4D4D"/>
              </a:solidFill>
            </a:endParaRPr>
          </a:p>
        </p:txBody>
      </p:sp>
      <p:grpSp>
        <p:nvGrpSpPr>
          <p:cNvPr id="2" name="Group 4"/>
          <p:cNvGrpSpPr/>
          <p:nvPr/>
        </p:nvGrpSpPr>
        <p:grpSpPr bwMode="auto">
          <a:xfrm>
            <a:off x="1524000" y="2201298"/>
            <a:ext cx="6527800" cy="1921669"/>
            <a:chOff x="0" y="1572"/>
            <a:chExt cx="4454" cy="1614"/>
          </a:xfrm>
        </p:grpSpPr>
        <p:sp>
          <p:nvSpPr>
            <p:cNvPr id="51205" name="Text Box 5"/>
            <p:cNvSpPr txBox="1">
              <a:spLocks noChangeArrowheads="1"/>
            </p:cNvSpPr>
            <p:nvPr/>
          </p:nvSpPr>
          <p:spPr bwMode="auto">
            <a:xfrm>
              <a:off x="0" y="1572"/>
              <a:ext cx="1063" cy="284"/>
            </a:xfrm>
            <a:prstGeom prst="rect">
              <a:avLst/>
            </a:prstGeom>
            <a:noFill/>
            <a:ln w="6350">
              <a:solidFill>
                <a:srgbClr val="000000"/>
              </a:solidFill>
              <a:miter lim="800000"/>
            </a:ln>
            <a:effectLst/>
          </p:spPr>
          <p:txBody>
            <a:bodyPr>
              <a:spAutoFit/>
            </a:bodyPr>
            <a:lstStyle/>
            <a:p>
              <a:pPr algn="ctr" defTabSz="762000">
                <a:spcBef>
                  <a:spcPct val="50000"/>
                </a:spcBef>
              </a:pPr>
              <a:r>
                <a:rPr lang="zh-CN" altLang="en-US" sz="1600"/>
                <a:t>硫酸盐化</a:t>
              </a:r>
              <a:endParaRPr lang="zh-CN" altLang="en-US" sz="1600"/>
            </a:p>
          </p:txBody>
        </p:sp>
        <p:sp>
          <p:nvSpPr>
            <p:cNvPr id="51206" name="Text Box 6"/>
            <p:cNvSpPr txBox="1">
              <a:spLocks noChangeArrowheads="1"/>
            </p:cNvSpPr>
            <p:nvPr/>
          </p:nvSpPr>
          <p:spPr bwMode="auto">
            <a:xfrm>
              <a:off x="1298" y="2778"/>
              <a:ext cx="1148" cy="408"/>
            </a:xfrm>
            <a:prstGeom prst="rect">
              <a:avLst/>
            </a:prstGeom>
            <a:noFill/>
            <a:ln w="6350">
              <a:solidFill>
                <a:schemeClr val="tx1"/>
              </a:solidFill>
              <a:miter lim="800000"/>
            </a:ln>
            <a:effectLst/>
          </p:spPr>
          <p:txBody>
            <a:bodyPr>
              <a:spAutoFit/>
            </a:bodyPr>
            <a:lstStyle/>
            <a:p>
              <a:pPr algn="ctr" defTabSz="762000">
                <a:lnSpc>
                  <a:spcPct val="80000"/>
                </a:lnSpc>
                <a:spcBef>
                  <a:spcPct val="50000"/>
                </a:spcBef>
              </a:pPr>
              <a:r>
                <a:rPr lang="zh-CN" altLang="en-US" sz="1600"/>
                <a:t>活物质利用率降低</a:t>
              </a:r>
              <a:endParaRPr lang="zh-CN" altLang="en-US" sz="1600"/>
            </a:p>
          </p:txBody>
        </p:sp>
        <p:sp>
          <p:nvSpPr>
            <p:cNvPr id="51207" name="Text Box 7"/>
            <p:cNvSpPr txBox="1">
              <a:spLocks noChangeArrowheads="1"/>
            </p:cNvSpPr>
            <p:nvPr/>
          </p:nvSpPr>
          <p:spPr bwMode="auto">
            <a:xfrm>
              <a:off x="3421" y="2183"/>
              <a:ext cx="1033" cy="28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容量衰减</a:t>
              </a:r>
              <a:endParaRPr lang="zh-CN" altLang="en-US" sz="1600"/>
            </a:p>
          </p:txBody>
        </p:sp>
        <p:sp>
          <p:nvSpPr>
            <p:cNvPr id="51208" name="Line 8"/>
            <p:cNvSpPr>
              <a:spLocks noChangeShapeType="1"/>
            </p:cNvSpPr>
            <p:nvPr/>
          </p:nvSpPr>
          <p:spPr bwMode="auto">
            <a:xfrm>
              <a:off x="1125" y="1704"/>
              <a:ext cx="2858" cy="0"/>
            </a:xfrm>
            <a:prstGeom prst="line">
              <a:avLst/>
            </a:prstGeom>
            <a:noFill/>
            <a:ln w="9525">
              <a:solidFill>
                <a:schemeClr val="tx1"/>
              </a:solidFill>
              <a:round/>
            </a:ln>
            <a:effectLst/>
          </p:spPr>
          <p:txBody>
            <a:bodyPr wrap="none" anchor="ctr"/>
            <a:lstStyle/>
            <a:p>
              <a:endParaRPr lang="zh-CN" altLang="en-US" sz="1600"/>
            </a:p>
          </p:txBody>
        </p:sp>
        <p:sp>
          <p:nvSpPr>
            <p:cNvPr id="51209" name="Line 9"/>
            <p:cNvSpPr>
              <a:spLocks noChangeShapeType="1"/>
            </p:cNvSpPr>
            <p:nvPr/>
          </p:nvSpPr>
          <p:spPr bwMode="auto">
            <a:xfrm>
              <a:off x="3972" y="1730"/>
              <a:ext cx="0" cy="388"/>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51210" name="Line 10"/>
            <p:cNvSpPr>
              <a:spLocks noChangeShapeType="1"/>
            </p:cNvSpPr>
            <p:nvPr/>
          </p:nvSpPr>
          <p:spPr bwMode="auto">
            <a:xfrm>
              <a:off x="921" y="2960"/>
              <a:ext cx="344" cy="0"/>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51211" name="Line 11"/>
            <p:cNvSpPr>
              <a:spLocks noChangeShapeType="1"/>
            </p:cNvSpPr>
            <p:nvPr/>
          </p:nvSpPr>
          <p:spPr bwMode="auto">
            <a:xfrm>
              <a:off x="2457" y="2973"/>
              <a:ext cx="1492" cy="0"/>
            </a:xfrm>
            <a:prstGeom prst="line">
              <a:avLst/>
            </a:prstGeom>
            <a:noFill/>
            <a:ln w="9525">
              <a:solidFill>
                <a:schemeClr val="tx1"/>
              </a:solidFill>
              <a:round/>
            </a:ln>
            <a:effectLst/>
          </p:spPr>
          <p:txBody>
            <a:bodyPr wrap="none" anchor="ctr"/>
            <a:lstStyle/>
            <a:p>
              <a:endParaRPr lang="zh-CN" altLang="en-US" sz="1600"/>
            </a:p>
          </p:txBody>
        </p:sp>
        <p:sp>
          <p:nvSpPr>
            <p:cNvPr id="51212" name="Line 12"/>
            <p:cNvSpPr>
              <a:spLocks noChangeShapeType="1"/>
            </p:cNvSpPr>
            <p:nvPr/>
          </p:nvSpPr>
          <p:spPr bwMode="auto">
            <a:xfrm flipV="1">
              <a:off x="3949" y="2533"/>
              <a:ext cx="0" cy="427"/>
            </a:xfrm>
            <a:prstGeom prst="line">
              <a:avLst/>
            </a:prstGeom>
            <a:noFill/>
            <a:ln w="9525">
              <a:solidFill>
                <a:schemeClr val="tx1"/>
              </a:solidFill>
              <a:round/>
              <a:tailEnd type="triangle" w="med" len="med"/>
            </a:ln>
            <a:effectLst/>
          </p:spPr>
          <p:txBody>
            <a:bodyPr wrap="none" anchor="ctr"/>
            <a:lstStyle/>
            <a:p>
              <a:endParaRPr lang="zh-CN" altLang="en-US" sz="1600"/>
            </a:p>
          </p:txBody>
        </p:sp>
      </p:grpSp>
      <p:sp>
        <p:nvSpPr>
          <p:cNvPr id="51213" name="Text Box 13"/>
          <p:cNvSpPr txBox="1">
            <a:spLocks noChangeArrowheads="1"/>
          </p:cNvSpPr>
          <p:nvPr/>
        </p:nvSpPr>
        <p:spPr bwMode="auto">
          <a:xfrm>
            <a:off x="1447800" y="3630049"/>
            <a:ext cx="1335088" cy="584775"/>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dirty="0"/>
              <a:t> 活性物质收缩硬化</a:t>
            </a:r>
            <a:endParaRPr lang="zh-CN" altLang="en-US" sz="1600" dirty="0"/>
          </a:p>
        </p:txBody>
      </p:sp>
      <p:sp>
        <p:nvSpPr>
          <p:cNvPr id="51214" name="Text Box 14"/>
          <p:cNvSpPr txBox="1">
            <a:spLocks noChangeArrowheads="1"/>
          </p:cNvSpPr>
          <p:nvPr/>
        </p:nvSpPr>
        <p:spPr bwMode="auto">
          <a:xfrm>
            <a:off x="1328103" y="1171508"/>
            <a:ext cx="4958409"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常见问题5－－容量过早衰减，使用寿命短</a:t>
            </a:r>
            <a:endParaRPr kumimoji="1" lang="zh-CN" altLang="en-US" sz="2000" b="1" dirty="0">
              <a:solidFill>
                <a:srgbClr val="000066"/>
              </a:solidFill>
              <a:latin typeface="Times New Roman" pitchFamily="18" charset="0"/>
            </a:endParaRPr>
          </a:p>
        </p:txBody>
      </p:sp>
      <p:sp>
        <p:nvSpPr>
          <p:cNvPr id="1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5" name="Text Box 79"/>
          <p:cNvSpPr txBox="1">
            <a:spLocks noChangeArrowheads="1"/>
          </p:cNvSpPr>
          <p:nvPr/>
        </p:nvSpPr>
        <p:spPr bwMode="auto">
          <a:xfrm>
            <a:off x="0" y="428610"/>
            <a:ext cx="7183377"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蓄电池常见问题：容量过早衰减</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ChangeArrowheads="1"/>
          </p:cNvSpPr>
          <p:nvPr/>
        </p:nvSpPr>
        <p:spPr bwMode="auto">
          <a:xfrm>
            <a:off x="984250" y="1524000"/>
            <a:ext cx="12700" cy="1588"/>
          </a:xfrm>
          <a:prstGeom prst="rect">
            <a:avLst/>
          </a:prstGeom>
          <a:solidFill>
            <a:srgbClr val="C0C0C0"/>
          </a:solidFill>
          <a:ln w="9525">
            <a:noFill/>
            <a:miter lim="800000"/>
          </a:ln>
        </p:spPr>
        <p:txBody>
          <a:bodyPr/>
          <a:lstStyle/>
          <a:p>
            <a:endParaRPr lang="zh-CN" altLang="en-US"/>
          </a:p>
        </p:txBody>
      </p:sp>
      <p:sp>
        <p:nvSpPr>
          <p:cNvPr id="5" name="Rectangle 3"/>
          <p:cNvSpPr>
            <a:spLocks noChangeArrowheads="1"/>
          </p:cNvSpPr>
          <p:nvPr/>
        </p:nvSpPr>
        <p:spPr bwMode="auto">
          <a:xfrm>
            <a:off x="1706563" y="1524000"/>
            <a:ext cx="7937" cy="1588"/>
          </a:xfrm>
          <a:prstGeom prst="rect">
            <a:avLst/>
          </a:prstGeom>
          <a:solidFill>
            <a:srgbClr val="C0C0C0"/>
          </a:solidFill>
          <a:ln w="9525">
            <a:noFill/>
            <a:miter lim="800000"/>
          </a:ln>
        </p:spPr>
        <p:txBody>
          <a:bodyPr/>
          <a:lstStyle/>
          <a:p>
            <a:endParaRPr lang="zh-CN" altLang="en-US"/>
          </a:p>
        </p:txBody>
      </p:sp>
      <p:sp>
        <p:nvSpPr>
          <p:cNvPr id="6" name="Rectangle 4"/>
          <p:cNvSpPr>
            <a:spLocks noChangeArrowheads="1"/>
          </p:cNvSpPr>
          <p:nvPr/>
        </p:nvSpPr>
        <p:spPr bwMode="auto">
          <a:xfrm>
            <a:off x="2424113" y="1524000"/>
            <a:ext cx="9525" cy="1588"/>
          </a:xfrm>
          <a:prstGeom prst="rect">
            <a:avLst/>
          </a:prstGeom>
          <a:solidFill>
            <a:srgbClr val="C0C0C0"/>
          </a:solidFill>
          <a:ln w="9525">
            <a:noFill/>
            <a:miter lim="800000"/>
          </a:ln>
        </p:spPr>
        <p:txBody>
          <a:bodyPr/>
          <a:lstStyle/>
          <a:p>
            <a:endParaRPr lang="zh-CN" altLang="en-US"/>
          </a:p>
        </p:txBody>
      </p:sp>
      <p:sp>
        <p:nvSpPr>
          <p:cNvPr id="7" name="Rectangle 5"/>
          <p:cNvSpPr>
            <a:spLocks noChangeArrowheads="1"/>
          </p:cNvSpPr>
          <p:nvPr/>
        </p:nvSpPr>
        <p:spPr bwMode="auto">
          <a:xfrm>
            <a:off x="3141663" y="1524000"/>
            <a:ext cx="12700" cy="1588"/>
          </a:xfrm>
          <a:prstGeom prst="rect">
            <a:avLst/>
          </a:prstGeom>
          <a:solidFill>
            <a:srgbClr val="C0C0C0"/>
          </a:solidFill>
          <a:ln w="9525">
            <a:noFill/>
            <a:miter lim="800000"/>
          </a:ln>
        </p:spPr>
        <p:txBody>
          <a:bodyPr/>
          <a:lstStyle/>
          <a:p>
            <a:endParaRPr lang="zh-CN" altLang="en-US"/>
          </a:p>
        </p:txBody>
      </p:sp>
      <p:sp>
        <p:nvSpPr>
          <p:cNvPr id="8" name="Rectangle 6"/>
          <p:cNvSpPr>
            <a:spLocks noChangeArrowheads="1"/>
          </p:cNvSpPr>
          <p:nvPr/>
        </p:nvSpPr>
        <p:spPr bwMode="auto">
          <a:xfrm>
            <a:off x="3860800" y="1524000"/>
            <a:ext cx="11113" cy="1588"/>
          </a:xfrm>
          <a:prstGeom prst="rect">
            <a:avLst/>
          </a:prstGeom>
          <a:solidFill>
            <a:srgbClr val="C0C0C0"/>
          </a:solidFill>
          <a:ln w="9525">
            <a:noFill/>
            <a:miter lim="800000"/>
          </a:ln>
        </p:spPr>
        <p:txBody>
          <a:bodyPr/>
          <a:lstStyle/>
          <a:p>
            <a:endParaRPr lang="zh-CN" altLang="en-US"/>
          </a:p>
        </p:txBody>
      </p:sp>
      <p:sp>
        <p:nvSpPr>
          <p:cNvPr id="9" name="Rectangle 7"/>
          <p:cNvSpPr>
            <a:spLocks noChangeArrowheads="1"/>
          </p:cNvSpPr>
          <p:nvPr/>
        </p:nvSpPr>
        <p:spPr bwMode="auto">
          <a:xfrm>
            <a:off x="4579938" y="1524000"/>
            <a:ext cx="11112" cy="1588"/>
          </a:xfrm>
          <a:prstGeom prst="rect">
            <a:avLst/>
          </a:prstGeom>
          <a:solidFill>
            <a:srgbClr val="C0C0C0"/>
          </a:solidFill>
          <a:ln w="9525">
            <a:noFill/>
            <a:miter lim="800000"/>
          </a:ln>
        </p:spPr>
        <p:txBody>
          <a:bodyPr/>
          <a:lstStyle/>
          <a:p>
            <a:endParaRPr lang="zh-CN" altLang="en-US"/>
          </a:p>
        </p:txBody>
      </p:sp>
      <p:sp>
        <p:nvSpPr>
          <p:cNvPr id="10" name="Rectangle 8"/>
          <p:cNvSpPr>
            <a:spLocks noChangeArrowheads="1"/>
          </p:cNvSpPr>
          <p:nvPr/>
        </p:nvSpPr>
        <p:spPr bwMode="auto">
          <a:xfrm>
            <a:off x="5300663" y="1523997"/>
            <a:ext cx="9525" cy="1588"/>
          </a:xfrm>
          <a:prstGeom prst="rect">
            <a:avLst/>
          </a:prstGeom>
          <a:solidFill>
            <a:srgbClr val="C0C0C0"/>
          </a:solidFill>
          <a:ln w="9525">
            <a:noFill/>
            <a:miter lim="800000"/>
          </a:ln>
        </p:spPr>
        <p:txBody>
          <a:bodyPr/>
          <a:lstStyle/>
          <a:p>
            <a:endParaRPr lang="zh-CN" altLang="en-US"/>
          </a:p>
        </p:txBody>
      </p:sp>
      <p:sp>
        <p:nvSpPr>
          <p:cNvPr id="11" name="Rectangle 9"/>
          <p:cNvSpPr>
            <a:spLocks noChangeArrowheads="1"/>
          </p:cNvSpPr>
          <p:nvPr/>
        </p:nvSpPr>
        <p:spPr bwMode="auto">
          <a:xfrm>
            <a:off x="6018213" y="1523997"/>
            <a:ext cx="12700" cy="1588"/>
          </a:xfrm>
          <a:prstGeom prst="rect">
            <a:avLst/>
          </a:prstGeom>
          <a:solidFill>
            <a:srgbClr val="C0C0C0"/>
          </a:solidFill>
          <a:ln w="9525">
            <a:noFill/>
            <a:miter lim="800000"/>
          </a:ln>
        </p:spPr>
        <p:txBody>
          <a:bodyPr/>
          <a:lstStyle/>
          <a:p>
            <a:endParaRPr lang="zh-CN" altLang="en-US"/>
          </a:p>
        </p:txBody>
      </p:sp>
      <p:sp>
        <p:nvSpPr>
          <p:cNvPr id="12" name="Rectangle 10"/>
          <p:cNvSpPr>
            <a:spLocks noChangeArrowheads="1"/>
          </p:cNvSpPr>
          <p:nvPr/>
        </p:nvSpPr>
        <p:spPr bwMode="auto">
          <a:xfrm>
            <a:off x="6735763" y="1523997"/>
            <a:ext cx="12700" cy="1588"/>
          </a:xfrm>
          <a:prstGeom prst="rect">
            <a:avLst/>
          </a:prstGeom>
          <a:solidFill>
            <a:srgbClr val="C0C0C0"/>
          </a:solidFill>
          <a:ln w="9525">
            <a:noFill/>
            <a:miter lim="800000"/>
          </a:ln>
        </p:spPr>
        <p:txBody>
          <a:bodyPr/>
          <a:lstStyle/>
          <a:p>
            <a:endParaRPr lang="zh-CN" altLang="en-US"/>
          </a:p>
        </p:txBody>
      </p:sp>
      <p:sp>
        <p:nvSpPr>
          <p:cNvPr id="13" name="Rectangle 11"/>
          <p:cNvSpPr>
            <a:spLocks noChangeArrowheads="1"/>
          </p:cNvSpPr>
          <p:nvPr/>
        </p:nvSpPr>
        <p:spPr bwMode="auto">
          <a:xfrm>
            <a:off x="7456488" y="1523997"/>
            <a:ext cx="11112" cy="1588"/>
          </a:xfrm>
          <a:prstGeom prst="rect">
            <a:avLst/>
          </a:prstGeom>
          <a:solidFill>
            <a:srgbClr val="C0C0C0"/>
          </a:solidFill>
          <a:ln w="9525">
            <a:noFill/>
            <a:miter lim="800000"/>
          </a:ln>
        </p:spPr>
        <p:txBody>
          <a:bodyPr/>
          <a:lstStyle/>
          <a:p>
            <a:endParaRPr lang="zh-CN" altLang="en-US"/>
          </a:p>
        </p:txBody>
      </p:sp>
      <p:sp>
        <p:nvSpPr>
          <p:cNvPr id="32" name="Line 30"/>
          <p:cNvSpPr>
            <a:spLocks noChangeShapeType="1"/>
          </p:cNvSpPr>
          <p:nvPr/>
        </p:nvSpPr>
        <p:spPr bwMode="auto">
          <a:xfrm>
            <a:off x="7467600" y="1523997"/>
            <a:ext cx="1588" cy="1588"/>
          </a:xfrm>
          <a:prstGeom prst="line">
            <a:avLst/>
          </a:prstGeom>
          <a:noFill/>
          <a:ln w="0">
            <a:solidFill>
              <a:srgbClr val="C0C0C0"/>
            </a:solidFill>
            <a:round/>
          </a:ln>
        </p:spPr>
        <p:txBody>
          <a:bodyPr/>
          <a:lstStyle/>
          <a:p>
            <a:endParaRPr lang="zh-CN" altLang="en-US"/>
          </a:p>
        </p:txBody>
      </p:sp>
      <p:sp>
        <p:nvSpPr>
          <p:cNvPr id="33" name="Rectangle 31"/>
          <p:cNvSpPr>
            <a:spLocks noChangeArrowheads="1"/>
          </p:cNvSpPr>
          <p:nvPr/>
        </p:nvSpPr>
        <p:spPr bwMode="auto">
          <a:xfrm>
            <a:off x="7467600" y="1523997"/>
            <a:ext cx="11113" cy="12700"/>
          </a:xfrm>
          <a:prstGeom prst="rect">
            <a:avLst/>
          </a:prstGeom>
          <a:solidFill>
            <a:srgbClr val="C0C0C0"/>
          </a:solidFill>
          <a:ln w="9525">
            <a:noFill/>
            <a:miter lim="800000"/>
          </a:ln>
        </p:spPr>
        <p:txBody>
          <a:bodyPr/>
          <a:lstStyle/>
          <a:p>
            <a:endParaRPr lang="zh-CN" altLang="en-US"/>
          </a:p>
        </p:txBody>
      </p:sp>
      <p:sp>
        <p:nvSpPr>
          <p:cNvPr id="34" name="Rectangle 32"/>
          <p:cNvSpPr>
            <a:spLocks noChangeArrowheads="1"/>
          </p:cNvSpPr>
          <p:nvPr/>
        </p:nvSpPr>
        <p:spPr bwMode="auto">
          <a:xfrm>
            <a:off x="7467600" y="1357304"/>
            <a:ext cx="11113" cy="12700"/>
          </a:xfrm>
          <a:prstGeom prst="rect">
            <a:avLst/>
          </a:prstGeom>
          <a:solidFill>
            <a:srgbClr val="C0C0C0"/>
          </a:solidFill>
          <a:ln w="9525">
            <a:noFill/>
            <a:miter lim="800000"/>
          </a:ln>
        </p:spPr>
        <p:txBody>
          <a:bodyPr/>
          <a:lstStyle/>
          <a:p>
            <a:endParaRPr lang="zh-CN" altLang="en-US"/>
          </a:p>
        </p:txBody>
      </p:sp>
      <p:sp>
        <p:nvSpPr>
          <p:cNvPr id="35" name="Rectangle 33"/>
          <p:cNvSpPr>
            <a:spLocks noChangeArrowheads="1"/>
          </p:cNvSpPr>
          <p:nvPr/>
        </p:nvSpPr>
        <p:spPr bwMode="auto">
          <a:xfrm>
            <a:off x="7467600" y="1978017"/>
            <a:ext cx="11113" cy="11112"/>
          </a:xfrm>
          <a:prstGeom prst="rect">
            <a:avLst/>
          </a:prstGeom>
          <a:solidFill>
            <a:srgbClr val="C0C0C0"/>
          </a:solidFill>
          <a:ln w="9525">
            <a:noFill/>
            <a:miter lim="800000"/>
          </a:ln>
        </p:spPr>
        <p:txBody>
          <a:bodyPr/>
          <a:lstStyle/>
          <a:p>
            <a:endParaRPr lang="zh-CN" altLang="en-US"/>
          </a:p>
        </p:txBody>
      </p:sp>
      <p:sp>
        <p:nvSpPr>
          <p:cNvPr id="36" name="Rectangle 34"/>
          <p:cNvSpPr>
            <a:spLocks noChangeArrowheads="1"/>
          </p:cNvSpPr>
          <p:nvPr/>
        </p:nvSpPr>
        <p:spPr bwMode="auto">
          <a:xfrm>
            <a:off x="7467600" y="2597142"/>
            <a:ext cx="11113" cy="12700"/>
          </a:xfrm>
          <a:prstGeom prst="rect">
            <a:avLst/>
          </a:prstGeom>
          <a:solidFill>
            <a:srgbClr val="C0C0C0"/>
          </a:solidFill>
          <a:ln w="9525">
            <a:noFill/>
            <a:miter lim="800000"/>
          </a:ln>
        </p:spPr>
        <p:txBody>
          <a:bodyPr/>
          <a:lstStyle/>
          <a:p>
            <a:endParaRPr lang="zh-CN" altLang="en-US"/>
          </a:p>
        </p:txBody>
      </p:sp>
      <p:sp>
        <p:nvSpPr>
          <p:cNvPr id="37" name="Rectangle 35"/>
          <p:cNvSpPr>
            <a:spLocks noChangeArrowheads="1"/>
          </p:cNvSpPr>
          <p:nvPr/>
        </p:nvSpPr>
        <p:spPr bwMode="auto">
          <a:xfrm>
            <a:off x="7467600" y="3216267"/>
            <a:ext cx="11113" cy="12700"/>
          </a:xfrm>
          <a:prstGeom prst="rect">
            <a:avLst/>
          </a:prstGeom>
          <a:solidFill>
            <a:srgbClr val="C0C0C0"/>
          </a:solidFill>
          <a:ln w="9525">
            <a:noFill/>
            <a:miter lim="800000"/>
          </a:ln>
        </p:spPr>
        <p:txBody>
          <a:bodyPr/>
          <a:lstStyle/>
          <a:p>
            <a:endParaRPr lang="zh-CN" altLang="en-US"/>
          </a:p>
        </p:txBody>
      </p:sp>
      <p:sp>
        <p:nvSpPr>
          <p:cNvPr id="38" name="Rectangle 36"/>
          <p:cNvSpPr>
            <a:spLocks noChangeArrowheads="1"/>
          </p:cNvSpPr>
          <p:nvPr/>
        </p:nvSpPr>
        <p:spPr bwMode="auto">
          <a:xfrm>
            <a:off x="7467600" y="3836979"/>
            <a:ext cx="11113" cy="11113"/>
          </a:xfrm>
          <a:prstGeom prst="rect">
            <a:avLst/>
          </a:prstGeom>
          <a:solidFill>
            <a:srgbClr val="C0C0C0"/>
          </a:solidFill>
          <a:ln w="9525">
            <a:noFill/>
            <a:miter lim="800000"/>
          </a:ln>
        </p:spPr>
        <p:txBody>
          <a:bodyPr/>
          <a:lstStyle/>
          <a:p>
            <a:endParaRPr lang="zh-CN" altLang="en-US"/>
          </a:p>
        </p:txBody>
      </p:sp>
      <p:sp>
        <p:nvSpPr>
          <p:cNvPr id="39" name="Rectangle 37"/>
          <p:cNvSpPr>
            <a:spLocks noChangeArrowheads="1"/>
          </p:cNvSpPr>
          <p:nvPr/>
        </p:nvSpPr>
        <p:spPr bwMode="auto">
          <a:xfrm>
            <a:off x="7467600" y="4572011"/>
            <a:ext cx="11113" cy="11113"/>
          </a:xfrm>
          <a:prstGeom prst="rect">
            <a:avLst/>
          </a:prstGeom>
          <a:solidFill>
            <a:srgbClr val="C0C0C0"/>
          </a:solidFill>
          <a:ln w="9525">
            <a:noFill/>
            <a:miter lim="800000"/>
          </a:ln>
        </p:spPr>
        <p:txBody>
          <a:bodyPr/>
          <a:lstStyle/>
          <a:p>
            <a:endParaRPr lang="zh-CN" altLang="en-US"/>
          </a:p>
        </p:txBody>
      </p:sp>
      <p:sp>
        <p:nvSpPr>
          <p:cNvPr id="46" name="Rectangle 44"/>
          <p:cNvSpPr>
            <a:spLocks noChangeArrowheads="1"/>
          </p:cNvSpPr>
          <p:nvPr/>
        </p:nvSpPr>
        <p:spPr bwMode="auto">
          <a:xfrm>
            <a:off x="3125788" y="4803789"/>
            <a:ext cx="3225800" cy="290513"/>
          </a:xfrm>
          <a:prstGeom prst="rect">
            <a:avLst/>
          </a:prstGeom>
          <a:noFill/>
          <a:ln w="9525">
            <a:noFill/>
            <a:miter lim="800000"/>
          </a:ln>
        </p:spPr>
        <p:txBody>
          <a:bodyPr/>
          <a:lstStyle/>
          <a:p>
            <a:endParaRPr lang="zh-CN" altLang="en-US"/>
          </a:p>
        </p:txBody>
      </p:sp>
      <p:grpSp>
        <p:nvGrpSpPr>
          <p:cNvPr id="47" name="Group 45"/>
          <p:cNvGrpSpPr/>
          <p:nvPr/>
        </p:nvGrpSpPr>
        <p:grpSpPr bwMode="auto">
          <a:xfrm>
            <a:off x="4857832" y="1428739"/>
            <a:ext cx="3786133" cy="2357713"/>
            <a:chOff x="1025" y="1404"/>
            <a:chExt cx="4173" cy="2141"/>
          </a:xfrm>
        </p:grpSpPr>
        <p:sp>
          <p:nvSpPr>
            <p:cNvPr id="48" name="Freeform 46"/>
            <p:cNvSpPr/>
            <p:nvPr/>
          </p:nvSpPr>
          <p:spPr bwMode="auto">
            <a:xfrm>
              <a:off x="1190" y="1404"/>
              <a:ext cx="1058" cy="1653"/>
            </a:xfrm>
            <a:custGeom>
              <a:avLst/>
              <a:gdLst/>
              <a:ahLst/>
              <a:cxnLst>
                <a:cxn ang="0">
                  <a:pos x="0" y="1240"/>
                </a:cxn>
                <a:cxn ang="0">
                  <a:pos x="1058" y="1653"/>
                </a:cxn>
                <a:cxn ang="0">
                  <a:pos x="1058" y="414"/>
                </a:cxn>
                <a:cxn ang="0">
                  <a:pos x="0" y="0"/>
                </a:cxn>
                <a:cxn ang="0">
                  <a:pos x="0" y="1240"/>
                </a:cxn>
              </a:cxnLst>
              <a:rect l="0" t="0" r="r" b="b"/>
              <a:pathLst>
                <a:path w="1058" h="1653">
                  <a:moveTo>
                    <a:pt x="0" y="1240"/>
                  </a:moveTo>
                  <a:lnTo>
                    <a:pt x="1058" y="1653"/>
                  </a:lnTo>
                  <a:lnTo>
                    <a:pt x="1058" y="414"/>
                  </a:lnTo>
                  <a:lnTo>
                    <a:pt x="0" y="0"/>
                  </a:lnTo>
                  <a:lnTo>
                    <a:pt x="0" y="1240"/>
                  </a:lnTo>
                  <a:close/>
                </a:path>
              </a:pathLst>
            </a:custGeom>
            <a:solidFill>
              <a:srgbClr val="800000"/>
            </a:solidFill>
            <a:ln w="12700">
              <a:solidFill>
                <a:srgbClr val="000000"/>
              </a:solidFill>
              <a:prstDash val="solid"/>
              <a:round/>
            </a:ln>
          </p:spPr>
          <p:txBody>
            <a:bodyPr/>
            <a:lstStyle/>
            <a:p>
              <a:endParaRPr lang="zh-CN" altLang="en-US"/>
            </a:p>
          </p:txBody>
        </p:sp>
        <p:sp>
          <p:nvSpPr>
            <p:cNvPr id="49" name="Freeform 47"/>
            <p:cNvSpPr/>
            <p:nvPr/>
          </p:nvSpPr>
          <p:spPr bwMode="auto">
            <a:xfrm>
              <a:off x="1137" y="1443"/>
              <a:ext cx="1058" cy="1653"/>
            </a:xfrm>
            <a:custGeom>
              <a:avLst/>
              <a:gdLst/>
              <a:ahLst/>
              <a:cxnLst>
                <a:cxn ang="0">
                  <a:pos x="0" y="1239"/>
                </a:cxn>
                <a:cxn ang="0">
                  <a:pos x="1058" y="1653"/>
                </a:cxn>
                <a:cxn ang="0">
                  <a:pos x="1058" y="413"/>
                </a:cxn>
                <a:cxn ang="0">
                  <a:pos x="0" y="0"/>
                </a:cxn>
                <a:cxn ang="0">
                  <a:pos x="0" y="1239"/>
                </a:cxn>
              </a:cxnLst>
              <a:rect l="0" t="0" r="r" b="b"/>
              <a:pathLst>
                <a:path w="1058" h="1653">
                  <a:moveTo>
                    <a:pt x="0" y="1239"/>
                  </a:moveTo>
                  <a:lnTo>
                    <a:pt x="1058" y="1653"/>
                  </a:lnTo>
                  <a:lnTo>
                    <a:pt x="1058" y="413"/>
                  </a:lnTo>
                  <a:lnTo>
                    <a:pt x="0" y="0"/>
                  </a:lnTo>
                  <a:lnTo>
                    <a:pt x="0" y="1239"/>
                  </a:lnTo>
                  <a:close/>
                </a:path>
              </a:pathLst>
            </a:custGeom>
            <a:solidFill>
              <a:srgbClr val="800000"/>
            </a:solidFill>
            <a:ln w="12700">
              <a:solidFill>
                <a:srgbClr val="000000"/>
              </a:solidFill>
              <a:prstDash val="solid"/>
              <a:round/>
            </a:ln>
          </p:spPr>
          <p:txBody>
            <a:bodyPr/>
            <a:lstStyle/>
            <a:p>
              <a:endParaRPr lang="zh-CN" altLang="en-US"/>
            </a:p>
          </p:txBody>
        </p:sp>
        <p:sp>
          <p:nvSpPr>
            <p:cNvPr id="50" name="Line 48"/>
            <p:cNvSpPr>
              <a:spLocks noChangeShapeType="1"/>
            </p:cNvSpPr>
            <p:nvPr/>
          </p:nvSpPr>
          <p:spPr bwMode="auto">
            <a:xfrm flipV="1">
              <a:off x="1152" y="1404"/>
              <a:ext cx="46" cy="46"/>
            </a:xfrm>
            <a:prstGeom prst="line">
              <a:avLst/>
            </a:prstGeom>
            <a:noFill/>
            <a:ln w="49213">
              <a:solidFill>
                <a:srgbClr val="000000"/>
              </a:solidFill>
              <a:round/>
            </a:ln>
          </p:spPr>
          <p:txBody>
            <a:bodyPr/>
            <a:lstStyle/>
            <a:p>
              <a:endParaRPr lang="zh-CN" altLang="en-US"/>
            </a:p>
          </p:txBody>
        </p:sp>
        <p:sp>
          <p:nvSpPr>
            <p:cNvPr id="51" name="Line 49"/>
            <p:cNvSpPr>
              <a:spLocks noChangeShapeType="1"/>
            </p:cNvSpPr>
            <p:nvPr/>
          </p:nvSpPr>
          <p:spPr bwMode="auto">
            <a:xfrm flipV="1">
              <a:off x="2187" y="3042"/>
              <a:ext cx="77" cy="38"/>
            </a:xfrm>
            <a:prstGeom prst="line">
              <a:avLst/>
            </a:prstGeom>
            <a:noFill/>
            <a:ln w="49213">
              <a:solidFill>
                <a:srgbClr val="000000"/>
              </a:solidFill>
              <a:round/>
            </a:ln>
          </p:spPr>
          <p:txBody>
            <a:bodyPr/>
            <a:lstStyle/>
            <a:p>
              <a:endParaRPr lang="zh-CN" altLang="en-US"/>
            </a:p>
          </p:txBody>
        </p:sp>
        <p:sp>
          <p:nvSpPr>
            <p:cNvPr id="52" name="Freeform 50"/>
            <p:cNvSpPr/>
            <p:nvPr/>
          </p:nvSpPr>
          <p:spPr bwMode="auto">
            <a:xfrm>
              <a:off x="2509" y="1412"/>
              <a:ext cx="1058" cy="1653"/>
            </a:xfrm>
            <a:custGeom>
              <a:avLst/>
              <a:gdLst/>
              <a:ahLst/>
              <a:cxnLst>
                <a:cxn ang="0">
                  <a:pos x="0" y="1240"/>
                </a:cxn>
                <a:cxn ang="0">
                  <a:pos x="1058" y="1653"/>
                </a:cxn>
                <a:cxn ang="0">
                  <a:pos x="1058" y="413"/>
                </a:cxn>
                <a:cxn ang="0">
                  <a:pos x="0" y="0"/>
                </a:cxn>
                <a:cxn ang="0">
                  <a:pos x="0" y="1240"/>
                </a:cxn>
              </a:cxnLst>
              <a:rect l="0" t="0" r="r" b="b"/>
              <a:pathLst>
                <a:path w="1058" h="1653">
                  <a:moveTo>
                    <a:pt x="0" y="1240"/>
                  </a:moveTo>
                  <a:lnTo>
                    <a:pt x="1058" y="1653"/>
                  </a:lnTo>
                  <a:lnTo>
                    <a:pt x="1058" y="413"/>
                  </a:lnTo>
                  <a:lnTo>
                    <a:pt x="0" y="0"/>
                  </a:lnTo>
                  <a:lnTo>
                    <a:pt x="0" y="1240"/>
                  </a:lnTo>
                  <a:close/>
                </a:path>
              </a:pathLst>
            </a:custGeom>
            <a:solidFill>
              <a:srgbClr val="000000"/>
            </a:solidFill>
            <a:ln w="12700">
              <a:solidFill>
                <a:srgbClr val="000000"/>
              </a:solidFill>
              <a:prstDash val="solid"/>
              <a:round/>
            </a:ln>
          </p:spPr>
          <p:txBody>
            <a:bodyPr/>
            <a:lstStyle/>
            <a:p>
              <a:endParaRPr lang="zh-CN" altLang="en-US"/>
            </a:p>
          </p:txBody>
        </p:sp>
        <p:sp>
          <p:nvSpPr>
            <p:cNvPr id="53" name="Freeform 51"/>
            <p:cNvSpPr/>
            <p:nvPr/>
          </p:nvSpPr>
          <p:spPr bwMode="auto">
            <a:xfrm>
              <a:off x="2455" y="1450"/>
              <a:ext cx="1058" cy="1653"/>
            </a:xfrm>
            <a:custGeom>
              <a:avLst/>
              <a:gdLst/>
              <a:ahLst/>
              <a:cxnLst>
                <a:cxn ang="0">
                  <a:pos x="0" y="1240"/>
                </a:cxn>
                <a:cxn ang="0">
                  <a:pos x="1058" y="1653"/>
                </a:cxn>
                <a:cxn ang="0">
                  <a:pos x="1058" y="414"/>
                </a:cxn>
                <a:cxn ang="0">
                  <a:pos x="0" y="0"/>
                </a:cxn>
                <a:cxn ang="0">
                  <a:pos x="0" y="1240"/>
                </a:cxn>
              </a:cxnLst>
              <a:rect l="0" t="0" r="r" b="b"/>
              <a:pathLst>
                <a:path w="1058" h="1653">
                  <a:moveTo>
                    <a:pt x="0" y="1240"/>
                  </a:moveTo>
                  <a:lnTo>
                    <a:pt x="1058" y="1653"/>
                  </a:lnTo>
                  <a:lnTo>
                    <a:pt x="1058" y="414"/>
                  </a:lnTo>
                  <a:lnTo>
                    <a:pt x="0" y="0"/>
                  </a:lnTo>
                  <a:lnTo>
                    <a:pt x="0" y="1240"/>
                  </a:lnTo>
                  <a:close/>
                </a:path>
              </a:pathLst>
            </a:custGeom>
            <a:solidFill>
              <a:srgbClr val="FFFFFF"/>
            </a:solidFill>
            <a:ln w="12700">
              <a:solidFill>
                <a:srgbClr val="000000"/>
              </a:solidFill>
              <a:prstDash val="solid"/>
              <a:round/>
            </a:ln>
          </p:spPr>
          <p:txBody>
            <a:bodyPr/>
            <a:lstStyle/>
            <a:p>
              <a:endParaRPr lang="zh-CN" altLang="en-US"/>
            </a:p>
          </p:txBody>
        </p:sp>
        <p:sp>
          <p:nvSpPr>
            <p:cNvPr id="54" name="Line 52"/>
            <p:cNvSpPr>
              <a:spLocks noChangeShapeType="1"/>
            </p:cNvSpPr>
            <p:nvPr/>
          </p:nvSpPr>
          <p:spPr bwMode="auto">
            <a:xfrm flipV="1">
              <a:off x="2471" y="1412"/>
              <a:ext cx="46" cy="46"/>
            </a:xfrm>
            <a:prstGeom prst="line">
              <a:avLst/>
            </a:prstGeom>
            <a:noFill/>
            <a:ln w="49213">
              <a:solidFill>
                <a:srgbClr val="000000"/>
              </a:solidFill>
              <a:round/>
            </a:ln>
          </p:spPr>
          <p:txBody>
            <a:bodyPr/>
            <a:lstStyle/>
            <a:p>
              <a:endParaRPr lang="zh-CN" altLang="en-US"/>
            </a:p>
          </p:txBody>
        </p:sp>
        <p:sp>
          <p:nvSpPr>
            <p:cNvPr id="55" name="Line 53"/>
            <p:cNvSpPr>
              <a:spLocks noChangeShapeType="1"/>
            </p:cNvSpPr>
            <p:nvPr/>
          </p:nvSpPr>
          <p:spPr bwMode="auto">
            <a:xfrm flipV="1">
              <a:off x="3506" y="3050"/>
              <a:ext cx="76" cy="38"/>
            </a:xfrm>
            <a:prstGeom prst="line">
              <a:avLst/>
            </a:prstGeom>
            <a:noFill/>
            <a:ln w="49213">
              <a:solidFill>
                <a:srgbClr val="000000"/>
              </a:solidFill>
              <a:round/>
            </a:ln>
          </p:spPr>
          <p:txBody>
            <a:bodyPr/>
            <a:lstStyle/>
            <a:p>
              <a:endParaRPr lang="zh-CN" altLang="en-US"/>
            </a:p>
          </p:txBody>
        </p:sp>
        <p:sp>
          <p:nvSpPr>
            <p:cNvPr id="56" name="Freeform 54"/>
            <p:cNvSpPr/>
            <p:nvPr/>
          </p:nvSpPr>
          <p:spPr bwMode="auto">
            <a:xfrm>
              <a:off x="3782" y="1404"/>
              <a:ext cx="1058" cy="1653"/>
            </a:xfrm>
            <a:custGeom>
              <a:avLst/>
              <a:gdLst/>
              <a:ahLst/>
              <a:cxnLst>
                <a:cxn ang="0">
                  <a:pos x="0" y="1240"/>
                </a:cxn>
                <a:cxn ang="0">
                  <a:pos x="1058" y="1653"/>
                </a:cxn>
                <a:cxn ang="0">
                  <a:pos x="1058" y="414"/>
                </a:cxn>
                <a:cxn ang="0">
                  <a:pos x="0" y="0"/>
                </a:cxn>
                <a:cxn ang="0">
                  <a:pos x="0" y="1240"/>
                </a:cxn>
              </a:cxnLst>
              <a:rect l="0" t="0" r="r" b="b"/>
              <a:pathLst>
                <a:path w="1058" h="1653">
                  <a:moveTo>
                    <a:pt x="0" y="1240"/>
                  </a:moveTo>
                  <a:lnTo>
                    <a:pt x="1058" y="1653"/>
                  </a:lnTo>
                  <a:lnTo>
                    <a:pt x="1058" y="414"/>
                  </a:lnTo>
                  <a:lnTo>
                    <a:pt x="0" y="0"/>
                  </a:lnTo>
                  <a:lnTo>
                    <a:pt x="0" y="1240"/>
                  </a:lnTo>
                  <a:close/>
                </a:path>
              </a:pathLst>
            </a:custGeom>
            <a:solidFill>
              <a:srgbClr val="C0C0C0"/>
            </a:solidFill>
            <a:ln w="12700">
              <a:solidFill>
                <a:srgbClr val="000000"/>
              </a:solidFill>
              <a:prstDash val="solid"/>
              <a:round/>
            </a:ln>
          </p:spPr>
          <p:txBody>
            <a:bodyPr/>
            <a:lstStyle/>
            <a:p>
              <a:endParaRPr lang="zh-CN" altLang="en-US"/>
            </a:p>
          </p:txBody>
        </p:sp>
        <p:sp>
          <p:nvSpPr>
            <p:cNvPr id="57" name="Freeform 55"/>
            <p:cNvSpPr/>
            <p:nvPr/>
          </p:nvSpPr>
          <p:spPr bwMode="auto">
            <a:xfrm>
              <a:off x="3728" y="1443"/>
              <a:ext cx="1058" cy="1653"/>
            </a:xfrm>
            <a:custGeom>
              <a:avLst/>
              <a:gdLst/>
              <a:ahLst/>
              <a:cxnLst>
                <a:cxn ang="0">
                  <a:pos x="0" y="1239"/>
                </a:cxn>
                <a:cxn ang="0">
                  <a:pos x="1058" y="1653"/>
                </a:cxn>
                <a:cxn ang="0">
                  <a:pos x="1058" y="413"/>
                </a:cxn>
                <a:cxn ang="0">
                  <a:pos x="0" y="0"/>
                </a:cxn>
                <a:cxn ang="0">
                  <a:pos x="0" y="1239"/>
                </a:cxn>
              </a:cxnLst>
              <a:rect l="0" t="0" r="r" b="b"/>
              <a:pathLst>
                <a:path w="1058" h="1653">
                  <a:moveTo>
                    <a:pt x="0" y="1239"/>
                  </a:moveTo>
                  <a:lnTo>
                    <a:pt x="1058" y="1653"/>
                  </a:lnTo>
                  <a:lnTo>
                    <a:pt x="1058" y="413"/>
                  </a:lnTo>
                  <a:lnTo>
                    <a:pt x="0" y="0"/>
                  </a:lnTo>
                  <a:lnTo>
                    <a:pt x="0" y="1239"/>
                  </a:lnTo>
                  <a:close/>
                </a:path>
              </a:pathLst>
            </a:custGeom>
            <a:solidFill>
              <a:srgbClr val="969696"/>
            </a:solidFill>
            <a:ln w="12700">
              <a:solidFill>
                <a:srgbClr val="000000"/>
              </a:solidFill>
              <a:prstDash val="solid"/>
              <a:round/>
            </a:ln>
          </p:spPr>
          <p:txBody>
            <a:bodyPr/>
            <a:lstStyle/>
            <a:p>
              <a:endParaRPr lang="zh-CN" altLang="en-US"/>
            </a:p>
          </p:txBody>
        </p:sp>
        <p:sp>
          <p:nvSpPr>
            <p:cNvPr id="58" name="Line 56"/>
            <p:cNvSpPr>
              <a:spLocks noChangeShapeType="1"/>
            </p:cNvSpPr>
            <p:nvPr/>
          </p:nvSpPr>
          <p:spPr bwMode="auto">
            <a:xfrm flipV="1">
              <a:off x="3743" y="1404"/>
              <a:ext cx="46" cy="46"/>
            </a:xfrm>
            <a:prstGeom prst="line">
              <a:avLst/>
            </a:prstGeom>
            <a:noFill/>
            <a:ln w="49213">
              <a:solidFill>
                <a:srgbClr val="000000"/>
              </a:solidFill>
              <a:round/>
            </a:ln>
          </p:spPr>
          <p:txBody>
            <a:bodyPr/>
            <a:lstStyle/>
            <a:p>
              <a:endParaRPr lang="zh-CN" altLang="en-US"/>
            </a:p>
          </p:txBody>
        </p:sp>
        <p:sp>
          <p:nvSpPr>
            <p:cNvPr id="59" name="Line 57"/>
            <p:cNvSpPr>
              <a:spLocks noChangeShapeType="1"/>
            </p:cNvSpPr>
            <p:nvPr/>
          </p:nvSpPr>
          <p:spPr bwMode="auto">
            <a:xfrm flipV="1">
              <a:off x="4778" y="3042"/>
              <a:ext cx="77" cy="38"/>
            </a:xfrm>
            <a:prstGeom prst="line">
              <a:avLst/>
            </a:prstGeom>
            <a:noFill/>
            <a:ln w="49213">
              <a:solidFill>
                <a:srgbClr val="000000"/>
              </a:solidFill>
              <a:round/>
            </a:ln>
          </p:spPr>
          <p:txBody>
            <a:bodyPr/>
            <a:lstStyle/>
            <a:p>
              <a:endParaRPr lang="zh-CN" altLang="en-US"/>
            </a:p>
          </p:txBody>
        </p:sp>
        <p:sp>
          <p:nvSpPr>
            <p:cNvPr id="60" name="Rectangle 58"/>
            <p:cNvSpPr>
              <a:spLocks noChangeArrowheads="1"/>
            </p:cNvSpPr>
            <p:nvPr/>
          </p:nvSpPr>
          <p:spPr bwMode="auto">
            <a:xfrm>
              <a:off x="1267" y="3142"/>
              <a:ext cx="820" cy="168"/>
            </a:xfrm>
            <a:prstGeom prst="rect">
              <a:avLst/>
            </a:prstGeom>
            <a:noFill/>
            <a:ln w="9525">
              <a:noFill/>
              <a:miter lim="800000"/>
            </a:ln>
          </p:spPr>
          <p:txBody>
            <a:bodyPr/>
            <a:lstStyle/>
            <a:p>
              <a:endParaRPr lang="zh-CN" altLang="en-US"/>
            </a:p>
          </p:txBody>
        </p:sp>
        <p:sp>
          <p:nvSpPr>
            <p:cNvPr id="61" name="Rectangle 59"/>
            <p:cNvSpPr>
              <a:spLocks noChangeArrowheads="1"/>
            </p:cNvSpPr>
            <p:nvPr/>
          </p:nvSpPr>
          <p:spPr bwMode="auto">
            <a:xfrm>
              <a:off x="1025" y="3126"/>
              <a:ext cx="1338" cy="419"/>
            </a:xfrm>
            <a:prstGeom prst="rect">
              <a:avLst/>
            </a:prstGeom>
            <a:noFill/>
            <a:ln w="9525">
              <a:noFill/>
              <a:miter lim="800000"/>
            </a:ln>
          </p:spPr>
          <p:txBody>
            <a:bodyPr wrap="square" lIns="0" tIns="0" rIns="0" bIns="0">
              <a:spAutoFit/>
            </a:bodyPr>
            <a:lstStyle/>
            <a:p>
              <a:pPr defTabSz="762000">
                <a:spcBef>
                  <a:spcPct val="50000"/>
                </a:spcBef>
              </a:pPr>
              <a:r>
                <a:rPr lang="zh-CN" altLang="en-US" sz="1200" b="1" dirty="0">
                  <a:solidFill>
                    <a:srgbClr val="000000"/>
                  </a:solidFill>
                  <a:latin typeface="Arial" pitchFamily="34" charset="0"/>
                </a:rPr>
                <a:t>  正极板</a:t>
              </a:r>
              <a:endParaRPr lang="zh-CN" altLang="en-US" sz="1200" b="1" dirty="0">
                <a:solidFill>
                  <a:srgbClr val="000000"/>
                </a:solidFill>
                <a:latin typeface="Arial" pitchFamily="34" charset="0"/>
              </a:endParaRPr>
            </a:p>
            <a:p>
              <a:pPr defTabSz="762000">
                <a:spcBef>
                  <a:spcPct val="50000"/>
                </a:spcBef>
              </a:pPr>
              <a:r>
                <a:rPr lang="zh-CN" altLang="en-US" sz="1200" b="1" dirty="0">
                  <a:solidFill>
                    <a:srgbClr val="000000"/>
                  </a:solidFill>
                  <a:latin typeface="Arial" pitchFamily="34" charset="0"/>
                </a:rPr>
                <a:t>（</a:t>
              </a:r>
              <a:r>
                <a:rPr lang="en-US" altLang="zh-CN" sz="1200" b="1" dirty="0">
                  <a:solidFill>
                    <a:srgbClr val="000000"/>
                  </a:solidFill>
                  <a:latin typeface="Arial" pitchFamily="34" charset="0"/>
                </a:rPr>
                <a:t>Positive Plate）</a:t>
              </a:r>
              <a:endParaRPr lang="en-US" altLang="zh-CN" sz="1200" b="1" dirty="0">
                <a:solidFill>
                  <a:srgbClr val="000000"/>
                </a:solidFill>
                <a:latin typeface="Arial" pitchFamily="34" charset="0"/>
              </a:endParaRPr>
            </a:p>
          </p:txBody>
        </p:sp>
        <p:sp>
          <p:nvSpPr>
            <p:cNvPr id="62" name="Rectangle 60"/>
            <p:cNvSpPr>
              <a:spLocks noChangeArrowheads="1"/>
            </p:cNvSpPr>
            <p:nvPr/>
          </p:nvSpPr>
          <p:spPr bwMode="auto">
            <a:xfrm>
              <a:off x="1671" y="3149"/>
              <a:ext cx="45" cy="139"/>
            </a:xfrm>
            <a:prstGeom prst="rect">
              <a:avLst/>
            </a:prstGeom>
            <a:noFill/>
            <a:ln w="9525">
              <a:noFill/>
              <a:miter lim="800000"/>
            </a:ln>
          </p:spPr>
          <p:txBody>
            <a:bodyPr wrap="none" lIns="0" tIns="0" rIns="0" bIns="0">
              <a:spAutoFit/>
            </a:bodyPr>
            <a:lstStyle/>
            <a:p>
              <a:pPr defTabSz="762000">
                <a:spcBef>
                  <a:spcPct val="50000"/>
                </a:spcBef>
              </a:pPr>
              <a:r>
                <a:rPr lang="zh-CN" altLang="en-US" sz="1200">
                  <a:solidFill>
                    <a:srgbClr val="000000"/>
                  </a:solidFill>
                  <a:latin typeface="Arial" pitchFamily="34" charset="0"/>
                </a:rPr>
                <a:t> </a:t>
              </a:r>
              <a:endParaRPr lang="zh-CN" altLang="en-US" sz="2100"/>
            </a:p>
          </p:txBody>
        </p:sp>
        <p:sp>
          <p:nvSpPr>
            <p:cNvPr id="63" name="Rectangle 61"/>
            <p:cNvSpPr>
              <a:spLocks noChangeArrowheads="1"/>
            </p:cNvSpPr>
            <p:nvPr/>
          </p:nvSpPr>
          <p:spPr bwMode="auto">
            <a:xfrm>
              <a:off x="2639" y="3157"/>
              <a:ext cx="905" cy="130"/>
            </a:xfrm>
            <a:prstGeom prst="rect">
              <a:avLst/>
            </a:prstGeom>
            <a:noFill/>
            <a:ln w="9525">
              <a:noFill/>
              <a:miter lim="800000"/>
            </a:ln>
          </p:spPr>
          <p:txBody>
            <a:bodyPr/>
            <a:lstStyle/>
            <a:p>
              <a:endParaRPr lang="zh-CN" altLang="en-US"/>
            </a:p>
          </p:txBody>
        </p:sp>
        <p:sp>
          <p:nvSpPr>
            <p:cNvPr id="64" name="Rectangle 62"/>
            <p:cNvSpPr>
              <a:spLocks noChangeArrowheads="1"/>
            </p:cNvSpPr>
            <p:nvPr/>
          </p:nvSpPr>
          <p:spPr bwMode="auto">
            <a:xfrm>
              <a:off x="2363" y="3132"/>
              <a:ext cx="1483" cy="348"/>
            </a:xfrm>
            <a:prstGeom prst="rect">
              <a:avLst/>
            </a:prstGeom>
            <a:noFill/>
            <a:ln w="9525">
              <a:noFill/>
              <a:miter lim="800000"/>
            </a:ln>
          </p:spPr>
          <p:txBody>
            <a:bodyPr wrap="none" lIns="0" tIns="0" rIns="0" bIns="0">
              <a:spAutoFit/>
            </a:bodyPr>
            <a:lstStyle/>
            <a:p>
              <a:pPr defTabSz="762000">
                <a:spcBef>
                  <a:spcPct val="50000"/>
                </a:spcBef>
              </a:pPr>
              <a:r>
                <a:rPr lang="zh-CN" altLang="en-US" sz="1200" b="1" dirty="0">
                  <a:solidFill>
                    <a:srgbClr val="000000"/>
                  </a:solidFill>
                  <a:latin typeface="Arial" pitchFamily="34" charset="0"/>
                </a:rPr>
                <a:t>     玻璃纤维隔板</a:t>
              </a:r>
              <a:endParaRPr lang="zh-CN" altLang="en-US" sz="1200" b="1" dirty="0">
                <a:solidFill>
                  <a:srgbClr val="000000"/>
                </a:solidFill>
                <a:latin typeface="Arial" pitchFamily="34" charset="0"/>
              </a:endParaRPr>
            </a:p>
            <a:p>
              <a:pPr defTabSz="762000">
                <a:spcBef>
                  <a:spcPct val="50000"/>
                </a:spcBef>
              </a:pPr>
              <a:r>
                <a:rPr lang="zh-CN" altLang="en-US" sz="1200" b="1" dirty="0">
                  <a:solidFill>
                    <a:srgbClr val="000000"/>
                  </a:solidFill>
                  <a:latin typeface="Arial" pitchFamily="34" charset="0"/>
                </a:rPr>
                <a:t>（</a:t>
              </a:r>
              <a:r>
                <a:rPr lang="en-US" altLang="zh-CN" sz="1200" b="1" dirty="0">
                  <a:solidFill>
                    <a:srgbClr val="000000"/>
                  </a:solidFill>
                  <a:latin typeface="Arial" pitchFamily="34" charset="0"/>
                </a:rPr>
                <a:t>AGM Separator）</a:t>
              </a:r>
              <a:endParaRPr lang="en-US" altLang="zh-CN" sz="2100" dirty="0"/>
            </a:p>
          </p:txBody>
        </p:sp>
        <p:sp>
          <p:nvSpPr>
            <p:cNvPr id="65" name="Rectangle 63"/>
            <p:cNvSpPr>
              <a:spLocks noChangeArrowheads="1"/>
            </p:cNvSpPr>
            <p:nvPr/>
          </p:nvSpPr>
          <p:spPr bwMode="auto">
            <a:xfrm>
              <a:off x="3759" y="3134"/>
              <a:ext cx="973" cy="161"/>
            </a:xfrm>
            <a:prstGeom prst="rect">
              <a:avLst/>
            </a:prstGeom>
            <a:noFill/>
            <a:ln w="9525">
              <a:noFill/>
              <a:miter lim="800000"/>
            </a:ln>
          </p:spPr>
          <p:txBody>
            <a:bodyPr/>
            <a:lstStyle/>
            <a:p>
              <a:endParaRPr lang="zh-CN" altLang="en-US"/>
            </a:p>
          </p:txBody>
        </p:sp>
        <p:sp>
          <p:nvSpPr>
            <p:cNvPr id="66" name="Rectangle 64"/>
            <p:cNvSpPr>
              <a:spLocks noChangeArrowheads="1"/>
            </p:cNvSpPr>
            <p:nvPr/>
          </p:nvSpPr>
          <p:spPr bwMode="auto">
            <a:xfrm>
              <a:off x="3786" y="3113"/>
              <a:ext cx="1412" cy="348"/>
            </a:xfrm>
            <a:prstGeom prst="rect">
              <a:avLst/>
            </a:prstGeom>
            <a:noFill/>
            <a:ln w="9525">
              <a:noFill/>
              <a:miter lim="800000"/>
            </a:ln>
          </p:spPr>
          <p:txBody>
            <a:bodyPr wrap="none" lIns="0" tIns="0" rIns="0" bIns="0">
              <a:spAutoFit/>
            </a:bodyPr>
            <a:lstStyle/>
            <a:p>
              <a:pPr defTabSz="762000">
                <a:spcBef>
                  <a:spcPct val="50000"/>
                </a:spcBef>
              </a:pPr>
              <a:r>
                <a:rPr lang="zh-CN" altLang="en-US" sz="1200" b="1" dirty="0">
                  <a:solidFill>
                    <a:srgbClr val="000000"/>
                  </a:solidFill>
                  <a:latin typeface="Arial" pitchFamily="34" charset="0"/>
                </a:rPr>
                <a:t>          负极板</a:t>
              </a:r>
              <a:endParaRPr lang="zh-CN" altLang="en-US" sz="1200" b="1" dirty="0">
                <a:solidFill>
                  <a:srgbClr val="000000"/>
                </a:solidFill>
                <a:latin typeface="Arial" pitchFamily="34" charset="0"/>
              </a:endParaRPr>
            </a:p>
            <a:p>
              <a:pPr defTabSz="762000">
                <a:spcBef>
                  <a:spcPct val="50000"/>
                </a:spcBef>
              </a:pPr>
              <a:r>
                <a:rPr lang="zh-CN" altLang="en-US" sz="1200" b="1" dirty="0">
                  <a:solidFill>
                    <a:srgbClr val="000000"/>
                  </a:solidFill>
                  <a:latin typeface="Arial" pitchFamily="34" charset="0"/>
                </a:rPr>
                <a:t>（</a:t>
              </a:r>
              <a:r>
                <a:rPr lang="en-US" altLang="zh-CN" sz="1200" b="1" dirty="0">
                  <a:solidFill>
                    <a:srgbClr val="000000"/>
                  </a:solidFill>
                  <a:latin typeface="Arial" pitchFamily="34" charset="0"/>
                </a:rPr>
                <a:t>Negative Plate）</a:t>
              </a:r>
              <a:endParaRPr lang="en-US" altLang="zh-CN" sz="2100" dirty="0"/>
            </a:p>
          </p:txBody>
        </p:sp>
        <p:sp>
          <p:nvSpPr>
            <p:cNvPr id="67" name="Rectangle 65"/>
            <p:cNvSpPr>
              <a:spLocks noChangeArrowheads="1"/>
            </p:cNvSpPr>
            <p:nvPr/>
          </p:nvSpPr>
          <p:spPr bwMode="auto">
            <a:xfrm>
              <a:off x="2356" y="2200"/>
              <a:ext cx="291" cy="230"/>
            </a:xfrm>
            <a:prstGeom prst="rect">
              <a:avLst/>
            </a:prstGeom>
            <a:noFill/>
            <a:ln w="9525">
              <a:noFill/>
              <a:miter lim="800000"/>
            </a:ln>
          </p:spPr>
          <p:txBody>
            <a:bodyPr/>
            <a:lstStyle/>
            <a:p>
              <a:endParaRPr lang="zh-CN" altLang="en-US"/>
            </a:p>
          </p:txBody>
        </p:sp>
        <p:sp>
          <p:nvSpPr>
            <p:cNvPr id="68" name="Rectangle 66"/>
            <p:cNvSpPr>
              <a:spLocks noChangeArrowheads="1"/>
            </p:cNvSpPr>
            <p:nvPr/>
          </p:nvSpPr>
          <p:spPr bwMode="auto">
            <a:xfrm>
              <a:off x="2279" y="2200"/>
              <a:ext cx="843" cy="161"/>
            </a:xfrm>
            <a:prstGeom prst="rect">
              <a:avLst/>
            </a:prstGeom>
            <a:solidFill>
              <a:srgbClr val="CCFFFF"/>
            </a:solidFill>
            <a:ln w="12700">
              <a:solidFill>
                <a:srgbClr val="000000"/>
              </a:solidFill>
              <a:miter lim="800000"/>
            </a:ln>
          </p:spPr>
          <p:txBody>
            <a:bodyPr/>
            <a:lstStyle/>
            <a:p>
              <a:endParaRPr lang="zh-CN" altLang="en-US"/>
            </a:p>
          </p:txBody>
        </p:sp>
        <p:sp>
          <p:nvSpPr>
            <p:cNvPr id="69" name="Rectangle 67"/>
            <p:cNvSpPr>
              <a:spLocks noChangeArrowheads="1"/>
            </p:cNvSpPr>
            <p:nvPr/>
          </p:nvSpPr>
          <p:spPr bwMode="auto">
            <a:xfrm>
              <a:off x="2442" y="2182"/>
              <a:ext cx="373" cy="162"/>
            </a:xfrm>
            <a:prstGeom prst="rect">
              <a:avLst/>
            </a:prstGeom>
            <a:noFill/>
            <a:ln w="9525">
              <a:noFill/>
              <a:miter lim="800000"/>
            </a:ln>
          </p:spPr>
          <p:txBody>
            <a:bodyPr wrap="none" lIns="0" tIns="0" rIns="0" bIns="0">
              <a:spAutoFit/>
            </a:bodyPr>
            <a:lstStyle/>
            <a:p>
              <a:pPr defTabSz="762000">
                <a:spcBef>
                  <a:spcPct val="50000"/>
                </a:spcBef>
              </a:pPr>
              <a:r>
                <a:rPr lang="zh-CN" altLang="en-US" sz="1400" dirty="0"/>
                <a:t>氧气</a:t>
              </a:r>
              <a:endParaRPr lang="zh-CN" altLang="en-US" sz="2100" dirty="0"/>
            </a:p>
          </p:txBody>
        </p:sp>
        <p:sp>
          <p:nvSpPr>
            <p:cNvPr id="70" name="Freeform 68"/>
            <p:cNvSpPr/>
            <p:nvPr/>
          </p:nvSpPr>
          <p:spPr bwMode="auto">
            <a:xfrm>
              <a:off x="3950" y="2009"/>
              <a:ext cx="506" cy="574"/>
            </a:xfrm>
            <a:custGeom>
              <a:avLst/>
              <a:gdLst/>
              <a:ahLst/>
              <a:cxnLst>
                <a:cxn ang="0">
                  <a:pos x="269" y="115"/>
                </a:cxn>
                <a:cxn ang="0">
                  <a:pos x="230" y="54"/>
                </a:cxn>
                <a:cxn ang="0">
                  <a:pos x="200" y="168"/>
                </a:cxn>
                <a:cxn ang="0">
                  <a:pos x="108" y="99"/>
                </a:cxn>
                <a:cxn ang="0">
                  <a:pos x="123" y="207"/>
                </a:cxn>
                <a:cxn ang="0">
                  <a:pos x="31" y="222"/>
                </a:cxn>
                <a:cxn ang="0">
                  <a:pos x="92" y="306"/>
                </a:cxn>
                <a:cxn ang="0">
                  <a:pos x="0" y="344"/>
                </a:cxn>
                <a:cxn ang="0">
                  <a:pos x="77" y="406"/>
                </a:cxn>
                <a:cxn ang="0">
                  <a:pos x="31" y="474"/>
                </a:cxn>
                <a:cxn ang="0">
                  <a:pos x="115" y="482"/>
                </a:cxn>
                <a:cxn ang="0">
                  <a:pos x="115" y="574"/>
                </a:cxn>
                <a:cxn ang="0">
                  <a:pos x="177" y="482"/>
                </a:cxn>
                <a:cxn ang="0">
                  <a:pos x="207" y="520"/>
                </a:cxn>
                <a:cxn ang="0">
                  <a:pos x="230" y="459"/>
                </a:cxn>
                <a:cxn ang="0">
                  <a:pos x="269" y="497"/>
                </a:cxn>
                <a:cxn ang="0">
                  <a:pos x="284" y="421"/>
                </a:cxn>
                <a:cxn ang="0">
                  <a:pos x="353" y="459"/>
                </a:cxn>
                <a:cxn ang="0">
                  <a:pos x="345" y="383"/>
                </a:cxn>
                <a:cxn ang="0">
                  <a:pos x="445" y="413"/>
                </a:cxn>
                <a:cxn ang="0">
                  <a:pos x="384" y="329"/>
                </a:cxn>
                <a:cxn ang="0">
                  <a:pos x="430" y="298"/>
                </a:cxn>
                <a:cxn ang="0">
                  <a:pos x="399" y="253"/>
                </a:cxn>
                <a:cxn ang="0">
                  <a:pos x="506" y="176"/>
                </a:cxn>
                <a:cxn ang="0">
                  <a:pos x="384" y="176"/>
                </a:cxn>
                <a:cxn ang="0">
                  <a:pos x="422" y="84"/>
                </a:cxn>
                <a:cxn ang="0">
                  <a:pos x="338" y="153"/>
                </a:cxn>
                <a:cxn ang="0">
                  <a:pos x="345" y="0"/>
                </a:cxn>
                <a:cxn ang="0">
                  <a:pos x="269" y="115"/>
                </a:cxn>
              </a:cxnLst>
              <a:rect l="0" t="0" r="r" b="b"/>
              <a:pathLst>
                <a:path w="506" h="574">
                  <a:moveTo>
                    <a:pt x="269" y="115"/>
                  </a:moveTo>
                  <a:lnTo>
                    <a:pt x="230" y="54"/>
                  </a:lnTo>
                  <a:lnTo>
                    <a:pt x="200" y="168"/>
                  </a:lnTo>
                  <a:lnTo>
                    <a:pt x="108" y="99"/>
                  </a:lnTo>
                  <a:lnTo>
                    <a:pt x="123" y="207"/>
                  </a:lnTo>
                  <a:lnTo>
                    <a:pt x="31" y="222"/>
                  </a:lnTo>
                  <a:lnTo>
                    <a:pt x="92" y="306"/>
                  </a:lnTo>
                  <a:lnTo>
                    <a:pt x="0" y="344"/>
                  </a:lnTo>
                  <a:lnTo>
                    <a:pt x="77" y="406"/>
                  </a:lnTo>
                  <a:lnTo>
                    <a:pt x="31" y="474"/>
                  </a:lnTo>
                  <a:lnTo>
                    <a:pt x="115" y="482"/>
                  </a:lnTo>
                  <a:lnTo>
                    <a:pt x="115" y="574"/>
                  </a:lnTo>
                  <a:lnTo>
                    <a:pt x="177" y="482"/>
                  </a:lnTo>
                  <a:lnTo>
                    <a:pt x="207" y="520"/>
                  </a:lnTo>
                  <a:lnTo>
                    <a:pt x="230" y="459"/>
                  </a:lnTo>
                  <a:lnTo>
                    <a:pt x="269" y="497"/>
                  </a:lnTo>
                  <a:lnTo>
                    <a:pt x="284" y="421"/>
                  </a:lnTo>
                  <a:lnTo>
                    <a:pt x="353" y="459"/>
                  </a:lnTo>
                  <a:lnTo>
                    <a:pt x="345" y="383"/>
                  </a:lnTo>
                  <a:lnTo>
                    <a:pt x="445" y="413"/>
                  </a:lnTo>
                  <a:lnTo>
                    <a:pt x="384" y="329"/>
                  </a:lnTo>
                  <a:lnTo>
                    <a:pt x="430" y="298"/>
                  </a:lnTo>
                  <a:lnTo>
                    <a:pt x="399" y="253"/>
                  </a:lnTo>
                  <a:lnTo>
                    <a:pt x="506" y="176"/>
                  </a:lnTo>
                  <a:lnTo>
                    <a:pt x="384" y="176"/>
                  </a:lnTo>
                  <a:lnTo>
                    <a:pt x="422" y="84"/>
                  </a:lnTo>
                  <a:lnTo>
                    <a:pt x="338" y="153"/>
                  </a:lnTo>
                  <a:lnTo>
                    <a:pt x="345" y="0"/>
                  </a:lnTo>
                  <a:lnTo>
                    <a:pt x="269" y="115"/>
                  </a:lnTo>
                  <a:close/>
                </a:path>
              </a:pathLst>
            </a:custGeom>
            <a:solidFill>
              <a:srgbClr val="FF6600"/>
            </a:solidFill>
            <a:ln w="12700">
              <a:solidFill>
                <a:srgbClr val="000000"/>
              </a:solidFill>
              <a:prstDash val="solid"/>
              <a:round/>
            </a:ln>
          </p:spPr>
          <p:txBody>
            <a:bodyPr/>
            <a:lstStyle/>
            <a:p>
              <a:endParaRPr lang="zh-CN" altLang="en-US"/>
            </a:p>
          </p:txBody>
        </p:sp>
        <p:sp>
          <p:nvSpPr>
            <p:cNvPr id="71" name="Freeform 69"/>
            <p:cNvSpPr/>
            <p:nvPr/>
          </p:nvSpPr>
          <p:spPr bwMode="auto">
            <a:xfrm>
              <a:off x="3575" y="2139"/>
              <a:ext cx="582" cy="299"/>
            </a:xfrm>
            <a:custGeom>
              <a:avLst/>
              <a:gdLst/>
              <a:ahLst/>
              <a:cxnLst>
                <a:cxn ang="0">
                  <a:pos x="437" y="0"/>
                </a:cxn>
                <a:cxn ang="0">
                  <a:pos x="437" y="77"/>
                </a:cxn>
                <a:cxn ang="0">
                  <a:pos x="0" y="77"/>
                </a:cxn>
                <a:cxn ang="0">
                  <a:pos x="0" y="222"/>
                </a:cxn>
                <a:cxn ang="0">
                  <a:pos x="437" y="222"/>
                </a:cxn>
                <a:cxn ang="0">
                  <a:pos x="437" y="299"/>
                </a:cxn>
                <a:cxn ang="0">
                  <a:pos x="582" y="145"/>
                </a:cxn>
                <a:cxn ang="0">
                  <a:pos x="437" y="0"/>
                </a:cxn>
              </a:cxnLst>
              <a:rect l="0" t="0" r="r" b="b"/>
              <a:pathLst>
                <a:path w="582" h="299">
                  <a:moveTo>
                    <a:pt x="437" y="0"/>
                  </a:moveTo>
                  <a:lnTo>
                    <a:pt x="437" y="77"/>
                  </a:lnTo>
                  <a:lnTo>
                    <a:pt x="0" y="77"/>
                  </a:lnTo>
                  <a:lnTo>
                    <a:pt x="0" y="222"/>
                  </a:lnTo>
                  <a:lnTo>
                    <a:pt x="437" y="222"/>
                  </a:lnTo>
                  <a:lnTo>
                    <a:pt x="437" y="299"/>
                  </a:lnTo>
                  <a:lnTo>
                    <a:pt x="582" y="145"/>
                  </a:lnTo>
                  <a:lnTo>
                    <a:pt x="437" y="0"/>
                  </a:lnTo>
                  <a:close/>
                </a:path>
              </a:pathLst>
            </a:custGeom>
            <a:solidFill>
              <a:srgbClr val="CCFFFF"/>
            </a:solidFill>
            <a:ln w="12700">
              <a:solidFill>
                <a:srgbClr val="000000"/>
              </a:solidFill>
              <a:prstDash val="solid"/>
              <a:round/>
            </a:ln>
          </p:spPr>
          <p:txBody>
            <a:bodyPr/>
            <a:lstStyle/>
            <a:p>
              <a:endParaRPr lang="zh-CN" altLang="en-US"/>
            </a:p>
          </p:txBody>
        </p:sp>
        <p:sp>
          <p:nvSpPr>
            <p:cNvPr id="72" name="Oval 70"/>
            <p:cNvSpPr>
              <a:spLocks noChangeArrowheads="1"/>
            </p:cNvSpPr>
            <p:nvPr/>
          </p:nvSpPr>
          <p:spPr bwMode="auto">
            <a:xfrm>
              <a:off x="4134" y="2254"/>
              <a:ext cx="108" cy="107"/>
            </a:xfrm>
            <a:prstGeom prst="ellipse">
              <a:avLst/>
            </a:prstGeom>
            <a:solidFill>
              <a:srgbClr val="CCFFFF"/>
            </a:solidFill>
            <a:ln w="12700">
              <a:solidFill>
                <a:srgbClr val="000000"/>
              </a:solidFill>
              <a:round/>
            </a:ln>
          </p:spPr>
          <p:txBody>
            <a:bodyPr/>
            <a:lstStyle/>
            <a:p>
              <a:endParaRPr lang="zh-CN" altLang="en-US"/>
            </a:p>
          </p:txBody>
        </p:sp>
        <p:sp>
          <p:nvSpPr>
            <p:cNvPr id="73" name="Oval 71"/>
            <p:cNvSpPr>
              <a:spLocks noChangeArrowheads="1"/>
            </p:cNvSpPr>
            <p:nvPr/>
          </p:nvSpPr>
          <p:spPr bwMode="auto">
            <a:xfrm>
              <a:off x="3805" y="2208"/>
              <a:ext cx="107" cy="107"/>
            </a:xfrm>
            <a:prstGeom prst="ellipse">
              <a:avLst/>
            </a:prstGeom>
            <a:solidFill>
              <a:srgbClr val="CCFFFF"/>
            </a:solidFill>
            <a:ln w="12700">
              <a:solidFill>
                <a:srgbClr val="000000"/>
              </a:solidFill>
              <a:round/>
            </a:ln>
          </p:spPr>
          <p:txBody>
            <a:bodyPr/>
            <a:lstStyle/>
            <a:p>
              <a:endParaRPr lang="zh-CN" altLang="en-US"/>
            </a:p>
          </p:txBody>
        </p:sp>
        <p:sp>
          <p:nvSpPr>
            <p:cNvPr id="74" name="Oval 72"/>
            <p:cNvSpPr>
              <a:spLocks noChangeArrowheads="1"/>
            </p:cNvSpPr>
            <p:nvPr/>
          </p:nvSpPr>
          <p:spPr bwMode="auto">
            <a:xfrm>
              <a:off x="3659" y="2307"/>
              <a:ext cx="107" cy="108"/>
            </a:xfrm>
            <a:prstGeom prst="ellipse">
              <a:avLst/>
            </a:prstGeom>
            <a:solidFill>
              <a:srgbClr val="CCFFFF"/>
            </a:solidFill>
            <a:ln w="12700">
              <a:solidFill>
                <a:srgbClr val="000000"/>
              </a:solidFill>
              <a:round/>
            </a:ln>
          </p:spPr>
          <p:txBody>
            <a:bodyPr/>
            <a:lstStyle/>
            <a:p>
              <a:endParaRPr lang="zh-CN" altLang="en-US"/>
            </a:p>
          </p:txBody>
        </p:sp>
        <p:sp>
          <p:nvSpPr>
            <p:cNvPr id="75" name="Oval 73"/>
            <p:cNvSpPr>
              <a:spLocks noChangeArrowheads="1"/>
            </p:cNvSpPr>
            <p:nvPr/>
          </p:nvSpPr>
          <p:spPr bwMode="auto">
            <a:xfrm>
              <a:off x="3575" y="2177"/>
              <a:ext cx="107" cy="107"/>
            </a:xfrm>
            <a:prstGeom prst="ellipse">
              <a:avLst/>
            </a:prstGeom>
            <a:solidFill>
              <a:srgbClr val="CCFFFF"/>
            </a:solidFill>
            <a:ln w="12700">
              <a:solidFill>
                <a:srgbClr val="000000"/>
              </a:solidFill>
              <a:round/>
            </a:ln>
          </p:spPr>
          <p:txBody>
            <a:bodyPr/>
            <a:lstStyle/>
            <a:p>
              <a:endParaRPr lang="zh-CN" altLang="en-US"/>
            </a:p>
          </p:txBody>
        </p:sp>
        <p:sp>
          <p:nvSpPr>
            <p:cNvPr id="76" name="Oval 74"/>
            <p:cNvSpPr>
              <a:spLocks noChangeArrowheads="1"/>
            </p:cNvSpPr>
            <p:nvPr/>
          </p:nvSpPr>
          <p:spPr bwMode="auto">
            <a:xfrm>
              <a:off x="3030" y="2246"/>
              <a:ext cx="108" cy="107"/>
            </a:xfrm>
            <a:prstGeom prst="ellipse">
              <a:avLst/>
            </a:prstGeom>
            <a:solidFill>
              <a:srgbClr val="CCFFFF"/>
            </a:solidFill>
            <a:ln w="12700">
              <a:solidFill>
                <a:srgbClr val="000000"/>
              </a:solidFill>
              <a:round/>
            </a:ln>
          </p:spPr>
          <p:txBody>
            <a:bodyPr/>
            <a:lstStyle/>
            <a:p>
              <a:endParaRPr lang="zh-CN" altLang="en-US"/>
            </a:p>
          </p:txBody>
        </p:sp>
        <p:sp>
          <p:nvSpPr>
            <p:cNvPr id="77" name="Oval 75"/>
            <p:cNvSpPr>
              <a:spLocks noChangeArrowheads="1"/>
            </p:cNvSpPr>
            <p:nvPr/>
          </p:nvSpPr>
          <p:spPr bwMode="auto">
            <a:xfrm>
              <a:off x="2846" y="2185"/>
              <a:ext cx="108" cy="107"/>
            </a:xfrm>
            <a:prstGeom prst="ellipse">
              <a:avLst/>
            </a:prstGeom>
            <a:solidFill>
              <a:srgbClr val="CCFFFF"/>
            </a:solidFill>
            <a:ln w="12700">
              <a:solidFill>
                <a:srgbClr val="000000"/>
              </a:solidFill>
              <a:round/>
            </a:ln>
          </p:spPr>
          <p:txBody>
            <a:bodyPr/>
            <a:lstStyle/>
            <a:p>
              <a:endParaRPr lang="zh-CN" altLang="en-US"/>
            </a:p>
          </p:txBody>
        </p:sp>
        <p:sp>
          <p:nvSpPr>
            <p:cNvPr id="78" name="Oval 76"/>
            <p:cNvSpPr>
              <a:spLocks noChangeArrowheads="1"/>
            </p:cNvSpPr>
            <p:nvPr/>
          </p:nvSpPr>
          <p:spPr bwMode="auto">
            <a:xfrm>
              <a:off x="2785" y="2315"/>
              <a:ext cx="107" cy="107"/>
            </a:xfrm>
            <a:prstGeom prst="ellipse">
              <a:avLst/>
            </a:prstGeom>
            <a:solidFill>
              <a:srgbClr val="CCFFFF"/>
            </a:solidFill>
            <a:ln w="12700">
              <a:solidFill>
                <a:srgbClr val="000000"/>
              </a:solidFill>
              <a:round/>
            </a:ln>
          </p:spPr>
          <p:txBody>
            <a:bodyPr/>
            <a:lstStyle/>
            <a:p>
              <a:endParaRPr lang="zh-CN" altLang="en-US"/>
            </a:p>
          </p:txBody>
        </p:sp>
        <p:sp>
          <p:nvSpPr>
            <p:cNvPr id="79" name="Oval 77"/>
            <p:cNvSpPr>
              <a:spLocks noChangeArrowheads="1"/>
            </p:cNvSpPr>
            <p:nvPr/>
          </p:nvSpPr>
          <p:spPr bwMode="auto">
            <a:xfrm>
              <a:off x="2256" y="2124"/>
              <a:ext cx="107" cy="107"/>
            </a:xfrm>
            <a:prstGeom prst="ellipse">
              <a:avLst/>
            </a:prstGeom>
            <a:solidFill>
              <a:srgbClr val="CCFFFF"/>
            </a:solidFill>
            <a:ln w="12700">
              <a:solidFill>
                <a:srgbClr val="000000"/>
              </a:solidFill>
              <a:round/>
            </a:ln>
          </p:spPr>
          <p:txBody>
            <a:bodyPr/>
            <a:lstStyle/>
            <a:p>
              <a:endParaRPr lang="zh-CN" altLang="en-US"/>
            </a:p>
          </p:txBody>
        </p:sp>
        <p:sp>
          <p:nvSpPr>
            <p:cNvPr id="80" name="Oval 78"/>
            <p:cNvSpPr>
              <a:spLocks noChangeArrowheads="1"/>
            </p:cNvSpPr>
            <p:nvPr/>
          </p:nvSpPr>
          <p:spPr bwMode="auto">
            <a:xfrm>
              <a:off x="2325" y="2323"/>
              <a:ext cx="107" cy="107"/>
            </a:xfrm>
            <a:prstGeom prst="ellipse">
              <a:avLst/>
            </a:prstGeom>
            <a:solidFill>
              <a:srgbClr val="CCFFFF"/>
            </a:solidFill>
            <a:ln w="12700">
              <a:solidFill>
                <a:srgbClr val="000000"/>
              </a:solidFill>
              <a:round/>
            </a:ln>
          </p:spPr>
          <p:txBody>
            <a:bodyPr/>
            <a:lstStyle/>
            <a:p>
              <a:endParaRPr lang="zh-CN" altLang="en-US"/>
            </a:p>
          </p:txBody>
        </p:sp>
      </p:grpSp>
      <p:sp>
        <p:nvSpPr>
          <p:cNvPr id="81" name="Text Box 79"/>
          <p:cNvSpPr txBox="1">
            <a:spLocks noChangeArrowheads="1"/>
          </p:cNvSpPr>
          <p:nvPr/>
        </p:nvSpPr>
        <p:spPr bwMode="auto">
          <a:xfrm>
            <a:off x="-32" y="420676"/>
            <a:ext cx="5845255"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1.5 VRLA </a:t>
            </a:r>
            <a:r>
              <a:rPr kumimoji="1" lang="zh-CN" altLang="en-US" sz="3200" b="1" dirty="0">
                <a:solidFill>
                  <a:srgbClr val="000066"/>
                </a:solidFill>
                <a:latin typeface="Times New Roman" pitchFamily="18" charset="0"/>
              </a:rPr>
              <a:t>电池氧气复合反应</a:t>
            </a:r>
            <a:endParaRPr kumimoji="1" lang="zh-CN" altLang="en-US" sz="3200" b="1" dirty="0">
              <a:solidFill>
                <a:srgbClr val="000066"/>
              </a:solidFill>
              <a:latin typeface="Times New Roman" pitchFamily="18" charset="0"/>
            </a:endParaRPr>
          </a:p>
        </p:txBody>
      </p:sp>
      <p:sp>
        <p:nvSpPr>
          <p:cNvPr id="82" name="Text Box 80"/>
          <p:cNvSpPr txBox="1">
            <a:spLocks noChangeArrowheads="1"/>
          </p:cNvSpPr>
          <p:nvPr/>
        </p:nvSpPr>
        <p:spPr bwMode="auto">
          <a:xfrm>
            <a:off x="4857752" y="3857631"/>
            <a:ext cx="3786214" cy="661720"/>
          </a:xfrm>
          <a:prstGeom prst="rect">
            <a:avLst/>
          </a:prstGeom>
          <a:noFill/>
          <a:ln w="9525">
            <a:noFill/>
            <a:miter lim="800000"/>
          </a:ln>
          <a:effectLst/>
        </p:spPr>
        <p:txBody>
          <a:bodyPr wrap="square">
            <a:spAutoFit/>
          </a:bodyPr>
          <a:lstStyle/>
          <a:p>
            <a:pPr defTabSz="762000">
              <a:spcBef>
                <a:spcPct val="50000"/>
              </a:spcBef>
            </a:pPr>
            <a:r>
              <a:rPr lang="zh-CN" altLang="en-US" sz="1600" dirty="0"/>
              <a:t>◆ </a:t>
            </a:r>
            <a:r>
              <a:rPr lang="en-US" altLang="zh-CN" sz="1600" dirty="0"/>
              <a:t>VRLA </a:t>
            </a:r>
            <a:r>
              <a:rPr lang="zh-CN" altLang="en-US" sz="1600" dirty="0"/>
              <a:t>电池内含不流动电解液</a:t>
            </a:r>
            <a:endParaRPr lang="zh-CN" altLang="en-US" sz="1600" dirty="0"/>
          </a:p>
          <a:p>
            <a:pPr defTabSz="762000">
              <a:spcBef>
                <a:spcPct val="50000"/>
              </a:spcBef>
            </a:pPr>
            <a:r>
              <a:rPr lang="en-US" altLang="zh-CN" sz="1400" b="1" dirty="0">
                <a:solidFill>
                  <a:srgbClr val="000000"/>
                </a:solidFill>
                <a:latin typeface="Arial" pitchFamily="34" charset="0"/>
              </a:rPr>
              <a:t>VRLA Cell  with </a:t>
            </a:r>
            <a:r>
              <a:rPr lang="en-US" altLang="zh-CN" sz="1400" b="1" dirty="0" err="1">
                <a:solidFill>
                  <a:srgbClr val="000000"/>
                </a:solidFill>
                <a:latin typeface="Arial" pitchFamily="34" charset="0"/>
              </a:rPr>
              <a:t>Immobalized</a:t>
            </a:r>
            <a:r>
              <a:rPr lang="en-US" altLang="zh-CN" sz="1400" b="1" dirty="0">
                <a:solidFill>
                  <a:srgbClr val="000000"/>
                </a:solidFill>
                <a:latin typeface="Arial" pitchFamily="34" charset="0"/>
              </a:rPr>
              <a:t> Electrolyte</a:t>
            </a:r>
            <a:endParaRPr lang="en-US" altLang="zh-CN" sz="1400" b="1" dirty="0">
              <a:solidFill>
                <a:srgbClr val="000000"/>
              </a:solidFill>
              <a:latin typeface="Arial" pitchFamily="34" charset="0"/>
            </a:endParaRPr>
          </a:p>
        </p:txBody>
      </p:sp>
      <p:pic>
        <p:nvPicPr>
          <p:cNvPr id="83" name="Picture 81" descr="img00013"/>
          <p:cNvPicPr>
            <a:picLocks noChangeAspect="1" noChangeArrowheads="1"/>
          </p:cNvPicPr>
          <p:nvPr/>
        </p:nvPicPr>
        <p:blipFill>
          <a:blip r:embed="rId1"/>
          <a:srcRect/>
          <a:stretch>
            <a:fillRect/>
          </a:stretch>
        </p:blipFill>
        <p:spPr bwMode="auto">
          <a:xfrm>
            <a:off x="1857356" y="1219936"/>
            <a:ext cx="1357322" cy="2593236"/>
          </a:xfrm>
          <a:prstGeom prst="rect">
            <a:avLst/>
          </a:prstGeom>
          <a:noFill/>
        </p:spPr>
      </p:pic>
      <p:sp>
        <p:nvSpPr>
          <p:cNvPr id="84" name="Text Box 82"/>
          <p:cNvSpPr txBox="1">
            <a:spLocks noChangeArrowheads="1"/>
          </p:cNvSpPr>
          <p:nvPr/>
        </p:nvSpPr>
        <p:spPr bwMode="auto">
          <a:xfrm>
            <a:off x="500034" y="3837807"/>
            <a:ext cx="4286280" cy="1019959"/>
          </a:xfrm>
          <a:prstGeom prst="rect">
            <a:avLst/>
          </a:prstGeom>
          <a:noFill/>
          <a:ln w="9525">
            <a:solidFill>
              <a:srgbClr val="3333CC"/>
            </a:solidFill>
            <a:prstDash val="sysDot"/>
            <a:miter lim="800000"/>
          </a:ln>
          <a:effectLst/>
        </p:spPr>
        <p:txBody>
          <a:bodyPr wrap="square">
            <a:spAutoFit/>
          </a:bodyPr>
          <a:lstStyle/>
          <a:p>
            <a:pPr defTabSz="762000">
              <a:lnSpc>
                <a:spcPct val="150000"/>
              </a:lnSpc>
              <a:spcBef>
                <a:spcPct val="50000"/>
              </a:spcBef>
            </a:pPr>
            <a:r>
              <a:rPr lang="zh-CN" altLang="en-US" sz="1400" dirty="0"/>
              <a:t>当吸收正极板产生的氧气而消耗的海绵状铅的</a:t>
            </a:r>
            <a:r>
              <a:rPr lang="zh-CN" altLang="en-US" sz="1400" dirty="0" smtClean="0"/>
              <a:t>量与负极板</a:t>
            </a:r>
            <a:r>
              <a:rPr lang="zh-CN" altLang="en-US" sz="1400" dirty="0"/>
              <a:t>充电生成海绵状铅的</a:t>
            </a:r>
            <a:r>
              <a:rPr lang="zh-CN" altLang="en-US" sz="1400" dirty="0" smtClean="0"/>
              <a:t>量二者</a:t>
            </a:r>
            <a:r>
              <a:rPr lang="zh-CN" altLang="en-US" sz="1400" dirty="0"/>
              <a:t>达到平衡状态时，便实现了电池的密封</a:t>
            </a:r>
            <a:endParaRPr lang="zh-CN" altLang="en-US" sz="2100" dirty="0"/>
          </a:p>
        </p:txBody>
      </p:sp>
      <p:sp>
        <p:nvSpPr>
          <p:cNvPr id="8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Text Box 2"/>
          <p:cNvSpPr txBox="1">
            <a:spLocks noChangeArrowheads="1"/>
          </p:cNvSpPr>
          <p:nvPr/>
        </p:nvSpPr>
        <p:spPr bwMode="auto">
          <a:xfrm>
            <a:off x="1600200" y="350044"/>
            <a:ext cx="287258" cy="584775"/>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3200" b="1">
                <a:solidFill>
                  <a:srgbClr val="000066"/>
                </a:solidFill>
                <a:latin typeface="Times New Roman" pitchFamily="18" charset="0"/>
              </a:rPr>
              <a:t> </a:t>
            </a:r>
            <a:endParaRPr kumimoji="1" lang="zh-CN" altLang="en-US" sz="3200" b="1">
              <a:solidFill>
                <a:srgbClr val="000066"/>
              </a:solidFill>
              <a:latin typeface="Times New Roman" pitchFamily="18" charset="0"/>
            </a:endParaRPr>
          </a:p>
        </p:txBody>
      </p:sp>
      <p:sp>
        <p:nvSpPr>
          <p:cNvPr id="52227" name="Text Box 3"/>
          <p:cNvSpPr txBox="1">
            <a:spLocks noChangeArrowheads="1"/>
          </p:cNvSpPr>
          <p:nvPr/>
        </p:nvSpPr>
        <p:spPr bwMode="auto">
          <a:xfrm>
            <a:off x="1295400" y="1714494"/>
            <a:ext cx="6858000" cy="1598771"/>
          </a:xfrm>
          <a:prstGeom prst="rect">
            <a:avLst/>
          </a:prstGeom>
          <a:noFill/>
          <a:ln w="9525">
            <a:solidFill>
              <a:schemeClr val="accent2"/>
            </a:solidFill>
            <a:miter lim="800000"/>
          </a:ln>
          <a:effectLst/>
        </p:spPr>
        <p:txBody>
          <a:bodyPr>
            <a:spAutoFit/>
          </a:bodyPr>
          <a:lstStyle/>
          <a:p>
            <a:pPr defTabSz="762000">
              <a:lnSpc>
                <a:spcPct val="125000"/>
              </a:lnSpc>
            </a:pPr>
            <a:r>
              <a:rPr kumimoji="1" lang="zh-CN" altLang="en-US" sz="1600" b="1">
                <a:solidFill>
                  <a:srgbClr val="000066"/>
                </a:solidFill>
                <a:latin typeface="Times New Roman" pitchFamily="18" charset="0"/>
              </a:rPr>
              <a:t>设计：改进负极板铅膏添加剂</a:t>
            </a:r>
            <a:endParaRPr kumimoji="1" lang="zh-CN" altLang="en-US" sz="1600" b="1">
              <a:solidFill>
                <a:srgbClr val="000066"/>
              </a:solidFill>
              <a:latin typeface="Times New Roman" pitchFamily="18" charset="0"/>
            </a:endParaRPr>
          </a:p>
          <a:p>
            <a:pPr defTabSz="762000">
              <a:lnSpc>
                <a:spcPct val="125000"/>
              </a:lnSpc>
            </a:pPr>
            <a:r>
              <a:rPr lang="zh-CN" altLang="en-US" sz="1600"/>
              <a:t>负极添加剂：特殊配比</a:t>
            </a:r>
            <a:r>
              <a:rPr lang="en-US" altLang="zh-CN" sz="1600"/>
              <a:t>BaSO4、</a:t>
            </a:r>
            <a:r>
              <a:rPr lang="zh-CN" altLang="en-US" sz="1600"/>
              <a:t>木素、短纤维</a:t>
            </a:r>
            <a:endParaRPr lang="zh-CN" altLang="en-US" sz="1600"/>
          </a:p>
          <a:p>
            <a:pPr defTabSz="762000">
              <a:lnSpc>
                <a:spcPct val="125000"/>
              </a:lnSpc>
            </a:pPr>
            <a:r>
              <a:rPr lang="zh-CN" altLang="en-US" sz="1600"/>
              <a:t>◆ 木素－－推迟电极钝化</a:t>
            </a:r>
            <a:endParaRPr lang="zh-CN" altLang="en-US" sz="1600"/>
          </a:p>
          <a:p>
            <a:pPr defTabSz="762000">
              <a:lnSpc>
                <a:spcPct val="125000"/>
              </a:lnSpc>
            </a:pPr>
            <a:r>
              <a:rPr lang="zh-CN" altLang="en-US" sz="1600"/>
              <a:t>◆ </a:t>
            </a:r>
            <a:r>
              <a:rPr lang="en-US" altLang="zh-CN" sz="1600"/>
              <a:t>BaSO4－－</a:t>
            </a:r>
            <a:r>
              <a:rPr lang="zh-CN" altLang="en-US" sz="1600"/>
              <a:t>为</a:t>
            </a:r>
            <a:r>
              <a:rPr lang="en-US" altLang="zh-CN" sz="1600"/>
              <a:t>PbSO4</a:t>
            </a:r>
            <a:r>
              <a:rPr lang="zh-CN" altLang="en-US" sz="1600"/>
              <a:t>提供结晶成核中心</a:t>
            </a:r>
            <a:endParaRPr lang="zh-CN" altLang="en-US" sz="1600"/>
          </a:p>
          <a:p>
            <a:pPr defTabSz="762000">
              <a:lnSpc>
                <a:spcPct val="125000"/>
              </a:lnSpc>
            </a:pPr>
            <a:r>
              <a:rPr lang="zh-CN" altLang="en-US" sz="1600"/>
              <a:t>◆ 短纤维－－增强活物质之间结合力</a:t>
            </a:r>
            <a:endParaRPr lang="zh-CN" altLang="en-US" sz="1600"/>
          </a:p>
        </p:txBody>
      </p:sp>
      <p:sp>
        <p:nvSpPr>
          <p:cNvPr id="52228" name="Text Box 4"/>
          <p:cNvSpPr txBox="1">
            <a:spLocks noChangeArrowheads="1"/>
          </p:cNvSpPr>
          <p:nvPr/>
        </p:nvSpPr>
        <p:spPr bwMode="auto">
          <a:xfrm>
            <a:off x="714348" y="1357304"/>
            <a:ext cx="1217000"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维护要点</a:t>
            </a:r>
            <a:endParaRPr kumimoji="1" lang="zh-CN" altLang="en-US" sz="2000" b="1" dirty="0">
              <a:solidFill>
                <a:srgbClr val="000066"/>
              </a:solidFill>
              <a:latin typeface="Times New Roman" pitchFamily="18" charset="0"/>
            </a:endParaRPr>
          </a:p>
        </p:txBody>
      </p:sp>
      <p:sp>
        <p:nvSpPr>
          <p:cNvPr id="52229" name="Text Box 5"/>
          <p:cNvSpPr txBox="1">
            <a:spLocks noChangeArrowheads="1"/>
          </p:cNvSpPr>
          <p:nvPr/>
        </p:nvSpPr>
        <p:spPr bwMode="auto">
          <a:xfrm>
            <a:off x="1285852" y="3585746"/>
            <a:ext cx="6553200" cy="584775"/>
          </a:xfrm>
          <a:prstGeom prst="rect">
            <a:avLst/>
          </a:prstGeom>
          <a:noFill/>
          <a:ln w="9525">
            <a:solidFill>
              <a:schemeClr val="tx1"/>
            </a:solidFill>
            <a:miter lim="800000"/>
          </a:ln>
          <a:effectLst/>
        </p:spPr>
        <p:txBody>
          <a:bodyPr>
            <a:spAutoFit/>
          </a:bodyPr>
          <a:lstStyle/>
          <a:p>
            <a:pPr>
              <a:spcBef>
                <a:spcPct val="50000"/>
              </a:spcBef>
            </a:pPr>
            <a:r>
              <a:rPr lang="zh-CN" altLang="en-US" sz="1600" b="1"/>
              <a:t>维护：</a:t>
            </a:r>
            <a:r>
              <a:rPr lang="zh-CN" altLang="en-US" sz="1600"/>
              <a:t>避免频繁放电造成硫酸盐积累。如多次放电间充电时间短于7天，则需要定期强制均充，恢复容量</a:t>
            </a:r>
            <a:endParaRPr lang="zh-CN" altLang="en-US" sz="1600"/>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7" name="Text Box 79"/>
          <p:cNvSpPr txBox="1">
            <a:spLocks noChangeArrowheads="1"/>
          </p:cNvSpPr>
          <p:nvPr/>
        </p:nvSpPr>
        <p:spPr bwMode="auto">
          <a:xfrm>
            <a:off x="0" y="428610"/>
            <a:ext cx="7183377"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蓄电池常见问题：容量过早衰减</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ext Box 2"/>
          <p:cNvSpPr txBox="1">
            <a:spLocks noChangeArrowheads="1"/>
          </p:cNvSpPr>
          <p:nvPr/>
        </p:nvSpPr>
        <p:spPr bwMode="auto">
          <a:xfrm>
            <a:off x="1899607" y="1214428"/>
            <a:ext cx="4958409"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常见问题5－－容量过早衰减，使用寿命短</a:t>
            </a:r>
            <a:endParaRPr kumimoji="1" lang="zh-CN" altLang="en-US" sz="2000" b="1" dirty="0">
              <a:solidFill>
                <a:srgbClr val="000066"/>
              </a:solidFill>
              <a:latin typeface="Times New Roman" pitchFamily="18" charset="0"/>
            </a:endParaRPr>
          </a:p>
        </p:txBody>
      </p:sp>
      <p:sp>
        <p:nvSpPr>
          <p:cNvPr id="53253" name="Text Box 5"/>
          <p:cNvSpPr txBox="1">
            <a:spLocks noChangeArrowheads="1"/>
          </p:cNvSpPr>
          <p:nvPr/>
        </p:nvSpPr>
        <p:spPr bwMode="auto">
          <a:xfrm>
            <a:off x="71406" y="1600136"/>
            <a:ext cx="3373437" cy="400110"/>
          </a:xfrm>
          <a:prstGeom prst="rect">
            <a:avLst/>
          </a:prstGeom>
          <a:noFill/>
          <a:ln w="9525">
            <a:noFill/>
            <a:miter lim="800000"/>
          </a:ln>
          <a:effectLst/>
        </p:spPr>
        <p:txBody>
          <a:bodyPr>
            <a:spAutoFit/>
          </a:bodyPr>
          <a:lstStyle/>
          <a:p>
            <a:pPr algn="ctr" defTabSz="762000">
              <a:spcBef>
                <a:spcPct val="50000"/>
              </a:spcBef>
            </a:pPr>
            <a:r>
              <a:rPr lang="zh-CN" altLang="en-US" sz="2000" b="1" dirty="0">
                <a:solidFill>
                  <a:srgbClr val="4D4D4D"/>
                </a:solidFill>
                <a:effectLst>
                  <a:outerShdw blurRad="38100" dist="38100" dir="2700000" algn="tl">
                    <a:srgbClr val="C0C0C0"/>
                  </a:outerShdw>
                </a:effectLst>
              </a:rPr>
              <a:t>3、电解液枯竭</a:t>
            </a:r>
            <a:endParaRPr lang="zh-CN" altLang="en-US" sz="2000" dirty="0"/>
          </a:p>
        </p:txBody>
      </p:sp>
      <p:sp>
        <p:nvSpPr>
          <p:cNvPr id="53255" name="Text Box 7"/>
          <p:cNvSpPr txBox="1">
            <a:spLocks noChangeArrowheads="1"/>
          </p:cNvSpPr>
          <p:nvPr/>
        </p:nvSpPr>
        <p:spPr bwMode="auto">
          <a:xfrm>
            <a:off x="1752600" y="3628906"/>
            <a:ext cx="1709738" cy="338554"/>
          </a:xfrm>
          <a:prstGeom prst="rect">
            <a:avLst/>
          </a:prstGeom>
          <a:noFill/>
          <a:ln w="6350">
            <a:solidFill>
              <a:schemeClr val="tx1"/>
            </a:solidFill>
            <a:miter lim="800000"/>
          </a:ln>
          <a:effectLst/>
        </p:spPr>
        <p:txBody>
          <a:bodyPr>
            <a:spAutoFit/>
          </a:bodyPr>
          <a:lstStyle/>
          <a:p>
            <a:pPr defTabSz="762000">
              <a:spcBef>
                <a:spcPct val="50000"/>
              </a:spcBef>
            </a:pPr>
            <a:r>
              <a:rPr lang="zh-CN" altLang="en-US" sz="1600"/>
              <a:t> 蓄电池漏液</a:t>
            </a:r>
            <a:endParaRPr lang="zh-CN" altLang="en-US" sz="1600"/>
          </a:p>
        </p:txBody>
      </p:sp>
      <p:sp>
        <p:nvSpPr>
          <p:cNvPr id="53256" name="Text Box 8"/>
          <p:cNvSpPr txBox="1">
            <a:spLocks noChangeArrowheads="1"/>
          </p:cNvSpPr>
          <p:nvPr/>
        </p:nvSpPr>
        <p:spPr bwMode="auto">
          <a:xfrm>
            <a:off x="990600" y="2143006"/>
            <a:ext cx="1512888" cy="338554"/>
          </a:xfrm>
          <a:prstGeom prst="rect">
            <a:avLst/>
          </a:prstGeom>
          <a:noFill/>
          <a:ln w="6350">
            <a:solidFill>
              <a:srgbClr val="000000"/>
            </a:solidFill>
            <a:miter lim="800000"/>
          </a:ln>
          <a:effectLst/>
        </p:spPr>
        <p:txBody>
          <a:bodyPr>
            <a:spAutoFit/>
          </a:bodyPr>
          <a:lstStyle/>
          <a:p>
            <a:pPr algn="ctr" defTabSz="762000">
              <a:spcBef>
                <a:spcPct val="50000"/>
              </a:spcBef>
            </a:pPr>
            <a:r>
              <a:rPr lang="zh-CN" altLang="en-US" sz="1600"/>
              <a:t>水分损失</a:t>
            </a:r>
            <a:endParaRPr lang="zh-CN" altLang="en-US" sz="1600"/>
          </a:p>
        </p:txBody>
      </p:sp>
      <p:sp>
        <p:nvSpPr>
          <p:cNvPr id="53257" name="Text Box 9"/>
          <p:cNvSpPr txBox="1">
            <a:spLocks noChangeArrowheads="1"/>
          </p:cNvSpPr>
          <p:nvPr/>
        </p:nvSpPr>
        <p:spPr bwMode="auto">
          <a:xfrm>
            <a:off x="2895601" y="2885957"/>
            <a:ext cx="1325563" cy="584775"/>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电解液浓度上升</a:t>
            </a:r>
            <a:endParaRPr lang="zh-CN" altLang="en-US" sz="1600"/>
          </a:p>
        </p:txBody>
      </p:sp>
      <p:sp>
        <p:nvSpPr>
          <p:cNvPr id="53258" name="Text Box 10"/>
          <p:cNvSpPr txBox="1">
            <a:spLocks noChangeArrowheads="1"/>
          </p:cNvSpPr>
          <p:nvPr/>
        </p:nvSpPr>
        <p:spPr bwMode="auto">
          <a:xfrm>
            <a:off x="6553200" y="3000256"/>
            <a:ext cx="1417638" cy="33855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容量衰减</a:t>
            </a:r>
            <a:endParaRPr lang="zh-CN" altLang="en-US" sz="1600"/>
          </a:p>
        </p:txBody>
      </p:sp>
      <p:sp>
        <p:nvSpPr>
          <p:cNvPr id="53259" name="Line 11"/>
          <p:cNvSpPr>
            <a:spLocks noChangeShapeType="1"/>
          </p:cNvSpPr>
          <p:nvPr/>
        </p:nvSpPr>
        <p:spPr bwMode="auto">
          <a:xfrm>
            <a:off x="4694238" y="2285881"/>
            <a:ext cx="2443162" cy="0"/>
          </a:xfrm>
          <a:prstGeom prst="line">
            <a:avLst/>
          </a:prstGeom>
          <a:noFill/>
          <a:ln w="9525">
            <a:solidFill>
              <a:schemeClr val="tx1"/>
            </a:solidFill>
            <a:round/>
          </a:ln>
          <a:effectLst/>
        </p:spPr>
        <p:txBody>
          <a:bodyPr wrap="none" anchor="ctr"/>
          <a:lstStyle/>
          <a:p>
            <a:endParaRPr lang="zh-CN" altLang="en-US" sz="1600"/>
          </a:p>
        </p:txBody>
      </p:sp>
      <p:sp>
        <p:nvSpPr>
          <p:cNvPr id="53260" name="Line 12"/>
          <p:cNvSpPr>
            <a:spLocks noChangeShapeType="1"/>
          </p:cNvSpPr>
          <p:nvPr/>
        </p:nvSpPr>
        <p:spPr bwMode="auto">
          <a:xfrm>
            <a:off x="7137400" y="2285881"/>
            <a:ext cx="25400" cy="714375"/>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53261" name="Line 13"/>
          <p:cNvSpPr>
            <a:spLocks noChangeShapeType="1"/>
          </p:cNvSpPr>
          <p:nvPr/>
        </p:nvSpPr>
        <p:spPr bwMode="auto">
          <a:xfrm>
            <a:off x="5943601" y="3114556"/>
            <a:ext cx="614363" cy="0"/>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53262" name="Text Box 14"/>
          <p:cNvSpPr txBox="1">
            <a:spLocks noChangeArrowheads="1"/>
          </p:cNvSpPr>
          <p:nvPr/>
        </p:nvSpPr>
        <p:spPr bwMode="auto">
          <a:xfrm>
            <a:off x="2978150" y="2154913"/>
            <a:ext cx="1684338" cy="33855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极间电阻增加</a:t>
            </a:r>
            <a:endParaRPr lang="zh-CN" altLang="en-US" sz="1600"/>
          </a:p>
        </p:txBody>
      </p:sp>
      <p:sp>
        <p:nvSpPr>
          <p:cNvPr id="53263" name="Line 15"/>
          <p:cNvSpPr>
            <a:spLocks noChangeShapeType="1"/>
          </p:cNvSpPr>
          <p:nvPr/>
        </p:nvSpPr>
        <p:spPr bwMode="auto">
          <a:xfrm>
            <a:off x="2503488" y="2273975"/>
            <a:ext cx="474662" cy="0"/>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53264" name="Text Box 16"/>
          <p:cNvSpPr txBox="1">
            <a:spLocks noChangeArrowheads="1"/>
          </p:cNvSpPr>
          <p:nvPr/>
        </p:nvSpPr>
        <p:spPr bwMode="auto">
          <a:xfrm>
            <a:off x="4724400" y="2885957"/>
            <a:ext cx="1219200" cy="33855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正极板腐蚀</a:t>
            </a:r>
            <a:endParaRPr lang="zh-CN" altLang="en-US" sz="1600"/>
          </a:p>
        </p:txBody>
      </p:sp>
      <p:sp>
        <p:nvSpPr>
          <p:cNvPr id="53265" name="Line 17"/>
          <p:cNvSpPr>
            <a:spLocks noChangeShapeType="1"/>
          </p:cNvSpPr>
          <p:nvPr/>
        </p:nvSpPr>
        <p:spPr bwMode="auto">
          <a:xfrm>
            <a:off x="4267201" y="3114556"/>
            <a:ext cx="455613" cy="0"/>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53266" name="Line 18"/>
          <p:cNvSpPr>
            <a:spLocks noChangeShapeType="1"/>
          </p:cNvSpPr>
          <p:nvPr/>
        </p:nvSpPr>
        <p:spPr bwMode="auto">
          <a:xfrm>
            <a:off x="1752600" y="2600206"/>
            <a:ext cx="0" cy="500063"/>
          </a:xfrm>
          <a:prstGeom prst="line">
            <a:avLst/>
          </a:prstGeom>
          <a:noFill/>
          <a:ln w="9525">
            <a:solidFill>
              <a:schemeClr val="tx1"/>
            </a:solidFill>
            <a:round/>
          </a:ln>
          <a:effectLst/>
        </p:spPr>
        <p:txBody>
          <a:bodyPr wrap="none" anchor="ctr"/>
          <a:lstStyle/>
          <a:p>
            <a:endParaRPr lang="zh-CN" altLang="en-US" sz="1600"/>
          </a:p>
        </p:txBody>
      </p:sp>
      <p:sp>
        <p:nvSpPr>
          <p:cNvPr id="53267" name="Line 19"/>
          <p:cNvSpPr>
            <a:spLocks noChangeShapeType="1"/>
          </p:cNvSpPr>
          <p:nvPr/>
        </p:nvSpPr>
        <p:spPr bwMode="auto">
          <a:xfrm flipV="1">
            <a:off x="1752600" y="3114556"/>
            <a:ext cx="1143000" cy="0"/>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53268" name="Line 20"/>
          <p:cNvSpPr>
            <a:spLocks noChangeShapeType="1"/>
          </p:cNvSpPr>
          <p:nvPr/>
        </p:nvSpPr>
        <p:spPr bwMode="auto">
          <a:xfrm>
            <a:off x="3505200" y="3800356"/>
            <a:ext cx="3081338" cy="0"/>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53269" name="Text Box 21"/>
          <p:cNvSpPr txBox="1">
            <a:spLocks noChangeArrowheads="1"/>
          </p:cNvSpPr>
          <p:nvPr/>
        </p:nvSpPr>
        <p:spPr bwMode="auto">
          <a:xfrm>
            <a:off x="6629400" y="3743206"/>
            <a:ext cx="1208088" cy="707886"/>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电池</a:t>
            </a:r>
            <a:endParaRPr lang="zh-CN" altLang="en-US" sz="1600"/>
          </a:p>
          <a:p>
            <a:pPr algn="ctr" defTabSz="762000">
              <a:spcBef>
                <a:spcPct val="50000"/>
              </a:spcBef>
            </a:pPr>
            <a:r>
              <a:rPr lang="zh-CN" altLang="en-US" sz="1600"/>
              <a:t>故障</a:t>
            </a:r>
            <a:endParaRPr lang="zh-CN" altLang="en-US" sz="1600"/>
          </a:p>
        </p:txBody>
      </p:sp>
      <p:sp>
        <p:nvSpPr>
          <p:cNvPr id="53270" name="Line 22"/>
          <p:cNvSpPr>
            <a:spLocks noChangeShapeType="1"/>
          </p:cNvSpPr>
          <p:nvPr/>
        </p:nvSpPr>
        <p:spPr bwMode="auto">
          <a:xfrm flipH="1">
            <a:off x="7162800" y="3343156"/>
            <a:ext cx="0" cy="400050"/>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53271" name="Text Box 23"/>
          <p:cNvSpPr txBox="1">
            <a:spLocks noChangeArrowheads="1"/>
          </p:cNvSpPr>
          <p:nvPr/>
        </p:nvSpPr>
        <p:spPr bwMode="auto">
          <a:xfrm>
            <a:off x="1295400" y="4143256"/>
            <a:ext cx="2501900" cy="338554"/>
          </a:xfrm>
          <a:prstGeom prst="rect">
            <a:avLst/>
          </a:prstGeom>
          <a:noFill/>
          <a:ln w="6350">
            <a:solidFill>
              <a:schemeClr val="tx1"/>
            </a:solidFill>
            <a:miter lim="800000"/>
          </a:ln>
          <a:effectLst/>
        </p:spPr>
        <p:txBody>
          <a:bodyPr>
            <a:spAutoFit/>
          </a:bodyPr>
          <a:lstStyle/>
          <a:p>
            <a:pPr defTabSz="762000">
              <a:spcBef>
                <a:spcPct val="50000"/>
              </a:spcBef>
            </a:pPr>
            <a:r>
              <a:rPr lang="zh-CN" altLang="en-US" sz="1600"/>
              <a:t> 电解液重力分层</a:t>
            </a:r>
            <a:endParaRPr lang="zh-CN" altLang="en-US" sz="1600"/>
          </a:p>
        </p:txBody>
      </p:sp>
      <p:sp>
        <p:nvSpPr>
          <p:cNvPr id="53272" name="Line 24"/>
          <p:cNvSpPr>
            <a:spLocks noChangeShapeType="1"/>
          </p:cNvSpPr>
          <p:nvPr/>
        </p:nvSpPr>
        <p:spPr bwMode="auto">
          <a:xfrm>
            <a:off x="3886200" y="4257556"/>
            <a:ext cx="2609850" cy="0"/>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22"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23" name="Text Box 79"/>
          <p:cNvSpPr txBox="1">
            <a:spLocks noChangeArrowheads="1"/>
          </p:cNvSpPr>
          <p:nvPr/>
        </p:nvSpPr>
        <p:spPr bwMode="auto">
          <a:xfrm>
            <a:off x="0" y="428610"/>
            <a:ext cx="7183377"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蓄电池常见问题：容量过早衰减</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ext Box 2"/>
          <p:cNvSpPr txBox="1">
            <a:spLocks noChangeArrowheads="1"/>
          </p:cNvSpPr>
          <p:nvPr/>
        </p:nvSpPr>
        <p:spPr bwMode="auto">
          <a:xfrm>
            <a:off x="428596" y="1383817"/>
            <a:ext cx="8429684" cy="3083921"/>
          </a:xfrm>
          <a:prstGeom prst="rect">
            <a:avLst/>
          </a:prstGeom>
          <a:noFill/>
          <a:ln w="9525">
            <a:noFill/>
            <a:miter lim="800000"/>
          </a:ln>
          <a:effectLst/>
        </p:spPr>
        <p:txBody>
          <a:bodyPr wrap="square">
            <a:spAutoFit/>
          </a:bodyPr>
          <a:lstStyle/>
          <a:p>
            <a:pPr defTabSz="762000">
              <a:lnSpc>
                <a:spcPct val="135000"/>
              </a:lnSpc>
            </a:pPr>
            <a:r>
              <a:rPr lang="zh-CN" altLang="en-US" sz="1600" b="1" dirty="0">
                <a:solidFill>
                  <a:schemeClr val="accent2"/>
                </a:solidFill>
              </a:rPr>
              <a:t>设计：</a:t>
            </a:r>
            <a:endParaRPr lang="zh-CN" altLang="en-US" sz="1600" b="1" dirty="0">
              <a:solidFill>
                <a:schemeClr val="accent2"/>
              </a:solidFill>
            </a:endParaRPr>
          </a:p>
          <a:p>
            <a:pPr defTabSz="762000">
              <a:lnSpc>
                <a:spcPct val="135000"/>
              </a:lnSpc>
            </a:pPr>
            <a:r>
              <a:rPr lang="zh-CN" altLang="en-US" sz="1600" dirty="0"/>
              <a:t>◆ 改善电解液配方    </a:t>
            </a:r>
            <a:endParaRPr lang="zh-CN" altLang="en-US" sz="1600" dirty="0"/>
          </a:p>
          <a:p>
            <a:pPr defTabSz="762000">
              <a:lnSpc>
                <a:spcPct val="135000"/>
              </a:lnSpc>
            </a:pPr>
            <a:r>
              <a:rPr lang="zh-CN" altLang="en-US" sz="1600" dirty="0"/>
              <a:t>    ◇ 降低电解液比重（电解液比重：≤1.29</a:t>
            </a:r>
            <a:r>
              <a:rPr lang="en-US" altLang="zh-CN" sz="1600" dirty="0"/>
              <a:t>g/cm</a:t>
            </a:r>
            <a:r>
              <a:rPr lang="en-US" altLang="zh-CN" sz="1600" baseline="30000" dirty="0"/>
              <a:t>3</a:t>
            </a:r>
            <a:r>
              <a:rPr lang="en-US" altLang="zh-CN" sz="1600" dirty="0"/>
              <a:t> ，</a:t>
            </a:r>
            <a:r>
              <a:rPr lang="zh-CN" altLang="en-US" sz="1600" dirty="0"/>
              <a:t>活物质利用率相对降低，使用寿命相对延长</a:t>
            </a:r>
            <a:r>
              <a:rPr lang="en-US" altLang="zh-CN" sz="1600" dirty="0"/>
              <a:t>）</a:t>
            </a:r>
            <a:endParaRPr lang="zh-CN" altLang="en-US" sz="1600" dirty="0"/>
          </a:p>
          <a:p>
            <a:pPr defTabSz="762000">
              <a:lnSpc>
                <a:spcPct val="135000"/>
              </a:lnSpc>
            </a:pPr>
            <a:r>
              <a:rPr lang="zh-CN" altLang="en-US" sz="1600" dirty="0"/>
              <a:t>    ◇添加剂：特殊配比</a:t>
            </a:r>
            <a:r>
              <a:rPr lang="en-US" altLang="zh-CN" sz="1600" dirty="0"/>
              <a:t>Na</a:t>
            </a:r>
            <a:r>
              <a:rPr lang="en-US" altLang="zh-CN" sz="1600" baseline="-25000" dirty="0"/>
              <a:t>2</a:t>
            </a:r>
            <a:r>
              <a:rPr lang="en-US" altLang="zh-CN" sz="1600" dirty="0"/>
              <a:t>SO</a:t>
            </a:r>
            <a:r>
              <a:rPr lang="en-US" altLang="zh-CN" sz="1600" baseline="-25000" dirty="0"/>
              <a:t>4</a:t>
            </a:r>
            <a:r>
              <a:rPr lang="en-US" altLang="zh-CN" sz="1600" dirty="0"/>
              <a:t>、</a:t>
            </a:r>
            <a:r>
              <a:rPr lang="zh-CN" altLang="en-US" sz="1600" dirty="0"/>
              <a:t>硅质添加剂</a:t>
            </a:r>
            <a:endParaRPr lang="zh-CN" altLang="en-US" sz="1600" dirty="0"/>
          </a:p>
          <a:p>
            <a:pPr defTabSz="762000">
              <a:lnSpc>
                <a:spcPct val="135000"/>
              </a:lnSpc>
            </a:pPr>
            <a:r>
              <a:rPr lang="zh-CN" altLang="en-US" sz="1600" dirty="0"/>
              <a:t>        ● </a:t>
            </a:r>
            <a:r>
              <a:rPr lang="en-US" altLang="zh-CN" sz="1600" dirty="0"/>
              <a:t>Na</a:t>
            </a:r>
            <a:r>
              <a:rPr lang="en-US" altLang="zh-CN" sz="1600" baseline="-25000" dirty="0"/>
              <a:t>2</a:t>
            </a:r>
            <a:r>
              <a:rPr lang="en-US" altLang="zh-CN" sz="1600" dirty="0"/>
              <a:t>SO</a:t>
            </a:r>
            <a:r>
              <a:rPr lang="en-US" altLang="zh-CN" sz="1600" baseline="-25000" dirty="0"/>
              <a:t>4</a:t>
            </a:r>
            <a:r>
              <a:rPr lang="en-US" altLang="zh-CN" sz="1600" dirty="0"/>
              <a:t>：</a:t>
            </a:r>
            <a:r>
              <a:rPr lang="zh-CN" altLang="en-US" sz="1600" dirty="0"/>
              <a:t>缓冲剂，抑制放电后</a:t>
            </a:r>
            <a:r>
              <a:rPr lang="en-US" altLang="zh-CN" sz="1600" dirty="0"/>
              <a:t>PbSO</a:t>
            </a:r>
            <a:r>
              <a:rPr lang="en-US" altLang="zh-CN" sz="1600" baseline="-25000" dirty="0"/>
              <a:t>4</a:t>
            </a:r>
            <a:r>
              <a:rPr lang="zh-CN" altLang="en-US" sz="1600" dirty="0"/>
              <a:t>在电解液中的溶解；</a:t>
            </a:r>
            <a:endParaRPr lang="zh-CN" altLang="en-US" sz="1600" dirty="0"/>
          </a:p>
          <a:p>
            <a:pPr defTabSz="762000">
              <a:lnSpc>
                <a:spcPct val="135000"/>
              </a:lnSpc>
            </a:pPr>
            <a:r>
              <a:rPr lang="zh-CN" altLang="en-US" sz="1600" dirty="0"/>
              <a:t>        ● 硅质胶体：阻止电解液重力分层，保持极板活物质性能稳定性。</a:t>
            </a:r>
            <a:endParaRPr lang="zh-CN" altLang="en-US" sz="1600" dirty="0"/>
          </a:p>
          <a:p>
            <a:pPr defTabSz="762000">
              <a:lnSpc>
                <a:spcPct val="135000"/>
              </a:lnSpc>
            </a:pPr>
            <a:r>
              <a:rPr lang="zh-CN" altLang="en-US" sz="1600" b="1" dirty="0">
                <a:solidFill>
                  <a:schemeClr val="accent2"/>
                </a:solidFill>
              </a:rPr>
              <a:t>维护：</a:t>
            </a:r>
            <a:endParaRPr lang="zh-CN" altLang="en-US" sz="1600" b="1" dirty="0">
              <a:solidFill>
                <a:schemeClr val="accent2"/>
              </a:solidFill>
            </a:endParaRPr>
          </a:p>
          <a:p>
            <a:pPr defTabSz="762000">
              <a:lnSpc>
                <a:spcPct val="135000"/>
              </a:lnSpc>
            </a:pPr>
            <a:r>
              <a:rPr lang="zh-CN" altLang="en-US" sz="1600" dirty="0"/>
              <a:t>◆ 改善使用条件：保持常温下对电池进行充电；对充电电压进行温度补偿</a:t>
            </a:r>
            <a:endParaRPr lang="zh-CN" altLang="en-US" sz="1600" dirty="0"/>
          </a:p>
        </p:txBody>
      </p:sp>
      <p:sp>
        <p:nvSpPr>
          <p:cNvPr id="54275" name="Text Box 3"/>
          <p:cNvSpPr txBox="1">
            <a:spLocks noChangeArrowheads="1"/>
          </p:cNvSpPr>
          <p:nvPr/>
        </p:nvSpPr>
        <p:spPr bwMode="auto">
          <a:xfrm>
            <a:off x="2928926" y="1214428"/>
            <a:ext cx="2765501"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针对电解液故障的对策</a:t>
            </a:r>
            <a:endParaRPr kumimoji="1" lang="zh-CN" altLang="en-US" sz="20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5" name="Text Box 79"/>
          <p:cNvSpPr txBox="1">
            <a:spLocks noChangeArrowheads="1"/>
          </p:cNvSpPr>
          <p:nvPr/>
        </p:nvSpPr>
        <p:spPr bwMode="auto">
          <a:xfrm>
            <a:off x="0" y="428610"/>
            <a:ext cx="7183377"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蓄电池常见问题：容量过早衰减</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ext Box 2"/>
          <p:cNvSpPr txBox="1">
            <a:spLocks noChangeArrowheads="1"/>
          </p:cNvSpPr>
          <p:nvPr/>
        </p:nvSpPr>
        <p:spPr bwMode="auto">
          <a:xfrm>
            <a:off x="500034" y="1597826"/>
            <a:ext cx="2946400" cy="400110"/>
          </a:xfrm>
          <a:prstGeom prst="rect">
            <a:avLst/>
          </a:prstGeom>
          <a:noFill/>
          <a:ln w="9525">
            <a:noFill/>
            <a:miter lim="800000"/>
          </a:ln>
          <a:effectLst/>
        </p:spPr>
        <p:txBody>
          <a:bodyPr>
            <a:spAutoFit/>
          </a:bodyPr>
          <a:lstStyle/>
          <a:p>
            <a:pPr algn="ctr" defTabSz="762000">
              <a:spcBef>
                <a:spcPct val="50000"/>
              </a:spcBef>
            </a:pPr>
            <a:r>
              <a:rPr lang="zh-CN" altLang="en-US" sz="2000" b="1" dirty="0">
                <a:solidFill>
                  <a:srgbClr val="4D4D4D"/>
                </a:solidFill>
                <a:effectLst>
                  <a:outerShdw blurRad="38100" dist="38100" dir="2700000" algn="tl">
                    <a:srgbClr val="C0C0C0"/>
                  </a:outerShdw>
                </a:effectLst>
              </a:rPr>
              <a:t>4、隔板劣化</a:t>
            </a:r>
            <a:endParaRPr lang="zh-CN" altLang="en-US" sz="2000" dirty="0">
              <a:effectLst>
                <a:outerShdw blurRad="38100" dist="38100" dir="2700000" algn="tl">
                  <a:srgbClr val="C0C0C0"/>
                </a:outerShdw>
              </a:effectLst>
            </a:endParaRPr>
          </a:p>
        </p:txBody>
      </p:sp>
      <p:grpSp>
        <p:nvGrpSpPr>
          <p:cNvPr id="2" name="Group 3"/>
          <p:cNvGrpSpPr/>
          <p:nvPr/>
        </p:nvGrpSpPr>
        <p:grpSpPr bwMode="auto">
          <a:xfrm>
            <a:off x="1524001" y="2055034"/>
            <a:ext cx="1223963" cy="2731294"/>
            <a:chOff x="1216" y="2026"/>
            <a:chExt cx="834" cy="2294"/>
          </a:xfrm>
        </p:grpSpPr>
        <p:grpSp>
          <p:nvGrpSpPr>
            <p:cNvPr id="3" name="Group 4"/>
            <p:cNvGrpSpPr/>
            <p:nvPr/>
          </p:nvGrpSpPr>
          <p:grpSpPr bwMode="auto">
            <a:xfrm>
              <a:off x="1366" y="2026"/>
              <a:ext cx="669" cy="1322"/>
              <a:chOff x="1294" y="1666"/>
              <a:chExt cx="669" cy="1322"/>
            </a:xfrm>
          </p:grpSpPr>
          <p:pic>
            <p:nvPicPr>
              <p:cNvPr id="55301" name="Picture 5"/>
              <p:cNvPicPr>
                <a:picLocks noChangeAspect="1" noChangeArrowheads="1"/>
              </p:cNvPicPr>
              <p:nvPr/>
            </p:nvPicPr>
            <p:blipFill>
              <a:blip r:embed="rId1"/>
              <a:srcRect/>
              <a:stretch>
                <a:fillRect/>
              </a:stretch>
            </p:blipFill>
            <p:spPr bwMode="auto">
              <a:xfrm>
                <a:off x="1315" y="1666"/>
                <a:ext cx="648" cy="569"/>
              </a:xfrm>
              <a:prstGeom prst="rect">
                <a:avLst/>
              </a:prstGeom>
              <a:solidFill>
                <a:srgbClr val="CCECFF">
                  <a:alpha val="50000"/>
                </a:srgbClr>
              </a:solidFill>
              <a:ln w="9525">
                <a:noFill/>
                <a:miter lim="800000"/>
                <a:headEnd/>
                <a:tailEnd/>
              </a:ln>
              <a:effectLst/>
            </p:spPr>
          </p:pic>
          <p:pic>
            <p:nvPicPr>
              <p:cNvPr id="55302" name="Picture 6"/>
              <p:cNvPicPr>
                <a:picLocks noChangeAspect="1" noChangeArrowheads="1"/>
              </p:cNvPicPr>
              <p:nvPr/>
            </p:nvPicPr>
            <p:blipFill>
              <a:blip r:embed="rId2" cstate="print"/>
              <a:srcRect/>
              <a:stretch>
                <a:fillRect/>
              </a:stretch>
            </p:blipFill>
            <p:spPr bwMode="auto">
              <a:xfrm>
                <a:off x="1294" y="2519"/>
                <a:ext cx="620" cy="469"/>
              </a:xfrm>
              <a:prstGeom prst="rect">
                <a:avLst/>
              </a:prstGeom>
              <a:solidFill>
                <a:srgbClr val="CCECFF">
                  <a:alpha val="50000"/>
                </a:srgbClr>
              </a:solidFill>
              <a:ln w="9525">
                <a:noFill/>
                <a:miter lim="800000"/>
                <a:headEnd/>
                <a:tailEnd/>
              </a:ln>
              <a:effectLst/>
            </p:spPr>
          </p:pic>
        </p:grpSp>
        <p:pic>
          <p:nvPicPr>
            <p:cNvPr id="55303" name="Picture 7"/>
            <p:cNvPicPr>
              <a:picLocks noChangeAspect="1" noChangeArrowheads="1"/>
            </p:cNvPicPr>
            <p:nvPr/>
          </p:nvPicPr>
          <p:blipFill>
            <a:blip r:embed="rId3"/>
            <a:srcRect/>
            <a:stretch>
              <a:fillRect/>
            </a:stretch>
          </p:blipFill>
          <p:spPr bwMode="auto">
            <a:xfrm>
              <a:off x="1216" y="3684"/>
              <a:ext cx="834" cy="636"/>
            </a:xfrm>
            <a:prstGeom prst="rect">
              <a:avLst/>
            </a:prstGeom>
            <a:solidFill>
              <a:srgbClr val="CCECFF">
                <a:alpha val="50000"/>
              </a:srgbClr>
            </a:solidFill>
            <a:ln w="9525">
              <a:noFill/>
              <a:miter lim="800000"/>
              <a:headEnd/>
              <a:tailEnd/>
            </a:ln>
            <a:effectLst/>
          </p:spPr>
        </p:pic>
        <p:sp>
          <p:nvSpPr>
            <p:cNvPr id="55304" name="Line 8"/>
            <p:cNvSpPr>
              <a:spLocks noChangeShapeType="1"/>
            </p:cNvSpPr>
            <p:nvPr/>
          </p:nvSpPr>
          <p:spPr bwMode="auto">
            <a:xfrm>
              <a:off x="1644" y="2592"/>
              <a:ext cx="0" cy="276"/>
            </a:xfrm>
            <a:prstGeom prst="line">
              <a:avLst/>
            </a:prstGeom>
            <a:noFill/>
            <a:ln w="9525">
              <a:solidFill>
                <a:srgbClr val="0000FF"/>
              </a:solidFill>
              <a:round/>
            </a:ln>
            <a:effectLst/>
          </p:spPr>
          <p:txBody>
            <a:bodyPr wrap="none" anchor="ctr"/>
            <a:lstStyle/>
            <a:p>
              <a:endParaRPr lang="zh-CN" altLang="en-US"/>
            </a:p>
          </p:txBody>
        </p:sp>
        <p:sp>
          <p:nvSpPr>
            <p:cNvPr id="55305" name="Line 9"/>
            <p:cNvSpPr>
              <a:spLocks noChangeShapeType="1"/>
            </p:cNvSpPr>
            <p:nvPr/>
          </p:nvSpPr>
          <p:spPr bwMode="auto">
            <a:xfrm>
              <a:off x="1644" y="3348"/>
              <a:ext cx="0" cy="348"/>
            </a:xfrm>
            <a:prstGeom prst="line">
              <a:avLst/>
            </a:prstGeom>
            <a:noFill/>
            <a:ln w="9525">
              <a:solidFill>
                <a:srgbClr val="0000FF"/>
              </a:solidFill>
              <a:round/>
            </a:ln>
            <a:effectLst/>
          </p:spPr>
          <p:txBody>
            <a:bodyPr wrap="none" anchor="ctr"/>
            <a:lstStyle/>
            <a:p>
              <a:endParaRPr lang="zh-CN" altLang="en-US"/>
            </a:p>
          </p:txBody>
        </p:sp>
      </p:grpSp>
      <p:sp>
        <p:nvSpPr>
          <p:cNvPr id="55306" name="Text Box 10"/>
          <p:cNvSpPr txBox="1">
            <a:spLocks noChangeArrowheads="1"/>
          </p:cNvSpPr>
          <p:nvPr/>
        </p:nvSpPr>
        <p:spPr bwMode="auto">
          <a:xfrm>
            <a:off x="1971045" y="1171508"/>
            <a:ext cx="4958409"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常见问题5－－容量过早衰减，使用寿命短</a:t>
            </a:r>
            <a:endParaRPr kumimoji="1" lang="zh-CN" altLang="en-US" sz="2000" b="1" dirty="0">
              <a:solidFill>
                <a:srgbClr val="000066"/>
              </a:solidFill>
              <a:latin typeface="Times New Roman" pitchFamily="18" charset="0"/>
            </a:endParaRPr>
          </a:p>
        </p:txBody>
      </p:sp>
      <p:sp>
        <p:nvSpPr>
          <p:cNvPr id="55308" name="Text Box 12"/>
          <p:cNvSpPr txBox="1">
            <a:spLocks noChangeArrowheads="1"/>
          </p:cNvSpPr>
          <p:nvPr/>
        </p:nvSpPr>
        <p:spPr bwMode="auto">
          <a:xfrm>
            <a:off x="4149718" y="4397038"/>
            <a:ext cx="1377950" cy="33855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电池故障</a:t>
            </a:r>
            <a:endParaRPr lang="zh-CN" altLang="en-US" sz="1600"/>
          </a:p>
        </p:txBody>
      </p:sp>
      <p:grpSp>
        <p:nvGrpSpPr>
          <p:cNvPr id="4" name="Group 13"/>
          <p:cNvGrpSpPr/>
          <p:nvPr/>
        </p:nvGrpSpPr>
        <p:grpSpPr bwMode="auto">
          <a:xfrm>
            <a:off x="4168769" y="3539786"/>
            <a:ext cx="4054475" cy="707665"/>
            <a:chOff x="3069" y="2949"/>
            <a:chExt cx="2766" cy="543"/>
          </a:xfrm>
        </p:grpSpPr>
        <p:sp>
          <p:nvSpPr>
            <p:cNvPr id="55310" name="Text Box 14"/>
            <p:cNvSpPr txBox="1">
              <a:spLocks noChangeArrowheads="1"/>
            </p:cNvSpPr>
            <p:nvPr/>
          </p:nvSpPr>
          <p:spPr bwMode="auto">
            <a:xfrm>
              <a:off x="4772" y="2949"/>
              <a:ext cx="1063" cy="543"/>
            </a:xfrm>
            <a:prstGeom prst="rect">
              <a:avLst/>
            </a:prstGeom>
            <a:noFill/>
            <a:ln w="6350">
              <a:solidFill>
                <a:srgbClr val="000000"/>
              </a:solidFill>
              <a:miter lim="800000"/>
            </a:ln>
            <a:effectLst/>
          </p:spPr>
          <p:txBody>
            <a:bodyPr>
              <a:spAutoFit/>
            </a:bodyPr>
            <a:lstStyle/>
            <a:p>
              <a:pPr algn="ctr" defTabSz="762000">
                <a:spcBef>
                  <a:spcPct val="50000"/>
                </a:spcBef>
              </a:pPr>
              <a:r>
                <a:rPr lang="zh-CN" altLang="en-US" sz="1600"/>
                <a:t>隔板</a:t>
              </a:r>
              <a:endParaRPr lang="zh-CN" altLang="en-US" sz="1600"/>
            </a:p>
            <a:p>
              <a:pPr algn="ctr" defTabSz="762000">
                <a:spcBef>
                  <a:spcPct val="50000"/>
                </a:spcBef>
              </a:pPr>
              <a:r>
                <a:rPr lang="zh-CN" altLang="en-US" sz="1600"/>
                <a:t>贯通短路</a:t>
              </a:r>
              <a:endParaRPr lang="zh-CN" altLang="en-US" sz="1600"/>
            </a:p>
          </p:txBody>
        </p:sp>
        <p:sp>
          <p:nvSpPr>
            <p:cNvPr id="55311" name="Text Box 15"/>
            <p:cNvSpPr txBox="1">
              <a:spLocks noChangeArrowheads="1"/>
            </p:cNvSpPr>
            <p:nvPr/>
          </p:nvSpPr>
          <p:spPr bwMode="auto">
            <a:xfrm>
              <a:off x="3069" y="3040"/>
              <a:ext cx="996" cy="260"/>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容量衰减</a:t>
              </a:r>
              <a:endParaRPr lang="zh-CN" altLang="en-US" sz="1600"/>
            </a:p>
          </p:txBody>
        </p:sp>
      </p:grpSp>
      <p:sp>
        <p:nvSpPr>
          <p:cNvPr id="55312" name="Line 16"/>
          <p:cNvSpPr>
            <a:spLocks noChangeShapeType="1"/>
          </p:cNvSpPr>
          <p:nvPr/>
        </p:nvSpPr>
        <p:spPr bwMode="auto">
          <a:xfrm flipH="1">
            <a:off x="5641968" y="3824347"/>
            <a:ext cx="982662" cy="0"/>
          </a:xfrm>
          <a:prstGeom prst="line">
            <a:avLst/>
          </a:prstGeom>
          <a:noFill/>
          <a:ln w="9525">
            <a:solidFill>
              <a:schemeClr val="tx1"/>
            </a:solidFill>
            <a:round/>
            <a:tailEnd type="triangle" w="med" len="med"/>
          </a:ln>
          <a:effectLst/>
        </p:spPr>
        <p:txBody>
          <a:bodyPr anchor="ctr">
            <a:spAutoFit/>
          </a:bodyPr>
          <a:lstStyle/>
          <a:p>
            <a:endParaRPr lang="zh-CN" altLang="en-US" sz="1600"/>
          </a:p>
        </p:txBody>
      </p:sp>
      <p:sp>
        <p:nvSpPr>
          <p:cNvPr id="55313" name="Line 17"/>
          <p:cNvSpPr>
            <a:spLocks noChangeShapeType="1"/>
          </p:cNvSpPr>
          <p:nvPr/>
        </p:nvSpPr>
        <p:spPr bwMode="auto">
          <a:xfrm>
            <a:off x="4872030" y="3979128"/>
            <a:ext cx="0" cy="381000"/>
          </a:xfrm>
          <a:prstGeom prst="line">
            <a:avLst/>
          </a:prstGeom>
          <a:noFill/>
          <a:ln w="9525">
            <a:solidFill>
              <a:schemeClr val="tx1"/>
            </a:solidFill>
            <a:round/>
            <a:tailEnd type="triangle" w="med" len="med"/>
          </a:ln>
          <a:effectLst/>
        </p:spPr>
        <p:txBody>
          <a:bodyPr wrap="none" anchor="ctr">
            <a:spAutoFit/>
          </a:bodyPr>
          <a:lstStyle/>
          <a:p>
            <a:endParaRPr lang="zh-CN" altLang="en-US" sz="1600"/>
          </a:p>
        </p:txBody>
      </p:sp>
      <p:sp>
        <p:nvSpPr>
          <p:cNvPr id="55314" name="Line 18"/>
          <p:cNvSpPr>
            <a:spLocks noChangeShapeType="1"/>
          </p:cNvSpPr>
          <p:nvPr/>
        </p:nvSpPr>
        <p:spPr bwMode="auto">
          <a:xfrm>
            <a:off x="4841868" y="3239751"/>
            <a:ext cx="0" cy="382190"/>
          </a:xfrm>
          <a:prstGeom prst="line">
            <a:avLst/>
          </a:prstGeom>
          <a:noFill/>
          <a:ln w="9525">
            <a:solidFill>
              <a:schemeClr val="tx1"/>
            </a:solidFill>
            <a:round/>
            <a:tailEnd type="triangle" w="med" len="med"/>
          </a:ln>
          <a:effectLst/>
        </p:spPr>
        <p:txBody>
          <a:bodyPr wrap="none" anchor="ctr">
            <a:spAutoFit/>
          </a:bodyPr>
          <a:lstStyle/>
          <a:p>
            <a:endParaRPr lang="zh-CN" altLang="en-US" sz="1600"/>
          </a:p>
        </p:txBody>
      </p:sp>
      <p:sp>
        <p:nvSpPr>
          <p:cNvPr id="55315" name="Text Box 19"/>
          <p:cNvSpPr txBox="1">
            <a:spLocks noChangeArrowheads="1"/>
          </p:cNvSpPr>
          <p:nvPr/>
        </p:nvSpPr>
        <p:spPr bwMode="auto">
          <a:xfrm>
            <a:off x="3736968" y="2093178"/>
            <a:ext cx="2506662" cy="33855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隔板松散弹性减弱</a:t>
            </a:r>
            <a:endParaRPr lang="zh-CN" altLang="en-US" sz="1600"/>
          </a:p>
        </p:txBody>
      </p:sp>
      <p:sp>
        <p:nvSpPr>
          <p:cNvPr id="55316" name="Text Box 20"/>
          <p:cNvSpPr txBox="1">
            <a:spLocks noChangeArrowheads="1"/>
          </p:cNvSpPr>
          <p:nvPr/>
        </p:nvSpPr>
        <p:spPr bwMode="auto">
          <a:xfrm>
            <a:off x="3500430" y="2893278"/>
            <a:ext cx="2971800" cy="33855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不能压紧极板保持湿润</a:t>
            </a:r>
            <a:endParaRPr lang="zh-CN" altLang="en-US" sz="1600"/>
          </a:p>
        </p:txBody>
      </p:sp>
      <p:sp>
        <p:nvSpPr>
          <p:cNvPr id="55317" name="Line 21"/>
          <p:cNvSpPr>
            <a:spLocks noChangeShapeType="1"/>
          </p:cNvSpPr>
          <p:nvPr/>
        </p:nvSpPr>
        <p:spPr bwMode="auto">
          <a:xfrm>
            <a:off x="4841868" y="2475369"/>
            <a:ext cx="0" cy="381000"/>
          </a:xfrm>
          <a:prstGeom prst="line">
            <a:avLst/>
          </a:prstGeom>
          <a:noFill/>
          <a:ln w="9525">
            <a:solidFill>
              <a:schemeClr val="tx1"/>
            </a:solidFill>
            <a:round/>
            <a:tailEnd type="triangle" w="med" len="med"/>
          </a:ln>
          <a:effectLst/>
        </p:spPr>
        <p:txBody>
          <a:bodyPr wrap="none" anchor="ctr">
            <a:spAutoFit/>
          </a:bodyPr>
          <a:lstStyle/>
          <a:p>
            <a:endParaRPr lang="zh-CN" altLang="en-US" sz="1600"/>
          </a:p>
        </p:txBody>
      </p:sp>
      <p:sp>
        <p:nvSpPr>
          <p:cNvPr id="21"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22" name="Text Box 79"/>
          <p:cNvSpPr txBox="1">
            <a:spLocks noChangeArrowheads="1"/>
          </p:cNvSpPr>
          <p:nvPr/>
        </p:nvSpPr>
        <p:spPr bwMode="auto">
          <a:xfrm>
            <a:off x="0" y="428610"/>
            <a:ext cx="7183377"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蓄电池常见问题：容量过早衰减</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ext Box 2"/>
          <p:cNvSpPr txBox="1">
            <a:spLocks noChangeArrowheads="1"/>
          </p:cNvSpPr>
          <p:nvPr/>
        </p:nvSpPr>
        <p:spPr bwMode="auto">
          <a:xfrm>
            <a:off x="2883807" y="1314384"/>
            <a:ext cx="2474011"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 </a:t>
            </a:r>
            <a:r>
              <a:rPr kumimoji="1" lang="en-US" altLang="zh-CN" sz="2000" b="1" dirty="0">
                <a:solidFill>
                  <a:srgbClr val="000066"/>
                </a:solidFill>
                <a:latin typeface="Times New Roman" pitchFamily="18" charset="0"/>
              </a:rPr>
              <a:t>AGM</a:t>
            </a:r>
            <a:r>
              <a:rPr kumimoji="1" lang="zh-CN" altLang="en-US" sz="2000" b="1" dirty="0">
                <a:solidFill>
                  <a:srgbClr val="000066"/>
                </a:solidFill>
                <a:latin typeface="Times New Roman" pitchFamily="18" charset="0"/>
              </a:rPr>
              <a:t>隔板改进设计 </a:t>
            </a:r>
            <a:endParaRPr kumimoji="1" lang="zh-CN" altLang="en-US" sz="2000" b="1" dirty="0">
              <a:solidFill>
                <a:srgbClr val="000066"/>
              </a:solidFill>
              <a:latin typeface="Times New Roman" pitchFamily="18" charset="0"/>
            </a:endParaRPr>
          </a:p>
        </p:txBody>
      </p:sp>
      <p:sp>
        <p:nvSpPr>
          <p:cNvPr id="56323" name="Text Box 3"/>
          <p:cNvSpPr txBox="1">
            <a:spLocks noChangeArrowheads="1"/>
          </p:cNvSpPr>
          <p:nvPr/>
        </p:nvSpPr>
        <p:spPr bwMode="auto">
          <a:xfrm>
            <a:off x="539116" y="1707509"/>
            <a:ext cx="8266113" cy="2185214"/>
          </a:xfrm>
          <a:prstGeom prst="rect">
            <a:avLst/>
          </a:prstGeom>
          <a:noFill/>
          <a:ln w="9525">
            <a:noFill/>
            <a:miter lim="800000"/>
          </a:ln>
          <a:effectLst/>
        </p:spPr>
        <p:txBody>
          <a:bodyPr>
            <a:spAutoFit/>
          </a:bodyPr>
          <a:lstStyle/>
          <a:p>
            <a:pPr defTabSz="762000">
              <a:lnSpc>
                <a:spcPct val="130000"/>
              </a:lnSpc>
              <a:spcBef>
                <a:spcPct val="50000"/>
              </a:spcBef>
            </a:pPr>
            <a:r>
              <a:rPr lang="zh-CN" altLang="en-US" sz="1600" dirty="0"/>
              <a:t>◆ 采用特殊配比粗细纤维多层交织搭配</a:t>
            </a:r>
            <a:r>
              <a:rPr lang="zh-CN" altLang="en-US" sz="1600" dirty="0" smtClean="0"/>
              <a:t>，起</a:t>
            </a:r>
            <a:r>
              <a:rPr lang="zh-CN" altLang="en-US" sz="1600" dirty="0"/>
              <a:t>到如下重要作用：</a:t>
            </a:r>
            <a:endParaRPr lang="zh-CN" altLang="en-US" sz="1600" dirty="0"/>
          </a:p>
          <a:p>
            <a:pPr defTabSz="762000">
              <a:lnSpc>
                <a:spcPct val="130000"/>
              </a:lnSpc>
              <a:spcBef>
                <a:spcPct val="50000"/>
              </a:spcBef>
            </a:pPr>
            <a:r>
              <a:rPr lang="zh-CN" altLang="en-US" sz="1600" dirty="0"/>
              <a:t>         ① 吸液力强保持电解液不流动</a:t>
            </a:r>
            <a:r>
              <a:rPr lang="zh-CN" altLang="en-US" sz="1600" dirty="0" smtClean="0"/>
              <a:t>；</a:t>
            </a:r>
            <a:endParaRPr lang="en-US" altLang="zh-CN" sz="1600" dirty="0" smtClean="0"/>
          </a:p>
          <a:p>
            <a:pPr defTabSz="762000">
              <a:lnSpc>
                <a:spcPct val="130000"/>
              </a:lnSpc>
              <a:spcBef>
                <a:spcPct val="50000"/>
              </a:spcBef>
            </a:pPr>
            <a:r>
              <a:rPr lang="en-US" altLang="zh-CN" sz="1600" dirty="0" smtClean="0"/>
              <a:t>         </a:t>
            </a:r>
            <a:r>
              <a:rPr lang="zh-CN" altLang="en-US" sz="1600" dirty="0" smtClean="0"/>
              <a:t>② </a:t>
            </a:r>
            <a:r>
              <a:rPr lang="zh-CN" altLang="en-US" sz="1600" dirty="0"/>
              <a:t>孔隙率高成为气体再化合良好通道；</a:t>
            </a:r>
            <a:endParaRPr lang="zh-CN" altLang="en-US" sz="1600" dirty="0"/>
          </a:p>
          <a:p>
            <a:pPr defTabSz="762000">
              <a:lnSpc>
                <a:spcPct val="130000"/>
              </a:lnSpc>
              <a:spcBef>
                <a:spcPct val="50000"/>
              </a:spcBef>
            </a:pPr>
            <a:r>
              <a:rPr lang="zh-CN" altLang="en-US" sz="1600" dirty="0"/>
              <a:t> </a:t>
            </a:r>
            <a:r>
              <a:rPr lang="zh-CN" altLang="en-US" sz="1600" dirty="0" smtClean="0"/>
              <a:t>        </a:t>
            </a:r>
            <a:r>
              <a:rPr lang="zh-CN" altLang="en-US" sz="1600" dirty="0"/>
              <a:t>③ 辅助提高极板装配压力，提高蓄电池循环使用寿命</a:t>
            </a:r>
            <a:endParaRPr lang="zh-CN" altLang="en-US" sz="1600" dirty="0"/>
          </a:p>
          <a:p>
            <a:pPr defTabSz="762000">
              <a:lnSpc>
                <a:spcPct val="130000"/>
              </a:lnSpc>
              <a:spcBef>
                <a:spcPct val="50000"/>
              </a:spcBef>
            </a:pPr>
            <a:r>
              <a:rPr lang="zh-CN" altLang="en-US" sz="1600" dirty="0"/>
              <a:t>◆ 电池安装采用极板水平放置方式，自然压紧。</a:t>
            </a:r>
            <a:endParaRPr lang="zh-CN" altLang="en-US" sz="1600" dirty="0"/>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5" name="Text Box 79"/>
          <p:cNvSpPr txBox="1">
            <a:spLocks noChangeArrowheads="1"/>
          </p:cNvSpPr>
          <p:nvPr/>
        </p:nvSpPr>
        <p:spPr bwMode="auto">
          <a:xfrm>
            <a:off x="0" y="428610"/>
            <a:ext cx="7183377"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蓄电池常见问题：容量过早衰减</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Text Box 3"/>
          <p:cNvSpPr txBox="1">
            <a:spLocks noChangeArrowheads="1"/>
          </p:cNvSpPr>
          <p:nvPr/>
        </p:nvSpPr>
        <p:spPr bwMode="auto">
          <a:xfrm>
            <a:off x="642910" y="1714494"/>
            <a:ext cx="3529012" cy="400110"/>
          </a:xfrm>
          <a:prstGeom prst="rect">
            <a:avLst/>
          </a:prstGeom>
          <a:noFill/>
          <a:ln w="9525">
            <a:noFill/>
            <a:miter lim="800000"/>
          </a:ln>
          <a:effectLst/>
        </p:spPr>
        <p:txBody>
          <a:bodyPr>
            <a:spAutoFit/>
          </a:bodyPr>
          <a:lstStyle/>
          <a:p>
            <a:pPr algn="ctr" defTabSz="762000">
              <a:spcBef>
                <a:spcPct val="50000"/>
              </a:spcBef>
            </a:pPr>
            <a:r>
              <a:rPr lang="zh-CN" altLang="en-US" sz="2000" b="1" dirty="0">
                <a:solidFill>
                  <a:srgbClr val="4D4D4D"/>
                </a:solidFill>
                <a:effectLst>
                  <a:outerShdw blurRad="38100" dist="38100" dir="2700000" algn="tl">
                    <a:srgbClr val="C0C0C0"/>
                  </a:outerShdw>
                </a:effectLst>
              </a:rPr>
              <a:t>5、电槽、安全阀</a:t>
            </a:r>
            <a:endParaRPr lang="zh-CN" altLang="en-US" sz="2000" b="1" dirty="0">
              <a:solidFill>
                <a:srgbClr val="4D4D4D"/>
              </a:solidFill>
              <a:effectLst>
                <a:outerShdw blurRad="38100" dist="38100" dir="2700000" algn="tl">
                  <a:srgbClr val="C0C0C0"/>
                </a:outerShdw>
              </a:effectLst>
            </a:endParaRPr>
          </a:p>
        </p:txBody>
      </p:sp>
      <p:sp>
        <p:nvSpPr>
          <p:cNvPr id="57348" name="Text Box 4"/>
          <p:cNvSpPr txBox="1">
            <a:spLocks noChangeArrowheads="1"/>
          </p:cNvSpPr>
          <p:nvPr/>
        </p:nvSpPr>
        <p:spPr bwMode="auto">
          <a:xfrm>
            <a:off x="7224713" y="2961614"/>
            <a:ext cx="1123950" cy="338554"/>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电池故障</a:t>
            </a:r>
            <a:endParaRPr lang="zh-CN" altLang="en-US" sz="1600"/>
          </a:p>
        </p:txBody>
      </p:sp>
      <p:sp>
        <p:nvSpPr>
          <p:cNvPr id="57350" name="Text Box 6"/>
          <p:cNvSpPr txBox="1">
            <a:spLocks noChangeArrowheads="1"/>
          </p:cNvSpPr>
          <p:nvPr/>
        </p:nvSpPr>
        <p:spPr bwMode="auto">
          <a:xfrm>
            <a:off x="1468438" y="2787783"/>
            <a:ext cx="1363662" cy="707886"/>
          </a:xfrm>
          <a:prstGeom prst="rect">
            <a:avLst/>
          </a:prstGeom>
          <a:noFill/>
          <a:ln w="6350">
            <a:solidFill>
              <a:srgbClr val="000000"/>
            </a:solidFill>
            <a:miter lim="800000"/>
          </a:ln>
          <a:effectLst/>
        </p:spPr>
        <p:txBody>
          <a:bodyPr>
            <a:spAutoFit/>
          </a:bodyPr>
          <a:lstStyle/>
          <a:p>
            <a:pPr algn="ctr" defTabSz="762000">
              <a:spcBef>
                <a:spcPct val="50000"/>
              </a:spcBef>
            </a:pPr>
            <a:r>
              <a:rPr lang="zh-CN" altLang="en-US" sz="1600"/>
              <a:t>密封性</a:t>
            </a:r>
            <a:endParaRPr lang="zh-CN" altLang="en-US" sz="1600"/>
          </a:p>
          <a:p>
            <a:pPr algn="ctr" defTabSz="762000">
              <a:spcBef>
                <a:spcPct val="50000"/>
              </a:spcBef>
            </a:pPr>
            <a:r>
              <a:rPr lang="zh-CN" altLang="en-US" sz="1600"/>
              <a:t>降低</a:t>
            </a:r>
            <a:endParaRPr lang="zh-CN" altLang="en-US" sz="1600"/>
          </a:p>
        </p:txBody>
      </p:sp>
      <p:sp>
        <p:nvSpPr>
          <p:cNvPr id="57351" name="Text Box 7"/>
          <p:cNvSpPr txBox="1">
            <a:spLocks noChangeArrowheads="1"/>
          </p:cNvSpPr>
          <p:nvPr/>
        </p:nvSpPr>
        <p:spPr bwMode="auto">
          <a:xfrm>
            <a:off x="5235575" y="2837789"/>
            <a:ext cx="1277938" cy="707886"/>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负极板</a:t>
            </a:r>
            <a:endParaRPr lang="zh-CN" altLang="en-US" sz="1600"/>
          </a:p>
          <a:p>
            <a:pPr algn="ctr" defTabSz="762000">
              <a:spcBef>
                <a:spcPct val="50000"/>
              </a:spcBef>
            </a:pPr>
            <a:r>
              <a:rPr lang="zh-CN" altLang="en-US" sz="1600"/>
              <a:t>容量衰减</a:t>
            </a:r>
            <a:endParaRPr lang="zh-CN" altLang="en-US" sz="1600"/>
          </a:p>
        </p:txBody>
      </p:sp>
      <p:sp>
        <p:nvSpPr>
          <p:cNvPr id="57352" name="Line 8"/>
          <p:cNvSpPr>
            <a:spLocks noChangeShapeType="1"/>
          </p:cNvSpPr>
          <p:nvPr/>
        </p:nvSpPr>
        <p:spPr bwMode="auto">
          <a:xfrm>
            <a:off x="4637089" y="3069961"/>
            <a:ext cx="554037" cy="0"/>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57353" name="Line 9"/>
          <p:cNvSpPr>
            <a:spLocks noChangeShapeType="1"/>
          </p:cNvSpPr>
          <p:nvPr/>
        </p:nvSpPr>
        <p:spPr bwMode="auto">
          <a:xfrm>
            <a:off x="2846389" y="3040195"/>
            <a:ext cx="427037" cy="0"/>
          </a:xfrm>
          <a:prstGeom prst="line">
            <a:avLst/>
          </a:prstGeom>
          <a:noFill/>
          <a:ln w="9525">
            <a:solidFill>
              <a:schemeClr val="tx1"/>
            </a:solidFill>
            <a:round/>
            <a:tailEnd type="triangle" w="med" len="med"/>
          </a:ln>
          <a:effectLst/>
        </p:spPr>
        <p:txBody>
          <a:bodyPr wrap="none" anchor="ctr"/>
          <a:lstStyle/>
          <a:p>
            <a:endParaRPr lang="zh-CN" altLang="en-US" sz="1600"/>
          </a:p>
        </p:txBody>
      </p:sp>
      <p:sp>
        <p:nvSpPr>
          <p:cNvPr id="57354" name="Text Box 10"/>
          <p:cNvSpPr txBox="1">
            <a:spLocks noChangeArrowheads="1"/>
          </p:cNvSpPr>
          <p:nvPr/>
        </p:nvSpPr>
        <p:spPr bwMode="auto">
          <a:xfrm>
            <a:off x="3295650" y="2856839"/>
            <a:ext cx="1314450" cy="584775"/>
          </a:xfrm>
          <a:prstGeom prst="rect">
            <a:avLst/>
          </a:prstGeom>
          <a:noFill/>
          <a:ln w="6350">
            <a:solidFill>
              <a:schemeClr val="tx1"/>
            </a:solidFill>
            <a:miter lim="800000"/>
          </a:ln>
          <a:effectLst/>
        </p:spPr>
        <p:txBody>
          <a:bodyPr>
            <a:spAutoFit/>
          </a:bodyPr>
          <a:lstStyle/>
          <a:p>
            <a:pPr algn="ctr" defTabSz="762000">
              <a:spcBef>
                <a:spcPct val="50000"/>
              </a:spcBef>
            </a:pPr>
            <a:r>
              <a:rPr lang="zh-CN" altLang="en-US" sz="1600"/>
              <a:t>空气进入（吸收氧气）</a:t>
            </a:r>
            <a:endParaRPr lang="zh-CN" altLang="en-US" sz="1600"/>
          </a:p>
        </p:txBody>
      </p:sp>
      <p:sp>
        <p:nvSpPr>
          <p:cNvPr id="57355" name="Line 11"/>
          <p:cNvSpPr>
            <a:spLocks noChangeShapeType="1"/>
          </p:cNvSpPr>
          <p:nvPr/>
        </p:nvSpPr>
        <p:spPr bwMode="auto">
          <a:xfrm>
            <a:off x="6540500" y="3079486"/>
            <a:ext cx="668338" cy="0"/>
          </a:xfrm>
          <a:prstGeom prst="line">
            <a:avLst/>
          </a:prstGeom>
          <a:noFill/>
          <a:ln w="9525">
            <a:solidFill>
              <a:schemeClr val="tx1"/>
            </a:solidFill>
            <a:round/>
            <a:tailEnd type="triangle" w="med" len="med"/>
          </a:ln>
          <a:effectLst/>
        </p:spPr>
        <p:txBody>
          <a:bodyPr wrap="none" anchor="ctr"/>
          <a:lstStyle/>
          <a:p>
            <a:endParaRPr lang="zh-CN" altLang="en-US" sz="1600"/>
          </a:p>
        </p:txBody>
      </p:sp>
      <p:graphicFrame>
        <p:nvGraphicFramePr>
          <p:cNvPr id="220160" name="Object 1024"/>
          <p:cNvGraphicFramePr>
            <a:graphicFrameLocks noChangeAspect="1"/>
          </p:cNvGraphicFramePr>
          <p:nvPr/>
        </p:nvGraphicFramePr>
        <p:xfrm>
          <a:off x="576263" y="2428874"/>
          <a:ext cx="874712" cy="1831181"/>
        </p:xfrm>
        <a:graphic>
          <a:graphicData uri="http://schemas.openxmlformats.org/presentationml/2006/ole">
            <mc:AlternateContent xmlns:mc="http://schemas.openxmlformats.org/markup-compatibility/2006">
              <mc:Choice xmlns:v="urn:schemas-microsoft-com:vml" Requires="v">
                <p:oleObj spid="_x0000_s13313" name="绘图" r:id="rId1" imgW="13706475" imgH="45034200" progId="">
                  <p:embed/>
                </p:oleObj>
              </mc:Choice>
              <mc:Fallback>
                <p:oleObj name="绘图" r:id="rId1" imgW="13706475" imgH="45034200" progId="">
                  <p:embed/>
                  <p:pic>
                    <p:nvPicPr>
                      <p:cNvPr id="0" name="图片 13312"/>
                      <p:cNvPicPr>
                        <a:picLocks noChangeAspect="1"/>
                      </p:cNvPicPr>
                      <p:nvPr/>
                    </p:nvPicPr>
                    <p:blipFill>
                      <a:blip r:embed="rId2"/>
                      <a:stretch>
                        <a:fillRect/>
                      </a:stretch>
                    </p:blipFill>
                    <p:spPr>
                      <a:xfrm>
                        <a:off x="576263" y="2428874"/>
                        <a:ext cx="874712" cy="1831181"/>
                      </a:xfrm>
                      <a:prstGeom prst="rect">
                        <a:avLst/>
                      </a:prstGeom>
                      <a:noFill/>
                      <a:ln w="9525">
                        <a:noFill/>
                      </a:ln>
                    </p:spPr>
                  </p:pic>
                </p:oleObj>
              </mc:Fallback>
            </mc:AlternateContent>
          </a:graphicData>
        </a:graphic>
      </p:graphicFrame>
      <p:sp>
        <p:nvSpPr>
          <p:cNvPr id="57357" name="Text Box 13"/>
          <p:cNvSpPr txBox="1">
            <a:spLocks noChangeArrowheads="1"/>
          </p:cNvSpPr>
          <p:nvPr/>
        </p:nvSpPr>
        <p:spPr bwMode="auto">
          <a:xfrm>
            <a:off x="2042483" y="1242946"/>
            <a:ext cx="4958409"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常见问题5－－容量过早衰减，使用寿命短</a:t>
            </a:r>
            <a:endParaRPr kumimoji="1" lang="zh-CN" altLang="en-US" sz="2000" b="1" dirty="0">
              <a:solidFill>
                <a:srgbClr val="000066"/>
              </a:solidFill>
              <a:latin typeface="Times New Roman" pitchFamily="18" charset="0"/>
            </a:endParaRPr>
          </a:p>
        </p:txBody>
      </p:sp>
      <p:sp>
        <p:nvSpPr>
          <p:cNvPr id="12"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3" name="Text Box 79"/>
          <p:cNvSpPr txBox="1">
            <a:spLocks noChangeArrowheads="1"/>
          </p:cNvSpPr>
          <p:nvPr/>
        </p:nvSpPr>
        <p:spPr bwMode="auto">
          <a:xfrm>
            <a:off x="0" y="428610"/>
            <a:ext cx="7183377"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蓄电池常见问题：容量过早衰减</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ext Box 2"/>
          <p:cNvSpPr txBox="1">
            <a:spLocks noChangeArrowheads="1"/>
          </p:cNvSpPr>
          <p:nvPr/>
        </p:nvSpPr>
        <p:spPr bwMode="auto">
          <a:xfrm>
            <a:off x="3588199" y="1314384"/>
            <a:ext cx="2055371"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 壳体材料的改善</a:t>
            </a:r>
            <a:endParaRPr kumimoji="1" lang="zh-CN" altLang="en-US" sz="2000" b="1" dirty="0">
              <a:solidFill>
                <a:srgbClr val="000066"/>
              </a:solidFill>
              <a:latin typeface="Times New Roman" pitchFamily="18" charset="0"/>
            </a:endParaRPr>
          </a:p>
        </p:txBody>
      </p:sp>
      <p:sp>
        <p:nvSpPr>
          <p:cNvPr id="58371" name="Text Box 3"/>
          <p:cNvSpPr txBox="1">
            <a:spLocks noChangeArrowheads="1"/>
          </p:cNvSpPr>
          <p:nvPr/>
        </p:nvSpPr>
        <p:spPr bwMode="auto">
          <a:xfrm>
            <a:off x="762000" y="1768142"/>
            <a:ext cx="4724400" cy="1446550"/>
          </a:xfrm>
          <a:prstGeom prst="rect">
            <a:avLst/>
          </a:prstGeom>
          <a:noFill/>
          <a:ln w="9525">
            <a:noFill/>
            <a:miter lim="800000"/>
          </a:ln>
          <a:effectLst/>
        </p:spPr>
        <p:txBody>
          <a:bodyPr>
            <a:spAutoFit/>
          </a:bodyPr>
          <a:lstStyle/>
          <a:p>
            <a:pPr defTabSz="762000">
              <a:spcBef>
                <a:spcPct val="50000"/>
              </a:spcBef>
            </a:pPr>
            <a:r>
              <a:rPr lang="zh-CN" altLang="en-US" sz="1600" dirty="0"/>
              <a:t>采用：</a:t>
            </a:r>
            <a:endParaRPr lang="zh-CN" altLang="en-US" sz="1600" dirty="0"/>
          </a:p>
          <a:p>
            <a:pPr defTabSz="762000">
              <a:spcBef>
                <a:spcPct val="50000"/>
              </a:spcBef>
            </a:pPr>
            <a:r>
              <a:rPr lang="zh-CN" altLang="en-US" sz="1600" dirty="0">
                <a:solidFill>
                  <a:srgbClr val="0000CC"/>
                </a:solidFill>
              </a:rPr>
              <a:t>◆</a:t>
            </a:r>
            <a:r>
              <a:rPr lang="zh-CN" altLang="en-US" sz="1600" dirty="0"/>
              <a:t> 超强阻燃材料</a:t>
            </a:r>
            <a:endParaRPr lang="zh-CN" altLang="en-US" sz="1600" dirty="0"/>
          </a:p>
          <a:p>
            <a:pPr defTabSz="762000">
              <a:spcBef>
                <a:spcPct val="50000"/>
              </a:spcBef>
            </a:pPr>
            <a:r>
              <a:rPr lang="zh-CN" altLang="en-US" sz="1600" dirty="0">
                <a:solidFill>
                  <a:srgbClr val="0000CC"/>
                </a:solidFill>
              </a:rPr>
              <a:t>◆</a:t>
            </a:r>
            <a:r>
              <a:rPr lang="zh-CN" altLang="en-US" sz="1600" dirty="0"/>
              <a:t> 抗老化、高强度的密封胶</a:t>
            </a:r>
            <a:endParaRPr lang="zh-CN" altLang="en-US" sz="1600" dirty="0"/>
          </a:p>
          <a:p>
            <a:pPr defTabSz="762000">
              <a:spcBef>
                <a:spcPct val="50000"/>
              </a:spcBef>
            </a:pPr>
            <a:r>
              <a:rPr lang="zh-CN" altLang="en-US" sz="1600" dirty="0">
                <a:solidFill>
                  <a:srgbClr val="0000CC"/>
                </a:solidFill>
              </a:rPr>
              <a:t>◆</a:t>
            </a:r>
            <a:r>
              <a:rPr lang="zh-CN" altLang="en-US" sz="1600" dirty="0"/>
              <a:t> 抗老化、弹性恢复力好的安全阀</a:t>
            </a:r>
            <a:endParaRPr lang="zh-CN" altLang="en-US" sz="1600" dirty="0"/>
          </a:p>
        </p:txBody>
      </p:sp>
      <p:sp>
        <p:nvSpPr>
          <p:cNvPr id="58372" name="Rectangle 4"/>
          <p:cNvSpPr>
            <a:spLocks noChangeArrowheads="1"/>
          </p:cNvSpPr>
          <p:nvPr/>
        </p:nvSpPr>
        <p:spPr bwMode="auto">
          <a:xfrm>
            <a:off x="1219200" y="3286130"/>
            <a:ext cx="4114800" cy="830997"/>
          </a:xfrm>
          <a:prstGeom prst="rect">
            <a:avLst/>
          </a:prstGeom>
          <a:noFill/>
          <a:ln w="19050">
            <a:solidFill>
              <a:schemeClr val="tx1"/>
            </a:solidFill>
            <a:miter lim="800000"/>
          </a:ln>
          <a:effectLst/>
        </p:spPr>
        <p:txBody>
          <a:bodyPr>
            <a:spAutoFit/>
          </a:bodyPr>
          <a:lstStyle/>
          <a:p>
            <a:pPr defTabSz="762000">
              <a:buFont typeface="Wingdings" pitchFamily="2" charset="2"/>
              <a:buNone/>
            </a:pPr>
            <a:r>
              <a:rPr lang="zh-CN" altLang="en-US" sz="1600" dirty="0"/>
              <a:t>常用材料</a:t>
            </a:r>
            <a:endParaRPr lang="zh-CN" altLang="en-US" sz="1600" dirty="0"/>
          </a:p>
          <a:p>
            <a:pPr defTabSz="762000">
              <a:buFont typeface="Wingdings" pitchFamily="2" charset="2"/>
              <a:buNone/>
            </a:pPr>
            <a:r>
              <a:rPr lang="zh-CN" altLang="en-US" sz="1600" dirty="0"/>
              <a:t>◆ 丙烯腈-丁二烯-苯乙烯（</a:t>
            </a:r>
            <a:r>
              <a:rPr lang="en-US" altLang="zh-CN" sz="1600" dirty="0"/>
              <a:t>ABS）</a:t>
            </a:r>
            <a:endParaRPr lang="en-US" altLang="zh-CN" sz="1600" b="1" dirty="0"/>
          </a:p>
          <a:p>
            <a:pPr defTabSz="762000">
              <a:buFont typeface="Wingdings" pitchFamily="2" charset="2"/>
              <a:buNone/>
            </a:pPr>
            <a:r>
              <a:rPr lang="en-US" altLang="zh-CN" sz="1600" dirty="0"/>
              <a:t>◆ </a:t>
            </a:r>
            <a:r>
              <a:rPr lang="zh-CN" altLang="en-US" sz="1600" dirty="0"/>
              <a:t>聚丙烯（</a:t>
            </a:r>
            <a:r>
              <a:rPr lang="en-US" altLang="zh-CN" sz="1600" dirty="0"/>
              <a:t>Polypropylene--PP）</a:t>
            </a:r>
            <a:endParaRPr lang="en-US" altLang="zh-CN" sz="1600" dirty="0"/>
          </a:p>
        </p:txBody>
      </p:sp>
      <p:pic>
        <p:nvPicPr>
          <p:cNvPr id="58373" name="Picture 5"/>
          <p:cNvPicPr preferRelativeResize="0">
            <a:picLocks noChangeArrowheads="1"/>
          </p:cNvPicPr>
          <p:nvPr/>
        </p:nvPicPr>
        <p:blipFill>
          <a:blip r:embed="rId1" cstate="print"/>
          <a:srcRect/>
          <a:stretch>
            <a:fillRect/>
          </a:stretch>
        </p:blipFill>
        <p:spPr bwMode="auto">
          <a:xfrm>
            <a:off x="5929322" y="3429006"/>
            <a:ext cx="1770063" cy="628650"/>
          </a:xfrm>
          <a:prstGeom prst="rect">
            <a:avLst/>
          </a:prstGeom>
          <a:noFill/>
          <a:ln w="9525">
            <a:noFill/>
            <a:miter lim="800000"/>
            <a:headEnd/>
            <a:tailEnd/>
          </a:ln>
          <a:effectLst/>
        </p:spPr>
      </p:pic>
      <p:graphicFrame>
        <p:nvGraphicFramePr>
          <p:cNvPr id="221184" name="Object 1024"/>
          <p:cNvGraphicFramePr>
            <a:graphicFrameLocks noChangeAspect="1"/>
          </p:cNvGraphicFramePr>
          <p:nvPr/>
        </p:nvGraphicFramePr>
        <p:xfrm>
          <a:off x="5929322" y="2357436"/>
          <a:ext cx="1614487" cy="752475"/>
        </p:xfrm>
        <a:graphic>
          <a:graphicData uri="http://schemas.openxmlformats.org/presentationml/2006/ole">
            <mc:AlternateContent xmlns:mc="http://schemas.openxmlformats.org/markup-compatibility/2006">
              <mc:Choice xmlns:v="urn:schemas-microsoft-com:vml" Requires="v">
                <p:oleObj spid="_x0000_s14337" name="绘图" r:id="rId2" imgW="20764500" imgH="12896850" progId="">
                  <p:embed/>
                </p:oleObj>
              </mc:Choice>
              <mc:Fallback>
                <p:oleObj name="绘图" r:id="rId2" imgW="20764500" imgH="12896850" progId="">
                  <p:embed/>
                  <p:pic>
                    <p:nvPicPr>
                      <p:cNvPr id="0" name="图片 14336"/>
                      <p:cNvPicPr>
                        <a:picLocks noChangeAspect="1"/>
                      </p:cNvPicPr>
                      <p:nvPr/>
                    </p:nvPicPr>
                    <p:blipFill>
                      <a:blip r:embed="rId3"/>
                      <a:stretch>
                        <a:fillRect/>
                      </a:stretch>
                    </p:blipFill>
                    <p:spPr>
                      <a:xfrm>
                        <a:off x="5929322" y="2357436"/>
                        <a:ext cx="1614487" cy="752475"/>
                      </a:xfrm>
                      <a:prstGeom prst="rect">
                        <a:avLst/>
                      </a:prstGeom>
                      <a:noFill/>
                      <a:ln w="9525">
                        <a:noFill/>
                      </a:ln>
                    </p:spPr>
                  </p:pic>
                </p:oleObj>
              </mc:Fallback>
            </mc:AlternateContent>
          </a:graphicData>
        </a:graphic>
      </p:graphicFrame>
      <p:sp>
        <p:nvSpPr>
          <p:cNvPr id="7"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8" name="Text Box 79"/>
          <p:cNvSpPr txBox="1">
            <a:spLocks noChangeArrowheads="1"/>
          </p:cNvSpPr>
          <p:nvPr/>
        </p:nvSpPr>
        <p:spPr bwMode="auto">
          <a:xfrm>
            <a:off x="0" y="428610"/>
            <a:ext cx="7183377"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蓄电池常见问题：容量过早衰减</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Text Box 2"/>
          <p:cNvSpPr txBox="1">
            <a:spLocks noChangeArrowheads="1"/>
          </p:cNvSpPr>
          <p:nvPr/>
        </p:nvSpPr>
        <p:spPr bwMode="auto">
          <a:xfrm>
            <a:off x="1957733" y="1214428"/>
            <a:ext cx="5186035" cy="400110"/>
          </a:xfrm>
          <a:prstGeom prst="rect">
            <a:avLst/>
          </a:prstGeom>
          <a:noFill/>
          <a:ln w="28575" algn="ctr">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常见问题6－－</a:t>
            </a:r>
            <a:r>
              <a:rPr kumimoji="1" lang="en-US" altLang="zh-CN" sz="2000" b="1" dirty="0">
                <a:solidFill>
                  <a:srgbClr val="000066"/>
                </a:solidFill>
                <a:latin typeface="Times New Roman" pitchFamily="18" charset="0"/>
              </a:rPr>
              <a:t>UPS</a:t>
            </a:r>
            <a:r>
              <a:rPr kumimoji="1" lang="zh-CN" altLang="en-US" sz="2000" b="1" dirty="0">
                <a:solidFill>
                  <a:srgbClr val="000066"/>
                </a:solidFill>
                <a:latin typeface="Times New Roman" pitchFamily="18" charset="0"/>
              </a:rPr>
              <a:t>级电池与电信级电池混用</a:t>
            </a:r>
            <a:endParaRPr kumimoji="1" lang="zh-CN" altLang="en-US" sz="2000" b="1" dirty="0">
              <a:solidFill>
                <a:srgbClr val="000066"/>
              </a:solidFill>
              <a:latin typeface="Times New Roman" pitchFamily="18" charset="0"/>
            </a:endParaRPr>
          </a:p>
        </p:txBody>
      </p:sp>
      <p:graphicFrame>
        <p:nvGraphicFramePr>
          <p:cNvPr id="193539" name="Object 3"/>
          <p:cNvGraphicFramePr>
            <a:graphicFrameLocks noChangeAspect="1"/>
          </p:cNvGraphicFramePr>
          <p:nvPr/>
        </p:nvGraphicFramePr>
        <p:xfrm>
          <a:off x="1066800" y="2714626"/>
          <a:ext cx="6019800" cy="2320528"/>
        </p:xfrm>
        <a:graphic>
          <a:graphicData uri="http://schemas.openxmlformats.org/presentationml/2006/ole">
            <mc:AlternateContent xmlns:mc="http://schemas.openxmlformats.org/markup-compatibility/2006">
              <mc:Choice xmlns:v="urn:schemas-microsoft-com:vml" Requires="v">
                <p:oleObj spid="_x0000_s15361" name="图表" r:id="rId1" imgW="3105150" imgH="1600200" progId="MSGraph.Chart.8">
                  <p:embed/>
                </p:oleObj>
              </mc:Choice>
              <mc:Fallback>
                <p:oleObj name="图表" r:id="rId1" imgW="3105150" imgH="1600200" progId="MSGraph.Chart.8">
                  <p:embed/>
                  <p:pic>
                    <p:nvPicPr>
                      <p:cNvPr id="0" name="图片 15360"/>
                      <p:cNvPicPr>
                        <a:picLocks noChangeAspect="1"/>
                      </p:cNvPicPr>
                      <p:nvPr/>
                    </p:nvPicPr>
                    <p:blipFill>
                      <a:blip r:embed="rId2"/>
                      <a:stretch>
                        <a:fillRect/>
                      </a:stretch>
                    </p:blipFill>
                    <p:spPr>
                      <a:xfrm>
                        <a:off x="1066800" y="2714626"/>
                        <a:ext cx="6019800" cy="2320528"/>
                      </a:xfrm>
                      <a:prstGeom prst="rect">
                        <a:avLst/>
                      </a:prstGeom>
                      <a:noFill/>
                      <a:ln w="28575">
                        <a:noFill/>
                      </a:ln>
                    </p:spPr>
                  </p:pic>
                </p:oleObj>
              </mc:Fallback>
            </mc:AlternateContent>
          </a:graphicData>
        </a:graphic>
      </p:graphicFrame>
      <p:sp>
        <p:nvSpPr>
          <p:cNvPr id="193540" name="Rectangle 4"/>
          <p:cNvSpPr>
            <a:spLocks noChangeArrowheads="1"/>
          </p:cNvSpPr>
          <p:nvPr/>
        </p:nvSpPr>
        <p:spPr bwMode="auto">
          <a:xfrm>
            <a:off x="914400" y="1629785"/>
            <a:ext cx="7315200" cy="584775"/>
          </a:xfrm>
          <a:prstGeom prst="rect">
            <a:avLst/>
          </a:prstGeom>
          <a:noFill/>
          <a:ln w="9525">
            <a:solidFill>
              <a:schemeClr val="tx1"/>
            </a:solidFill>
            <a:miter lim="800000"/>
          </a:ln>
          <a:effectLst/>
        </p:spPr>
        <p:txBody>
          <a:bodyPr>
            <a:spAutoFit/>
          </a:bodyPr>
          <a:lstStyle/>
          <a:p>
            <a:r>
              <a:rPr lang="en-US" altLang="zh-CN" sz="1600"/>
              <a:t>UPS</a:t>
            </a:r>
            <a:r>
              <a:rPr lang="zh-CN" altLang="en-US" sz="1600"/>
              <a:t>级蓄电池蓄主要针对短时间、大电流应用而设计</a:t>
            </a:r>
            <a:endParaRPr lang="zh-CN" altLang="en-US" sz="1600"/>
          </a:p>
          <a:p>
            <a:r>
              <a:rPr lang="zh-CN" altLang="en-US" sz="1600"/>
              <a:t>电信级蓄电池主要针对长延时、深放电要求而设计</a:t>
            </a:r>
            <a:endParaRPr lang="zh-CN" altLang="en-US" sz="1600"/>
          </a:p>
        </p:txBody>
      </p:sp>
      <p:sp>
        <p:nvSpPr>
          <p:cNvPr id="193541" name="Text Box 5"/>
          <p:cNvSpPr txBox="1">
            <a:spLocks noChangeArrowheads="1"/>
          </p:cNvSpPr>
          <p:nvPr/>
        </p:nvSpPr>
        <p:spPr bwMode="auto">
          <a:xfrm>
            <a:off x="914401" y="2282609"/>
            <a:ext cx="8050213" cy="584775"/>
          </a:xfrm>
          <a:prstGeom prst="rect">
            <a:avLst/>
          </a:prstGeom>
          <a:noFill/>
          <a:ln w="9525">
            <a:solidFill>
              <a:schemeClr val="tx1"/>
            </a:solidFill>
            <a:miter lim="800000"/>
          </a:ln>
          <a:effectLst/>
        </p:spPr>
        <p:txBody>
          <a:bodyPr>
            <a:spAutoFit/>
          </a:bodyPr>
          <a:lstStyle/>
          <a:p>
            <a:pPr>
              <a:spcBef>
                <a:spcPct val="50000"/>
              </a:spcBef>
            </a:pPr>
            <a:r>
              <a:rPr lang="en-US" altLang="zh-CN" sz="1600" dirty="0"/>
              <a:t>UPS</a:t>
            </a:r>
            <a:r>
              <a:rPr lang="zh-CN" altLang="en-US" sz="1600" dirty="0"/>
              <a:t>级蓄电池用于长延时、深放电要求会严重影响其寿命电信级蓄电池用于短时间大电流放电会功率不足</a:t>
            </a:r>
            <a:endParaRPr lang="zh-CN" altLang="en-US" sz="1600" dirty="0"/>
          </a:p>
        </p:txBody>
      </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7" name="Text Box 79"/>
          <p:cNvSpPr txBox="1">
            <a:spLocks noChangeArrowheads="1"/>
          </p:cNvSpPr>
          <p:nvPr/>
        </p:nvSpPr>
        <p:spPr bwMode="auto">
          <a:xfrm>
            <a:off x="0" y="428610"/>
            <a:ext cx="6359433"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蓄电池常见问题：电池混用</a:t>
            </a:r>
            <a:endParaRPr kumimoji="1" lang="zh-CN" altLang="en-US" sz="3200" b="1" dirty="0">
              <a:solidFill>
                <a:srgbClr val="000066"/>
              </a:solidFill>
              <a:latin typeface="Times New Roman" pitchFamily="18" charset="0"/>
            </a:endParaRPr>
          </a:p>
        </p:txBody>
      </p:sp>
    </p:spTree>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62" name="Text Box 2"/>
          <p:cNvSpPr txBox="1">
            <a:spLocks noChangeArrowheads="1"/>
          </p:cNvSpPr>
          <p:nvPr/>
        </p:nvSpPr>
        <p:spPr bwMode="auto">
          <a:xfrm>
            <a:off x="2735193" y="1242946"/>
            <a:ext cx="2765501" cy="400110"/>
          </a:xfrm>
          <a:prstGeom prst="rect">
            <a:avLst/>
          </a:prstGeom>
          <a:noFill/>
          <a:ln w="28575">
            <a:noFill/>
            <a:miter lim="800000"/>
          </a:ln>
          <a:effectLst/>
        </p:spPr>
        <p:txBody>
          <a:bodyPr wrap="none" anchor="ctr">
            <a:spAutoFit/>
          </a:bodyPr>
          <a:lstStyle/>
          <a:p>
            <a:pPr algn="ctr">
              <a:spcBef>
                <a:spcPct val="50000"/>
              </a:spcBef>
            </a:pPr>
            <a:r>
              <a:rPr lang="zh-CN" altLang="en-US" sz="2000" b="1" dirty="0">
                <a:solidFill>
                  <a:srgbClr val="000066"/>
                </a:solidFill>
              </a:rPr>
              <a:t>采用合适的蓄电池品种</a:t>
            </a:r>
            <a:endParaRPr lang="zh-CN" altLang="en-US" sz="2000" b="1" dirty="0">
              <a:solidFill>
                <a:srgbClr val="000066"/>
              </a:solidFill>
            </a:endParaRPr>
          </a:p>
        </p:txBody>
      </p:sp>
      <p:graphicFrame>
        <p:nvGraphicFramePr>
          <p:cNvPr id="194563" name="Object 3"/>
          <p:cNvGraphicFramePr>
            <a:graphicFrameLocks noChangeAspect="1"/>
          </p:cNvGraphicFramePr>
          <p:nvPr/>
        </p:nvGraphicFramePr>
        <p:xfrm>
          <a:off x="3929058" y="1581159"/>
          <a:ext cx="4945063" cy="2347913"/>
        </p:xfrm>
        <a:graphic>
          <a:graphicData uri="http://schemas.openxmlformats.org/presentationml/2006/ole">
            <mc:AlternateContent xmlns:mc="http://schemas.openxmlformats.org/markup-compatibility/2006">
              <mc:Choice xmlns:v="urn:schemas-microsoft-com:vml" Requires="v">
                <p:oleObj spid="_x0000_s16385" name="绘图" r:id="rId1" imgW="31946850" imgH="19316700" progId="">
                  <p:embed/>
                </p:oleObj>
              </mc:Choice>
              <mc:Fallback>
                <p:oleObj name="绘图" r:id="rId1" imgW="31946850" imgH="19316700" progId="">
                  <p:embed/>
                  <p:pic>
                    <p:nvPicPr>
                      <p:cNvPr id="0" name="图片 16384"/>
                      <p:cNvPicPr>
                        <a:picLocks noChangeAspect="1"/>
                      </p:cNvPicPr>
                      <p:nvPr/>
                    </p:nvPicPr>
                    <p:blipFill>
                      <a:blip r:embed="rId2"/>
                      <a:stretch>
                        <a:fillRect/>
                      </a:stretch>
                    </p:blipFill>
                    <p:spPr>
                      <a:xfrm>
                        <a:off x="3929058" y="1581159"/>
                        <a:ext cx="4945063" cy="2347913"/>
                      </a:xfrm>
                      <a:prstGeom prst="rect">
                        <a:avLst/>
                      </a:prstGeom>
                      <a:noFill/>
                      <a:ln w="28575">
                        <a:noFill/>
                      </a:ln>
                    </p:spPr>
                  </p:pic>
                </p:oleObj>
              </mc:Fallback>
            </mc:AlternateContent>
          </a:graphicData>
        </a:graphic>
      </p:graphicFrame>
      <p:sp>
        <p:nvSpPr>
          <p:cNvPr id="194564" name="Rectangle 4"/>
          <p:cNvSpPr>
            <a:spLocks noChangeArrowheads="1"/>
          </p:cNvSpPr>
          <p:nvPr/>
        </p:nvSpPr>
        <p:spPr bwMode="auto">
          <a:xfrm>
            <a:off x="533400" y="1648137"/>
            <a:ext cx="3352800" cy="2923877"/>
          </a:xfrm>
          <a:prstGeom prst="rect">
            <a:avLst/>
          </a:prstGeom>
          <a:noFill/>
          <a:ln w="9525" cap="rnd">
            <a:solidFill>
              <a:schemeClr val="accent2"/>
            </a:solidFill>
            <a:prstDash val="sysDot"/>
            <a:miter lim="800000"/>
          </a:ln>
          <a:effectLst/>
        </p:spPr>
        <p:txBody>
          <a:bodyPr>
            <a:spAutoFit/>
          </a:bodyPr>
          <a:lstStyle/>
          <a:p>
            <a:pPr marL="282575" indent="-282575">
              <a:spcBef>
                <a:spcPct val="50000"/>
              </a:spcBef>
              <a:buClr>
                <a:srgbClr val="204DCC"/>
              </a:buClr>
              <a:buSzPct val="120000"/>
              <a:buFont typeface="Wingdings" pitchFamily="2" charset="2"/>
              <a:buChar char="Ø"/>
            </a:pPr>
            <a:r>
              <a:rPr lang="zh-CN" altLang="en-US" sz="1600">
                <a:solidFill>
                  <a:srgbClr val="030815"/>
                </a:solidFill>
              </a:rPr>
              <a:t>如通讯需要可采用电信级12</a:t>
            </a:r>
            <a:r>
              <a:rPr lang="en-US" altLang="zh-CN" sz="1600">
                <a:solidFill>
                  <a:srgbClr val="030815"/>
                </a:solidFill>
              </a:rPr>
              <a:t>V</a:t>
            </a:r>
            <a:r>
              <a:rPr lang="zh-CN" altLang="en-US" sz="1600">
                <a:solidFill>
                  <a:srgbClr val="030815"/>
                </a:solidFill>
              </a:rPr>
              <a:t>电池</a:t>
            </a:r>
            <a:endParaRPr lang="zh-CN" altLang="en-US" sz="1600">
              <a:solidFill>
                <a:srgbClr val="030815"/>
              </a:solidFill>
            </a:endParaRPr>
          </a:p>
          <a:p>
            <a:pPr marL="282575" indent="-282575">
              <a:spcBef>
                <a:spcPct val="50000"/>
              </a:spcBef>
              <a:buClr>
                <a:schemeClr val="accent2"/>
              </a:buClr>
              <a:buFont typeface="Wingdings" pitchFamily="2" charset="2"/>
              <a:buChar char="ü"/>
            </a:pPr>
            <a:r>
              <a:rPr lang="zh-CN" altLang="en-US" sz="1600">
                <a:solidFill>
                  <a:srgbClr val="030815"/>
                </a:solidFill>
              </a:rPr>
              <a:t>满足小电流、长时间、深放电应用要求</a:t>
            </a:r>
            <a:endParaRPr lang="zh-CN" altLang="en-US" sz="1600">
              <a:solidFill>
                <a:srgbClr val="030815"/>
              </a:solidFill>
            </a:endParaRPr>
          </a:p>
          <a:p>
            <a:pPr marL="282575" indent="-282575">
              <a:spcBef>
                <a:spcPct val="50000"/>
              </a:spcBef>
              <a:buClr>
                <a:schemeClr val="accent2"/>
              </a:buClr>
              <a:buFont typeface="Wingdings" pitchFamily="2" charset="2"/>
              <a:buChar char="ü"/>
            </a:pPr>
            <a:r>
              <a:rPr lang="zh-CN" altLang="en-US" sz="1600">
                <a:solidFill>
                  <a:srgbClr val="030815"/>
                </a:solidFill>
              </a:rPr>
              <a:t>使用寿命长</a:t>
            </a:r>
            <a:endParaRPr lang="zh-CN" altLang="en-US" sz="1600">
              <a:solidFill>
                <a:srgbClr val="030815"/>
              </a:solidFill>
            </a:endParaRPr>
          </a:p>
          <a:p>
            <a:pPr marL="282575" indent="-282575">
              <a:spcBef>
                <a:spcPct val="50000"/>
              </a:spcBef>
              <a:buClr>
                <a:schemeClr val="accent2"/>
              </a:buClr>
              <a:buFont typeface="Wingdings" pitchFamily="2" charset="2"/>
              <a:buChar char="ü"/>
            </a:pPr>
            <a:r>
              <a:rPr lang="zh-CN" altLang="en-US" sz="1600">
                <a:solidFill>
                  <a:srgbClr val="030815"/>
                </a:solidFill>
              </a:rPr>
              <a:t>可靠性高（密封结构、内置应用防酸雾装置、超强阻燃材料）</a:t>
            </a:r>
            <a:endParaRPr lang="zh-CN" altLang="en-US" sz="1600">
              <a:solidFill>
                <a:srgbClr val="030815"/>
              </a:solidFill>
            </a:endParaRPr>
          </a:p>
          <a:p>
            <a:pPr marL="282575" indent="-282575">
              <a:spcBef>
                <a:spcPct val="50000"/>
              </a:spcBef>
            </a:pPr>
            <a:endParaRPr lang="zh-CN" altLang="en-US" sz="1600">
              <a:solidFill>
                <a:srgbClr val="030815"/>
              </a:solidFill>
            </a:endParaRPr>
          </a:p>
          <a:p>
            <a:pPr marL="282575" indent="-282575">
              <a:spcBef>
                <a:spcPct val="50000"/>
              </a:spcBef>
            </a:pPr>
            <a:r>
              <a:rPr lang="zh-CN" altLang="en-US" sz="1600">
                <a:solidFill>
                  <a:srgbClr val="030815"/>
                </a:solidFill>
              </a:rPr>
              <a:t> </a:t>
            </a:r>
            <a:r>
              <a:rPr lang="zh-CN" altLang="en-US" sz="1600">
                <a:solidFill>
                  <a:schemeClr val="accent2"/>
                </a:solidFill>
              </a:rPr>
              <a:t>遵照标准：</a:t>
            </a:r>
            <a:r>
              <a:rPr lang="en-US" altLang="zh-CN" sz="1600">
                <a:solidFill>
                  <a:schemeClr val="accent2"/>
                </a:solidFill>
              </a:rPr>
              <a:t>YD/T799-2002</a:t>
            </a:r>
            <a:endParaRPr lang="zh-CN" altLang="en-US" sz="1600">
              <a:solidFill>
                <a:schemeClr val="accent2"/>
              </a:solidFill>
            </a:endParaRPr>
          </a:p>
        </p:txBody>
      </p:sp>
      <p:sp>
        <p:nvSpPr>
          <p:cNvPr id="5"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6" name="Text Box 79"/>
          <p:cNvSpPr txBox="1">
            <a:spLocks noChangeArrowheads="1"/>
          </p:cNvSpPr>
          <p:nvPr/>
        </p:nvSpPr>
        <p:spPr bwMode="auto">
          <a:xfrm>
            <a:off x="0" y="428610"/>
            <a:ext cx="6359433"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蓄电池常见问题：电池混用</a:t>
            </a:r>
            <a:endParaRPr kumimoji="1" lang="zh-CN" altLang="en-US" sz="3200" b="1" dirty="0">
              <a:solidFill>
                <a:srgbClr val="000066"/>
              </a:solidFill>
              <a:latin typeface="Times New Roman" pitchFamily="18" charset="0"/>
            </a:endParaRPr>
          </a:p>
        </p:txBody>
      </p:sp>
    </p:spTree>
  </p:cSld>
  <p:clrMapOvr>
    <a:masterClrMapping/>
  </p:clrMapOvr>
  <p:transition spd="med">
    <p:sndAc>
      <p:stSnd>
        <p:snd r:embed="rId3" name="CAMERA.WAV"/>
      </p:stSnd>
    </p:sndAc>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04" name="Text Box 4"/>
          <p:cNvSpPr txBox="1">
            <a:spLocks noGrp="1" noChangeArrowheads="1"/>
          </p:cNvSpPr>
          <p:nvPr>
            <p:ph type="title"/>
          </p:nvPr>
        </p:nvSpPr>
        <p:spPr>
          <a:xfrm>
            <a:off x="714348" y="1285866"/>
            <a:ext cx="7594600" cy="542925"/>
          </a:xfrm>
          <a:noFill/>
          <a:effectLst/>
        </p:spPr>
        <p:txBody>
          <a:bodyPr/>
          <a:lstStyle/>
          <a:p>
            <a:pPr algn="ctr">
              <a:lnSpc>
                <a:spcPct val="100000"/>
              </a:lnSpc>
              <a:spcBef>
                <a:spcPct val="50000"/>
              </a:spcBef>
            </a:pPr>
            <a:r>
              <a:rPr lang="zh-CN" altLang="en-US" sz="2000" i="0" dirty="0">
                <a:solidFill>
                  <a:srgbClr val="000066"/>
                </a:solidFill>
                <a:effectLst/>
                <a:latin typeface="Times" pitchFamily="18" charset="0"/>
              </a:rPr>
              <a:t>错误品种的维护</a:t>
            </a:r>
            <a:endParaRPr lang="zh-CN" altLang="en-US" sz="2000" i="0" dirty="0">
              <a:solidFill>
                <a:srgbClr val="000066"/>
              </a:solidFill>
              <a:effectLst/>
              <a:latin typeface="Times" pitchFamily="18" charset="0"/>
            </a:endParaRPr>
          </a:p>
        </p:txBody>
      </p:sp>
      <p:sp>
        <p:nvSpPr>
          <p:cNvPr id="204808" name="Rectangle 8"/>
          <p:cNvSpPr>
            <a:spLocks noChangeArrowheads="1"/>
          </p:cNvSpPr>
          <p:nvPr/>
        </p:nvSpPr>
        <p:spPr bwMode="auto">
          <a:xfrm>
            <a:off x="838200" y="2000246"/>
            <a:ext cx="7591452" cy="1891159"/>
          </a:xfrm>
          <a:prstGeom prst="rect">
            <a:avLst/>
          </a:prstGeom>
          <a:noFill/>
          <a:ln w="9525">
            <a:noFill/>
            <a:miter lim="800000"/>
          </a:ln>
          <a:effectLst/>
        </p:spPr>
        <p:txBody>
          <a:bodyPr wrap="square">
            <a:spAutoFit/>
          </a:bodyPr>
          <a:lstStyle/>
          <a:p>
            <a:pPr>
              <a:lnSpc>
                <a:spcPct val="150000"/>
              </a:lnSpc>
            </a:pPr>
            <a:r>
              <a:rPr lang="zh-CN" altLang="en-US" sz="1600" dirty="0"/>
              <a:t>如长延时设备中选用了</a:t>
            </a:r>
            <a:r>
              <a:rPr lang="en-US" altLang="zh-CN" sz="1600" dirty="0"/>
              <a:t>UPS</a:t>
            </a:r>
            <a:r>
              <a:rPr lang="zh-CN" altLang="en-US" sz="1600" dirty="0"/>
              <a:t>级蓄电池，则需要提高电池放电保护电压。由于相应缩短了备电时间，需要提高充电响应速度。</a:t>
            </a:r>
            <a:endParaRPr lang="zh-CN" altLang="en-US" sz="1600" dirty="0"/>
          </a:p>
          <a:p>
            <a:pPr>
              <a:lnSpc>
                <a:spcPct val="150000"/>
              </a:lnSpc>
            </a:pPr>
            <a:endParaRPr lang="zh-CN" altLang="en-US" sz="1600" dirty="0"/>
          </a:p>
          <a:p>
            <a:pPr>
              <a:lnSpc>
                <a:spcPct val="150000"/>
              </a:lnSpc>
            </a:pPr>
            <a:r>
              <a:rPr lang="zh-CN" altLang="en-US" sz="1600" dirty="0"/>
              <a:t>如在高功率设备中选用了电信级蓄电池，则要做好放电时间缩短的准备，或设立不同设备关机顺序，使功率尽快降低。</a:t>
            </a:r>
            <a:endParaRPr lang="zh-CN" altLang="en-US" sz="1600" dirty="0"/>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5" name="Text Box 79"/>
          <p:cNvSpPr txBox="1">
            <a:spLocks noChangeArrowheads="1"/>
          </p:cNvSpPr>
          <p:nvPr/>
        </p:nvSpPr>
        <p:spPr bwMode="auto">
          <a:xfrm>
            <a:off x="0" y="428610"/>
            <a:ext cx="6359433"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6.1 </a:t>
            </a:r>
            <a:r>
              <a:rPr kumimoji="1" lang="zh-CN" altLang="en-US" sz="3200" b="1" dirty="0" smtClean="0">
                <a:solidFill>
                  <a:srgbClr val="000066"/>
                </a:solidFill>
                <a:latin typeface="Times New Roman" pitchFamily="18" charset="0"/>
              </a:rPr>
              <a:t>蓄电池常见问题：电池混用</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2" name="Text Box 3"/>
          <p:cNvSpPr txBox="1">
            <a:spLocks noChangeArrowheads="1"/>
          </p:cNvSpPr>
          <p:nvPr/>
        </p:nvSpPr>
        <p:spPr bwMode="auto">
          <a:xfrm>
            <a:off x="0" y="1024960"/>
            <a:ext cx="9144000" cy="3046988"/>
          </a:xfrm>
          <a:prstGeom prst="rect">
            <a:avLst/>
          </a:prstGeom>
          <a:noFill/>
          <a:ln w="9525">
            <a:noFill/>
            <a:miter lim="800000"/>
          </a:ln>
          <a:effectLst/>
        </p:spPr>
        <p:txBody>
          <a:bodyPr>
            <a:spAutoFit/>
          </a:bodyPr>
          <a:lstStyle/>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第二部分</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a:solidFill>
                  <a:srgbClr val="0000CC"/>
                </a:solidFill>
                <a:effectLst>
                  <a:outerShdw blurRad="38100" dist="38100" dir="2700000" algn="tl">
                    <a:srgbClr val="C0C0C0"/>
                  </a:outerShdw>
                </a:effectLst>
                <a:ea typeface="隶书" pitchFamily="49" charset="-122"/>
              </a:rPr>
              <a:t>阀控式密封铅酸蓄电池</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性能参数</a:t>
            </a:r>
            <a:endParaRPr lang="zh-CN" altLang="en-US" sz="4800" b="1" dirty="0">
              <a:solidFill>
                <a:srgbClr val="0000CC"/>
              </a:solidFill>
              <a:effectLst>
                <a:outerShdw blurRad="38100" dist="38100" dir="2700000" algn="tl">
                  <a:srgbClr val="C0C0C0"/>
                </a:outerShdw>
              </a:effectLst>
              <a:ea typeface="隶书" pitchFamily="49" charset="-122"/>
            </a:endParaRPr>
          </a:p>
        </p:txBody>
      </p:sp>
    </p:spTree>
  </p:cSld>
  <p:clrMapOvr>
    <a:overrideClrMapping bg1="lt1" tx1="dk1" bg2="lt2" tx2="dk2" accent1="accent1" accent2="accent2" accent3="accent3" accent4="accent4" accent5="accent5" accent6="accent6" hlink="hlink" folHlink="folHlink"/>
  </p:clrMapOvr>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0">
          <a:blip r:embed="rId1"/>
          <a:srcRect/>
          <a:stretch>
            <a:fillRect/>
          </a:stretch>
        </a:blipFill>
        <a:effectLst/>
      </p:bgPr>
    </p:bg>
    <p:spTree>
      <p:nvGrpSpPr>
        <p:cNvPr id="1" name=""/>
        <p:cNvGrpSpPr/>
        <p:nvPr/>
      </p:nvGrpSpPr>
      <p:grpSpPr>
        <a:xfrm>
          <a:off x="0" y="0"/>
          <a:ext cx="0" cy="0"/>
          <a:chOff x="0" y="0"/>
          <a:chExt cx="0" cy="0"/>
        </a:xfrm>
      </p:grpSpPr>
      <p:sp>
        <p:nvSpPr>
          <p:cNvPr id="157698" name="Text Box 2"/>
          <p:cNvSpPr txBox="1">
            <a:spLocks noChangeArrowheads="1"/>
          </p:cNvSpPr>
          <p:nvPr/>
        </p:nvSpPr>
        <p:spPr bwMode="auto">
          <a:xfrm>
            <a:off x="1530351" y="842962"/>
            <a:ext cx="1776413" cy="415498"/>
          </a:xfrm>
          <a:prstGeom prst="rect">
            <a:avLst/>
          </a:prstGeom>
          <a:noFill/>
          <a:ln w="9525">
            <a:noFill/>
            <a:miter lim="800000"/>
          </a:ln>
          <a:effectLst/>
        </p:spPr>
        <p:txBody>
          <a:bodyPr>
            <a:spAutoFit/>
          </a:bodyPr>
          <a:lstStyle/>
          <a:p>
            <a:pPr algn="ctr" defTabSz="762000">
              <a:spcBef>
                <a:spcPct val="50000"/>
              </a:spcBef>
            </a:pPr>
            <a:endParaRPr lang="zh-CN" altLang="en-US" sz="2100"/>
          </a:p>
        </p:txBody>
      </p:sp>
      <p:sp>
        <p:nvSpPr>
          <p:cNvPr id="157699" name="Text Box 3"/>
          <p:cNvSpPr txBox="1">
            <a:spLocks noChangeArrowheads="1"/>
          </p:cNvSpPr>
          <p:nvPr/>
        </p:nvSpPr>
        <p:spPr bwMode="auto">
          <a:xfrm>
            <a:off x="685800" y="914400"/>
            <a:ext cx="7848600" cy="3046988"/>
          </a:xfrm>
          <a:prstGeom prst="rect">
            <a:avLst/>
          </a:prstGeom>
          <a:noFill/>
          <a:ln w="9525">
            <a:noFill/>
            <a:miter lim="800000"/>
          </a:ln>
          <a:effectLst/>
        </p:spPr>
        <p:txBody>
          <a:bodyPr>
            <a:spAutoFit/>
          </a:bodyPr>
          <a:lstStyle/>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第七部分</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a:solidFill>
                  <a:srgbClr val="0000CC"/>
                </a:solidFill>
                <a:effectLst>
                  <a:outerShdw blurRad="38100" dist="38100" dir="2700000" algn="tl">
                    <a:srgbClr val="C0C0C0"/>
                  </a:outerShdw>
                </a:effectLst>
                <a:ea typeface="隶书" pitchFamily="49" charset="-122"/>
              </a:rPr>
              <a:t>阀控式密封铅酸蓄电池</a:t>
            </a:r>
            <a:endParaRPr lang="zh-CN" altLang="en-US" sz="4800" b="1" dirty="0">
              <a:solidFill>
                <a:srgbClr val="0000CC"/>
              </a:solidFill>
              <a:effectLst>
                <a:outerShdw blurRad="38100" dist="38100" dir="2700000" algn="tl">
                  <a:srgbClr val="C0C0C0"/>
                </a:outerShdw>
              </a:effectLst>
              <a:ea typeface="隶书" pitchFamily="49" charset="-122"/>
            </a:endParaRPr>
          </a:p>
          <a:p>
            <a:pPr algn="ctr" defTabSz="762000">
              <a:spcBef>
                <a:spcPct val="50000"/>
              </a:spcBef>
            </a:pPr>
            <a:r>
              <a:rPr lang="zh-CN" altLang="en-US" sz="4800" b="1" dirty="0" smtClean="0">
                <a:solidFill>
                  <a:srgbClr val="0000CC"/>
                </a:solidFill>
                <a:effectLst>
                  <a:outerShdw blurRad="38100" dist="38100" dir="2700000" algn="tl">
                    <a:srgbClr val="C0C0C0"/>
                  </a:outerShdw>
                </a:effectLst>
                <a:ea typeface="隶书" pitchFamily="49" charset="-122"/>
              </a:rPr>
              <a:t>安装使用维护</a:t>
            </a:r>
            <a:endParaRPr lang="zh-CN" altLang="en-US" sz="4800" b="1" dirty="0">
              <a:solidFill>
                <a:srgbClr val="0000CC"/>
              </a:solidFill>
              <a:effectLst>
                <a:outerShdw blurRad="38100" dist="38100" dir="2700000" algn="tl">
                  <a:srgbClr val="C0C0C0"/>
                </a:outerShdw>
              </a:effectLst>
              <a:ea typeface="隶书" pitchFamily="49" charset="-122"/>
            </a:endParaRPr>
          </a:p>
        </p:txBody>
      </p:sp>
    </p:spTree>
  </p:cSld>
  <p:clrMapOvr>
    <a:overrideClrMapping bg1="lt1" tx1="dk1" bg2="lt2" tx2="dk2" accent1="accent1" accent2="accent2" accent3="accent3" accent4="accent4" accent5="accent5" accent6="accent6" hlink="hlink" folHlink="folHlink"/>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6915" name="Object 3"/>
          <p:cNvGraphicFramePr>
            <a:graphicFrameLocks noChangeAspect="1"/>
          </p:cNvGraphicFramePr>
          <p:nvPr/>
        </p:nvGraphicFramePr>
        <p:xfrm>
          <a:off x="214282" y="1239455"/>
          <a:ext cx="8721725" cy="3475435"/>
        </p:xfrm>
        <a:graphic>
          <a:graphicData uri="http://schemas.openxmlformats.org/presentationml/2006/ole">
            <mc:AlternateContent xmlns:mc="http://schemas.openxmlformats.org/markup-compatibility/2006">
              <mc:Choice xmlns:v="urn:schemas-microsoft-com:vml" Requires="v">
                <p:oleObj spid="_x0000_s17409" name="绘图" r:id="rId1" imgW="111042450" imgH="58931175" progId="">
                  <p:embed/>
                </p:oleObj>
              </mc:Choice>
              <mc:Fallback>
                <p:oleObj name="绘图" r:id="rId1" imgW="111042450" imgH="58931175" progId="">
                  <p:embed/>
                  <p:pic>
                    <p:nvPicPr>
                      <p:cNvPr id="0" name="图片 17408"/>
                      <p:cNvPicPr>
                        <a:picLocks noChangeAspect="1"/>
                      </p:cNvPicPr>
                      <p:nvPr/>
                    </p:nvPicPr>
                    <p:blipFill>
                      <a:blip r:embed="rId2"/>
                      <a:stretch>
                        <a:fillRect/>
                      </a:stretch>
                    </p:blipFill>
                    <p:spPr>
                      <a:xfrm>
                        <a:off x="214282" y="1239455"/>
                        <a:ext cx="8721725" cy="3475435"/>
                      </a:xfrm>
                      <a:prstGeom prst="rect">
                        <a:avLst/>
                      </a:prstGeom>
                      <a:noFill/>
                      <a:ln w="28575">
                        <a:noFill/>
                      </a:ln>
                    </p:spPr>
                  </p:pic>
                </p:oleObj>
              </mc:Fallback>
            </mc:AlternateContent>
          </a:graphicData>
        </a:graphic>
      </p:graphicFrame>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5"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7.1</a:t>
            </a:r>
            <a:r>
              <a:rPr kumimoji="1" lang="zh-CN" altLang="en-US" sz="3200" b="1" dirty="0" smtClean="0">
                <a:solidFill>
                  <a:srgbClr val="000066"/>
                </a:solidFill>
                <a:latin typeface="Times New Roman" pitchFamily="18" charset="0"/>
              </a:rPr>
              <a:t> 蓄电池安装：安装设计</a:t>
            </a:r>
            <a:endParaRPr kumimoji="1" lang="zh-CN" altLang="en-US" sz="3200" b="1" dirty="0">
              <a:solidFill>
                <a:srgbClr val="000066"/>
              </a:solidFill>
              <a:latin typeface="Times New Roman"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5539" name="Object 3"/>
          <p:cNvGraphicFramePr>
            <a:graphicFrameLocks noChangeAspect="1"/>
          </p:cNvGraphicFramePr>
          <p:nvPr/>
        </p:nvGraphicFramePr>
        <p:xfrm>
          <a:off x="0" y="1142990"/>
          <a:ext cx="5938838" cy="2018110"/>
        </p:xfrm>
        <a:graphic>
          <a:graphicData uri="http://schemas.openxmlformats.org/presentationml/2006/ole">
            <mc:AlternateContent xmlns:mc="http://schemas.openxmlformats.org/markup-compatibility/2006">
              <mc:Choice xmlns:v="urn:schemas-microsoft-com:vml" Requires="v">
                <p:oleObj spid="_x0000_s18433" name="Drawing" r:id="rId1" imgW="306705000" imgH="134073900" progId="">
                  <p:embed/>
                </p:oleObj>
              </mc:Choice>
              <mc:Fallback>
                <p:oleObj name="Drawing" r:id="rId1" imgW="306705000" imgH="134073900" progId="">
                  <p:embed/>
                  <p:pic>
                    <p:nvPicPr>
                      <p:cNvPr id="0" name="图片 18432"/>
                      <p:cNvPicPr>
                        <a:picLocks noChangeAspect="1"/>
                      </p:cNvPicPr>
                      <p:nvPr/>
                    </p:nvPicPr>
                    <p:blipFill>
                      <a:blip r:embed="rId2"/>
                      <a:stretch>
                        <a:fillRect/>
                      </a:stretch>
                    </p:blipFill>
                    <p:spPr>
                      <a:xfrm>
                        <a:off x="0" y="1142990"/>
                        <a:ext cx="5938838" cy="2018110"/>
                      </a:xfrm>
                      <a:prstGeom prst="rect">
                        <a:avLst/>
                      </a:prstGeom>
                      <a:noFill/>
                      <a:ln w="9525">
                        <a:noFill/>
                      </a:ln>
                    </p:spPr>
                  </p:pic>
                </p:oleObj>
              </mc:Fallback>
            </mc:AlternateContent>
          </a:graphicData>
        </a:graphic>
      </p:graphicFrame>
      <p:graphicFrame>
        <p:nvGraphicFramePr>
          <p:cNvPr id="65540" name="Object 4"/>
          <p:cNvGraphicFramePr>
            <a:graphicFrameLocks noChangeAspect="1"/>
          </p:cNvGraphicFramePr>
          <p:nvPr/>
        </p:nvGraphicFramePr>
        <p:xfrm>
          <a:off x="5929322" y="1357304"/>
          <a:ext cx="2538413" cy="1198960"/>
        </p:xfrm>
        <a:graphic>
          <a:graphicData uri="http://schemas.openxmlformats.org/presentationml/2006/ole">
            <mc:AlternateContent xmlns:mc="http://schemas.openxmlformats.org/markup-compatibility/2006">
              <mc:Choice xmlns:v="urn:schemas-microsoft-com:vml" Requires="v">
                <p:oleObj spid="_x0000_s18434" name="Document" r:id="rId3" imgW="3086100" imgH="1990725" progId="">
                  <p:embed/>
                </p:oleObj>
              </mc:Choice>
              <mc:Fallback>
                <p:oleObj name="Document" r:id="rId3" imgW="3086100" imgH="1990725" progId="">
                  <p:embed/>
                  <p:pic>
                    <p:nvPicPr>
                      <p:cNvPr id="0" name="图片 18433"/>
                      <p:cNvPicPr preferRelativeResize="0">
                        <a:picLocks noChangeAspect="1"/>
                      </p:cNvPicPr>
                      <p:nvPr/>
                    </p:nvPicPr>
                    <p:blipFill>
                      <a:blip r:embed="rId4"/>
                      <a:stretch>
                        <a:fillRect/>
                      </a:stretch>
                    </p:blipFill>
                    <p:spPr>
                      <a:xfrm>
                        <a:off x="5929322" y="1357304"/>
                        <a:ext cx="2538413" cy="1198960"/>
                      </a:xfrm>
                      <a:prstGeom prst="rect">
                        <a:avLst/>
                      </a:prstGeom>
                      <a:noFill/>
                      <a:ln w="9525">
                        <a:noFill/>
                      </a:ln>
                    </p:spPr>
                  </p:pic>
                </p:oleObj>
              </mc:Fallback>
            </mc:AlternateContent>
          </a:graphicData>
        </a:graphic>
      </p:graphicFrame>
      <p:sp>
        <p:nvSpPr>
          <p:cNvPr id="65541" name="Text Box 5"/>
          <p:cNvSpPr txBox="1">
            <a:spLocks noChangeArrowheads="1"/>
          </p:cNvSpPr>
          <p:nvPr/>
        </p:nvSpPr>
        <p:spPr bwMode="auto">
          <a:xfrm>
            <a:off x="6215074" y="2571750"/>
            <a:ext cx="2005042" cy="630942"/>
          </a:xfrm>
          <a:prstGeom prst="rect">
            <a:avLst/>
          </a:prstGeom>
          <a:noFill/>
          <a:ln w="9525">
            <a:noFill/>
            <a:miter lim="800000"/>
          </a:ln>
          <a:effectLst/>
        </p:spPr>
        <p:txBody>
          <a:bodyPr wrap="square">
            <a:spAutoFit/>
          </a:bodyPr>
          <a:lstStyle/>
          <a:p>
            <a:pPr algn="ctr" defTabSz="762000">
              <a:spcBef>
                <a:spcPct val="50000"/>
              </a:spcBef>
            </a:pPr>
            <a:r>
              <a:rPr lang="zh-CN" altLang="en-US" sz="1400" dirty="0"/>
              <a:t>48</a:t>
            </a:r>
            <a:r>
              <a:rPr lang="en-US" altLang="zh-CN" sz="1400" dirty="0"/>
              <a:t>V100Ah/</a:t>
            </a:r>
            <a:r>
              <a:rPr lang="zh-CN" altLang="en-US" sz="1400" dirty="0"/>
              <a:t>单层</a:t>
            </a:r>
            <a:endParaRPr lang="zh-CN" altLang="en-US" sz="1400" dirty="0"/>
          </a:p>
          <a:p>
            <a:pPr algn="ctr" defTabSz="762000">
              <a:spcBef>
                <a:spcPct val="50000"/>
              </a:spcBef>
            </a:pPr>
            <a:r>
              <a:rPr lang="zh-CN" altLang="en-US" sz="1400" dirty="0"/>
              <a:t>承重要求640</a:t>
            </a:r>
            <a:r>
              <a:rPr lang="en-US" altLang="zh-CN" sz="1400" dirty="0"/>
              <a:t>Kg/m</a:t>
            </a:r>
            <a:r>
              <a:rPr lang="en-US" altLang="zh-CN" sz="1400" baseline="30000" dirty="0"/>
              <a:t>2</a:t>
            </a:r>
            <a:endParaRPr lang="en-US" altLang="zh-CN" sz="1400" dirty="0"/>
          </a:p>
        </p:txBody>
      </p:sp>
      <p:sp>
        <p:nvSpPr>
          <p:cNvPr id="65542" name="Text Box 6"/>
          <p:cNvSpPr txBox="1">
            <a:spLocks noChangeArrowheads="1"/>
          </p:cNvSpPr>
          <p:nvPr/>
        </p:nvSpPr>
        <p:spPr bwMode="auto">
          <a:xfrm>
            <a:off x="2214546" y="2357436"/>
            <a:ext cx="1868488" cy="630942"/>
          </a:xfrm>
          <a:prstGeom prst="rect">
            <a:avLst/>
          </a:prstGeom>
          <a:noFill/>
          <a:ln w="9525">
            <a:noFill/>
            <a:miter lim="800000"/>
          </a:ln>
          <a:effectLst/>
        </p:spPr>
        <p:txBody>
          <a:bodyPr>
            <a:spAutoFit/>
          </a:bodyPr>
          <a:lstStyle/>
          <a:p>
            <a:pPr defTabSz="762000">
              <a:spcBef>
                <a:spcPct val="50000"/>
              </a:spcBef>
            </a:pPr>
            <a:r>
              <a:rPr lang="zh-CN" altLang="en-US" sz="1400" dirty="0"/>
              <a:t>48</a:t>
            </a:r>
            <a:r>
              <a:rPr lang="en-US" altLang="zh-CN" sz="1400" dirty="0"/>
              <a:t>V100Ah/ </a:t>
            </a:r>
            <a:r>
              <a:rPr lang="zh-CN" altLang="zh-CN" sz="1400" dirty="0"/>
              <a:t>双层</a:t>
            </a:r>
            <a:endParaRPr lang="zh-CN" altLang="en-US" sz="1400" dirty="0"/>
          </a:p>
          <a:p>
            <a:pPr defTabSz="762000">
              <a:spcBef>
                <a:spcPct val="50000"/>
              </a:spcBef>
            </a:pPr>
            <a:r>
              <a:rPr lang="zh-CN" altLang="en-US" sz="1400" dirty="0"/>
              <a:t>承重要求1240</a:t>
            </a:r>
            <a:r>
              <a:rPr lang="en-US" altLang="zh-CN" sz="1400" dirty="0"/>
              <a:t>Kg/m</a:t>
            </a:r>
            <a:r>
              <a:rPr lang="en-US" altLang="zh-CN" sz="1400" baseline="30000" dirty="0"/>
              <a:t>2</a:t>
            </a:r>
            <a:endParaRPr lang="en-US" altLang="zh-CN" sz="1400" dirty="0"/>
          </a:p>
        </p:txBody>
      </p:sp>
      <p:sp>
        <p:nvSpPr>
          <p:cNvPr id="65543" name="Text Box 7"/>
          <p:cNvSpPr txBox="1">
            <a:spLocks noChangeArrowheads="1"/>
          </p:cNvSpPr>
          <p:nvPr/>
        </p:nvSpPr>
        <p:spPr bwMode="auto">
          <a:xfrm>
            <a:off x="2285984" y="3714750"/>
            <a:ext cx="1868488" cy="630942"/>
          </a:xfrm>
          <a:prstGeom prst="rect">
            <a:avLst/>
          </a:prstGeom>
          <a:noFill/>
          <a:ln w="9525">
            <a:noFill/>
            <a:miter lim="800000"/>
          </a:ln>
          <a:effectLst/>
        </p:spPr>
        <p:txBody>
          <a:bodyPr>
            <a:spAutoFit/>
          </a:bodyPr>
          <a:lstStyle/>
          <a:p>
            <a:pPr defTabSz="762000">
              <a:spcBef>
                <a:spcPct val="50000"/>
              </a:spcBef>
            </a:pPr>
            <a:r>
              <a:rPr lang="zh-CN" altLang="en-US" sz="1400" dirty="0"/>
              <a:t>48</a:t>
            </a:r>
            <a:r>
              <a:rPr lang="en-US" altLang="zh-CN" sz="1400" dirty="0"/>
              <a:t>V500Ah/ 8</a:t>
            </a:r>
            <a:r>
              <a:rPr lang="zh-CN" altLang="zh-CN" sz="1400" dirty="0"/>
              <a:t>层</a:t>
            </a:r>
            <a:endParaRPr lang="zh-CN" altLang="en-US" sz="1400" dirty="0"/>
          </a:p>
          <a:p>
            <a:pPr defTabSz="762000">
              <a:spcBef>
                <a:spcPct val="50000"/>
              </a:spcBef>
            </a:pPr>
            <a:r>
              <a:rPr lang="zh-CN" altLang="en-US" sz="1400" dirty="0"/>
              <a:t>承重要求2600</a:t>
            </a:r>
            <a:r>
              <a:rPr lang="en-US" altLang="zh-CN" sz="1400" dirty="0"/>
              <a:t>Kg/m</a:t>
            </a:r>
            <a:r>
              <a:rPr lang="en-US" altLang="zh-CN" sz="1400" baseline="30000" dirty="0"/>
              <a:t>2</a:t>
            </a:r>
            <a:endParaRPr lang="en-US" altLang="zh-CN" sz="1400" dirty="0"/>
          </a:p>
        </p:txBody>
      </p:sp>
      <p:pic>
        <p:nvPicPr>
          <p:cNvPr id="65544" name="Picture 8"/>
          <p:cNvPicPr>
            <a:picLocks noChangeAspect="1" noChangeArrowheads="1"/>
          </p:cNvPicPr>
          <p:nvPr/>
        </p:nvPicPr>
        <p:blipFill>
          <a:blip r:embed="rId5" cstate="print"/>
          <a:srcRect/>
          <a:stretch>
            <a:fillRect/>
          </a:stretch>
        </p:blipFill>
        <p:spPr bwMode="auto">
          <a:xfrm>
            <a:off x="6172200" y="3371850"/>
            <a:ext cx="2338388" cy="1025129"/>
          </a:xfrm>
          <a:prstGeom prst="rect">
            <a:avLst/>
          </a:prstGeom>
          <a:noFill/>
          <a:ln w="9525">
            <a:noFill/>
            <a:miter lim="800000"/>
            <a:headEnd/>
            <a:tailEnd/>
          </a:ln>
          <a:effectLst/>
        </p:spPr>
      </p:pic>
      <p:sp>
        <p:nvSpPr>
          <p:cNvPr id="65545" name="Text Box 9"/>
          <p:cNvSpPr txBox="1">
            <a:spLocks noChangeArrowheads="1"/>
          </p:cNvSpPr>
          <p:nvPr/>
        </p:nvSpPr>
        <p:spPr bwMode="auto">
          <a:xfrm>
            <a:off x="4429124" y="3786196"/>
            <a:ext cx="1868488" cy="630942"/>
          </a:xfrm>
          <a:prstGeom prst="rect">
            <a:avLst/>
          </a:prstGeom>
          <a:noFill/>
          <a:ln w="9525">
            <a:noFill/>
            <a:miter lim="800000"/>
          </a:ln>
          <a:effectLst/>
        </p:spPr>
        <p:txBody>
          <a:bodyPr>
            <a:spAutoFit/>
          </a:bodyPr>
          <a:lstStyle/>
          <a:p>
            <a:pPr defTabSz="762000">
              <a:spcBef>
                <a:spcPct val="50000"/>
              </a:spcBef>
            </a:pPr>
            <a:r>
              <a:rPr lang="zh-CN" altLang="en-US" sz="1400" dirty="0"/>
              <a:t>48</a:t>
            </a:r>
            <a:r>
              <a:rPr lang="en-US" altLang="zh-CN" sz="1400" dirty="0"/>
              <a:t>V500Ah/ 4</a:t>
            </a:r>
            <a:r>
              <a:rPr lang="zh-CN" altLang="zh-CN" sz="1400" dirty="0"/>
              <a:t>层</a:t>
            </a:r>
            <a:endParaRPr lang="zh-CN" altLang="en-US" sz="1400" dirty="0"/>
          </a:p>
          <a:p>
            <a:pPr defTabSz="762000">
              <a:spcBef>
                <a:spcPct val="50000"/>
              </a:spcBef>
            </a:pPr>
            <a:r>
              <a:rPr lang="zh-CN" altLang="en-US" sz="1400" dirty="0"/>
              <a:t>承重要求1840</a:t>
            </a:r>
            <a:r>
              <a:rPr lang="en-US" altLang="zh-CN" sz="1400" dirty="0"/>
              <a:t>Kg/m</a:t>
            </a:r>
            <a:r>
              <a:rPr lang="en-US" altLang="zh-CN" sz="1400" baseline="30000" dirty="0"/>
              <a:t>2</a:t>
            </a:r>
            <a:endParaRPr lang="en-US" altLang="zh-CN" sz="1400" dirty="0"/>
          </a:p>
        </p:txBody>
      </p:sp>
      <p:pic>
        <p:nvPicPr>
          <p:cNvPr id="65546" name="Picture 10"/>
          <p:cNvPicPr>
            <a:picLocks noChangeAspect="1" noChangeArrowheads="1"/>
          </p:cNvPicPr>
          <p:nvPr/>
        </p:nvPicPr>
        <p:blipFill>
          <a:blip r:embed="rId6" cstate="print"/>
          <a:srcRect/>
          <a:stretch>
            <a:fillRect/>
          </a:stretch>
        </p:blipFill>
        <p:spPr bwMode="auto">
          <a:xfrm>
            <a:off x="500034" y="3214692"/>
            <a:ext cx="1695450" cy="1693069"/>
          </a:xfrm>
          <a:prstGeom prst="rect">
            <a:avLst/>
          </a:prstGeom>
          <a:noFill/>
          <a:ln w="9525">
            <a:noFill/>
            <a:miter lim="800000"/>
            <a:headEnd/>
            <a:tailEnd/>
          </a:ln>
          <a:effectLst/>
        </p:spPr>
      </p:pic>
      <p:sp>
        <p:nvSpPr>
          <p:cNvPr id="65547" name="Text Box 11"/>
          <p:cNvSpPr txBox="1">
            <a:spLocks noChangeArrowheads="1"/>
          </p:cNvSpPr>
          <p:nvPr/>
        </p:nvSpPr>
        <p:spPr bwMode="auto">
          <a:xfrm>
            <a:off x="3857620" y="1357304"/>
            <a:ext cx="1723549" cy="861774"/>
          </a:xfrm>
          <a:prstGeom prst="rect">
            <a:avLst/>
          </a:prstGeom>
          <a:noFill/>
          <a:ln w="9525">
            <a:solidFill>
              <a:schemeClr val="tx2"/>
            </a:solidFill>
            <a:miter lim="800000"/>
          </a:ln>
          <a:effectLst/>
        </p:spPr>
        <p:txBody>
          <a:bodyPr wrap="none" anchor="ctr">
            <a:spAutoFit/>
          </a:bodyPr>
          <a:lstStyle/>
          <a:p>
            <a:pPr algn="ctr" defTabSz="762000">
              <a:spcBef>
                <a:spcPct val="50000"/>
              </a:spcBef>
            </a:pPr>
            <a:r>
              <a:rPr lang="zh-CN" altLang="en-US" sz="2000" dirty="0"/>
              <a:t>◆承重与空间</a:t>
            </a:r>
            <a:endParaRPr lang="zh-CN" altLang="en-US" sz="2000" dirty="0"/>
          </a:p>
          <a:p>
            <a:pPr algn="ctr" defTabSz="762000">
              <a:spcBef>
                <a:spcPct val="50000"/>
              </a:spcBef>
            </a:pPr>
            <a:r>
              <a:rPr lang="zh-CN" altLang="en-US" sz="2000" dirty="0"/>
              <a:t>的综合考虑</a:t>
            </a:r>
            <a:endParaRPr lang="zh-CN" altLang="en-US" sz="2000" dirty="0"/>
          </a:p>
        </p:txBody>
      </p:sp>
      <p:sp>
        <p:nvSpPr>
          <p:cNvPr id="12"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13"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7.1</a:t>
            </a:r>
            <a:r>
              <a:rPr kumimoji="1" lang="zh-CN" altLang="en-US" sz="3200" b="1" dirty="0" smtClean="0">
                <a:solidFill>
                  <a:srgbClr val="000066"/>
                </a:solidFill>
                <a:latin typeface="Times New Roman" pitchFamily="18" charset="0"/>
              </a:rPr>
              <a:t> 蓄电池安装：安装设计</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3" name="Text Box 3"/>
          <p:cNvSpPr txBox="1">
            <a:spLocks noChangeArrowheads="1"/>
          </p:cNvSpPr>
          <p:nvPr/>
        </p:nvSpPr>
        <p:spPr bwMode="auto">
          <a:xfrm>
            <a:off x="571472" y="1345162"/>
            <a:ext cx="4865434" cy="369332"/>
          </a:xfrm>
          <a:prstGeom prst="rect">
            <a:avLst/>
          </a:prstGeom>
          <a:noFill/>
          <a:ln w="9525">
            <a:noFill/>
            <a:miter lim="800000"/>
          </a:ln>
          <a:effectLst/>
        </p:spPr>
        <p:txBody>
          <a:bodyPr wrap="none" anchor="ctr">
            <a:spAutoFit/>
          </a:bodyPr>
          <a:lstStyle/>
          <a:p>
            <a:pPr algn="ctr" defTabSz="762000">
              <a:spcBef>
                <a:spcPct val="50000"/>
              </a:spcBef>
            </a:pPr>
            <a:r>
              <a:rPr lang="zh-CN" altLang="en-US" dirty="0"/>
              <a:t>◆ 模块化安装方式，有利于解决楼板承重要求</a:t>
            </a:r>
            <a:endParaRPr lang="zh-CN" altLang="en-US" dirty="0"/>
          </a:p>
        </p:txBody>
      </p:sp>
      <p:pic>
        <p:nvPicPr>
          <p:cNvPr id="66564" name="Picture 4"/>
          <p:cNvPicPr>
            <a:picLocks noChangeAspect="1" noChangeArrowheads="1"/>
          </p:cNvPicPr>
          <p:nvPr/>
        </p:nvPicPr>
        <p:blipFill>
          <a:blip r:embed="rId1"/>
          <a:srcRect/>
          <a:stretch>
            <a:fillRect/>
          </a:stretch>
        </p:blipFill>
        <p:spPr bwMode="auto">
          <a:xfrm>
            <a:off x="571472" y="3643320"/>
            <a:ext cx="5999163" cy="784622"/>
          </a:xfrm>
          <a:prstGeom prst="rect">
            <a:avLst/>
          </a:prstGeom>
          <a:noFill/>
          <a:ln w="9525">
            <a:noFill/>
            <a:miter lim="800000"/>
            <a:headEnd/>
            <a:tailEnd/>
          </a:ln>
          <a:effectLst/>
        </p:spPr>
      </p:pic>
      <p:pic>
        <p:nvPicPr>
          <p:cNvPr id="66565" name="Picture 5"/>
          <p:cNvPicPr>
            <a:picLocks noChangeAspect="1" noChangeArrowheads="1"/>
          </p:cNvPicPr>
          <p:nvPr/>
        </p:nvPicPr>
        <p:blipFill>
          <a:blip r:embed="rId2"/>
          <a:srcRect/>
          <a:stretch>
            <a:fillRect/>
          </a:stretch>
        </p:blipFill>
        <p:spPr bwMode="auto">
          <a:xfrm>
            <a:off x="642910" y="2214560"/>
            <a:ext cx="3581400" cy="857250"/>
          </a:xfrm>
          <a:prstGeom prst="rect">
            <a:avLst/>
          </a:prstGeom>
          <a:noFill/>
          <a:ln w="9525">
            <a:noFill/>
            <a:miter lim="800000"/>
            <a:headEnd/>
            <a:tailEnd/>
          </a:ln>
          <a:effectLst/>
        </p:spPr>
      </p:pic>
      <p:pic>
        <p:nvPicPr>
          <p:cNvPr id="66566" name="Picture 6"/>
          <p:cNvPicPr>
            <a:picLocks noChangeAspect="1" noChangeArrowheads="1"/>
          </p:cNvPicPr>
          <p:nvPr/>
        </p:nvPicPr>
        <p:blipFill>
          <a:blip r:embed="rId3"/>
          <a:srcRect/>
          <a:stretch>
            <a:fillRect/>
          </a:stretch>
        </p:blipFill>
        <p:spPr bwMode="auto">
          <a:xfrm>
            <a:off x="6500826" y="1857370"/>
            <a:ext cx="2290763" cy="1953816"/>
          </a:xfrm>
          <a:prstGeom prst="rect">
            <a:avLst/>
          </a:prstGeom>
          <a:noFill/>
          <a:ln w="9525">
            <a:noFill/>
            <a:miter lim="800000"/>
            <a:headEnd/>
            <a:tailEnd/>
          </a:ln>
          <a:effectLst/>
        </p:spPr>
      </p:pic>
      <p:pic>
        <p:nvPicPr>
          <p:cNvPr id="66567" name="Picture 7"/>
          <p:cNvPicPr>
            <a:picLocks noChangeAspect="1" noChangeArrowheads="1"/>
          </p:cNvPicPr>
          <p:nvPr/>
        </p:nvPicPr>
        <p:blipFill>
          <a:blip r:embed="rId4"/>
          <a:srcRect/>
          <a:stretch>
            <a:fillRect/>
          </a:stretch>
        </p:blipFill>
        <p:spPr bwMode="auto">
          <a:xfrm>
            <a:off x="4429124" y="1928808"/>
            <a:ext cx="1817688" cy="1558529"/>
          </a:xfrm>
          <a:prstGeom prst="rect">
            <a:avLst/>
          </a:prstGeom>
          <a:noFill/>
          <a:ln w="9525">
            <a:noFill/>
            <a:miter lim="800000"/>
            <a:headEnd/>
            <a:tailEnd/>
          </a:ln>
          <a:effectLst/>
        </p:spPr>
      </p:pic>
      <p:sp>
        <p:nvSpPr>
          <p:cNvPr id="8"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9"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7.1</a:t>
            </a:r>
            <a:r>
              <a:rPr kumimoji="1" lang="zh-CN" altLang="en-US" sz="3200" b="1" dirty="0" smtClean="0">
                <a:solidFill>
                  <a:srgbClr val="000066"/>
                </a:solidFill>
                <a:latin typeface="Times New Roman" pitchFamily="18" charset="0"/>
              </a:rPr>
              <a:t> 蓄电池安装：安装设计</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Text Box 2"/>
          <p:cNvSpPr txBox="1">
            <a:spLocks noChangeArrowheads="1"/>
          </p:cNvSpPr>
          <p:nvPr/>
        </p:nvSpPr>
        <p:spPr bwMode="auto">
          <a:xfrm>
            <a:off x="2928926" y="1142990"/>
            <a:ext cx="2249334"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smtClean="0">
                <a:solidFill>
                  <a:srgbClr val="000066"/>
                </a:solidFill>
                <a:latin typeface="Times New Roman" pitchFamily="18" charset="0"/>
              </a:rPr>
              <a:t>机房</a:t>
            </a:r>
            <a:r>
              <a:rPr kumimoji="1" lang="zh-CN" altLang="en-US" sz="2000" b="1" dirty="0">
                <a:solidFill>
                  <a:srgbClr val="000066"/>
                </a:solidFill>
                <a:latin typeface="Times New Roman" pitchFamily="18" charset="0"/>
              </a:rPr>
              <a:t>整体布局设计</a:t>
            </a:r>
            <a:endParaRPr kumimoji="1" lang="zh-CN" altLang="en-US" sz="2000" b="1" dirty="0">
              <a:solidFill>
                <a:srgbClr val="000066"/>
              </a:solidFill>
              <a:latin typeface="Times New Roman" pitchFamily="18" charset="0"/>
            </a:endParaRPr>
          </a:p>
        </p:txBody>
      </p:sp>
      <p:sp>
        <p:nvSpPr>
          <p:cNvPr id="167940" name="Text Box 4"/>
          <p:cNvSpPr txBox="1">
            <a:spLocks noChangeArrowheads="1"/>
          </p:cNvSpPr>
          <p:nvPr/>
        </p:nvSpPr>
        <p:spPr bwMode="auto">
          <a:xfrm>
            <a:off x="1643042" y="3929072"/>
            <a:ext cx="6929486" cy="954107"/>
          </a:xfrm>
          <a:prstGeom prst="rect">
            <a:avLst/>
          </a:prstGeom>
          <a:noFill/>
          <a:ln w="28575">
            <a:noFill/>
            <a:miter lim="800000"/>
          </a:ln>
          <a:effectLst/>
        </p:spPr>
        <p:txBody>
          <a:bodyPr wrap="square" anchor="ctr">
            <a:spAutoFit/>
          </a:bodyPr>
          <a:lstStyle/>
          <a:p>
            <a:pPr eaLnBrk="1" hangingPunct="1">
              <a:spcBef>
                <a:spcPct val="50000"/>
              </a:spcBef>
            </a:pPr>
            <a:r>
              <a:rPr kumimoji="1" lang="zh-CN" altLang="en-US" sz="1400" dirty="0">
                <a:solidFill>
                  <a:srgbClr val="000066"/>
                </a:solidFill>
                <a:latin typeface="Times New Roman" pitchFamily="18" charset="0"/>
              </a:rPr>
              <a:t>（1）出线方式：上出线/下出线选择</a:t>
            </a:r>
            <a:endParaRPr kumimoji="1" lang="zh-CN" altLang="en-US" sz="1400" dirty="0">
              <a:solidFill>
                <a:srgbClr val="000066"/>
              </a:solidFill>
              <a:latin typeface="Times New Roman" pitchFamily="18" charset="0"/>
            </a:endParaRPr>
          </a:p>
          <a:p>
            <a:pPr eaLnBrk="1" hangingPunct="1">
              <a:spcBef>
                <a:spcPct val="50000"/>
              </a:spcBef>
            </a:pPr>
            <a:r>
              <a:rPr kumimoji="1" lang="zh-CN" altLang="en-US" sz="1400" dirty="0">
                <a:solidFill>
                  <a:srgbClr val="000066"/>
                </a:solidFill>
                <a:latin typeface="Times New Roman" pitchFamily="18" charset="0"/>
              </a:rPr>
              <a:t>（2）空调、电源、设备与电池位置－－ 散热要求、防水要求</a:t>
            </a:r>
            <a:endParaRPr kumimoji="1" lang="zh-CN" altLang="en-US" sz="1400" dirty="0">
              <a:solidFill>
                <a:srgbClr val="000066"/>
              </a:solidFill>
              <a:latin typeface="Times New Roman" pitchFamily="18" charset="0"/>
            </a:endParaRPr>
          </a:p>
          <a:p>
            <a:pPr eaLnBrk="1" hangingPunct="1">
              <a:spcBef>
                <a:spcPct val="50000"/>
              </a:spcBef>
            </a:pPr>
            <a:r>
              <a:rPr kumimoji="1" lang="zh-CN" altLang="en-US" sz="1400" dirty="0">
                <a:solidFill>
                  <a:srgbClr val="000066"/>
                </a:solidFill>
                <a:latin typeface="Times New Roman" pitchFamily="18" charset="0"/>
              </a:rPr>
              <a:t>（3）扩容空间预留</a:t>
            </a:r>
            <a:endParaRPr kumimoji="1" lang="zh-CN" altLang="en-US" sz="1400" dirty="0">
              <a:solidFill>
                <a:srgbClr val="000066"/>
              </a:solidFill>
              <a:latin typeface="Times New Roman" pitchFamily="18" charset="0"/>
            </a:endParaRPr>
          </a:p>
        </p:txBody>
      </p:sp>
      <p:grpSp>
        <p:nvGrpSpPr>
          <p:cNvPr id="2" name="Group 5"/>
          <p:cNvGrpSpPr/>
          <p:nvPr/>
        </p:nvGrpSpPr>
        <p:grpSpPr bwMode="auto">
          <a:xfrm>
            <a:off x="2500298" y="1571618"/>
            <a:ext cx="4114800" cy="1714510"/>
            <a:chOff x="816" y="1296"/>
            <a:chExt cx="3072" cy="1920"/>
          </a:xfrm>
        </p:grpSpPr>
        <p:sp>
          <p:nvSpPr>
            <p:cNvPr id="167942" name="Line 6"/>
            <p:cNvSpPr>
              <a:spLocks noChangeShapeType="1"/>
            </p:cNvSpPr>
            <p:nvPr/>
          </p:nvSpPr>
          <p:spPr bwMode="auto">
            <a:xfrm>
              <a:off x="2016" y="1296"/>
              <a:ext cx="0" cy="1008"/>
            </a:xfrm>
            <a:prstGeom prst="line">
              <a:avLst/>
            </a:prstGeom>
            <a:noFill/>
            <a:ln w="28575">
              <a:solidFill>
                <a:srgbClr val="000000"/>
              </a:solidFill>
              <a:round/>
            </a:ln>
            <a:effectLst/>
          </p:spPr>
          <p:txBody>
            <a:bodyPr wrap="none" anchor="ctr"/>
            <a:lstStyle/>
            <a:p>
              <a:endParaRPr lang="zh-CN" altLang="en-US"/>
            </a:p>
          </p:txBody>
        </p:sp>
        <p:sp>
          <p:nvSpPr>
            <p:cNvPr id="167943" name="Line 7"/>
            <p:cNvSpPr>
              <a:spLocks noChangeShapeType="1"/>
            </p:cNvSpPr>
            <p:nvPr/>
          </p:nvSpPr>
          <p:spPr bwMode="auto">
            <a:xfrm>
              <a:off x="2016" y="2304"/>
              <a:ext cx="1872" cy="0"/>
            </a:xfrm>
            <a:prstGeom prst="line">
              <a:avLst/>
            </a:prstGeom>
            <a:noFill/>
            <a:ln w="28575">
              <a:solidFill>
                <a:srgbClr val="000000"/>
              </a:solidFill>
              <a:round/>
            </a:ln>
            <a:effectLst/>
          </p:spPr>
          <p:txBody>
            <a:bodyPr wrap="none" anchor="ctr"/>
            <a:lstStyle/>
            <a:p>
              <a:endParaRPr lang="zh-CN" altLang="en-US"/>
            </a:p>
          </p:txBody>
        </p:sp>
        <p:sp>
          <p:nvSpPr>
            <p:cNvPr id="167944" name="Line 8"/>
            <p:cNvSpPr>
              <a:spLocks noChangeShapeType="1"/>
            </p:cNvSpPr>
            <p:nvPr/>
          </p:nvSpPr>
          <p:spPr bwMode="auto">
            <a:xfrm flipH="1">
              <a:off x="1104" y="2304"/>
              <a:ext cx="912" cy="912"/>
            </a:xfrm>
            <a:prstGeom prst="line">
              <a:avLst/>
            </a:prstGeom>
            <a:noFill/>
            <a:ln w="28575">
              <a:solidFill>
                <a:srgbClr val="000000"/>
              </a:solidFill>
              <a:round/>
            </a:ln>
            <a:effectLst/>
          </p:spPr>
          <p:txBody>
            <a:bodyPr wrap="none" anchor="ctr"/>
            <a:lstStyle/>
            <a:p>
              <a:endParaRPr lang="zh-CN" altLang="en-US"/>
            </a:p>
          </p:txBody>
        </p:sp>
        <p:sp>
          <p:nvSpPr>
            <p:cNvPr id="167945" name="AutoShape 9"/>
            <p:cNvSpPr>
              <a:spLocks noChangeArrowheads="1"/>
            </p:cNvSpPr>
            <p:nvPr/>
          </p:nvSpPr>
          <p:spPr bwMode="auto">
            <a:xfrm>
              <a:off x="2256" y="2400"/>
              <a:ext cx="288" cy="528"/>
            </a:xfrm>
            <a:prstGeom prst="cube">
              <a:avLst>
                <a:gd name="adj" fmla="val 25000"/>
              </a:avLst>
            </a:prstGeom>
            <a:solidFill>
              <a:schemeClr val="folHlink"/>
            </a:solidFill>
            <a:ln w="28575">
              <a:solidFill>
                <a:srgbClr val="000000"/>
              </a:solidFill>
              <a:miter lim="800000"/>
            </a:ln>
            <a:effectLst/>
          </p:spPr>
          <p:txBody>
            <a:bodyPr wrap="none" anchor="ctr"/>
            <a:lstStyle/>
            <a:p>
              <a:endParaRPr lang="zh-CN" altLang="en-US"/>
            </a:p>
          </p:txBody>
        </p:sp>
        <p:sp>
          <p:nvSpPr>
            <p:cNvPr id="167946" name="AutoShape 10"/>
            <p:cNvSpPr>
              <a:spLocks noChangeArrowheads="1"/>
            </p:cNvSpPr>
            <p:nvPr/>
          </p:nvSpPr>
          <p:spPr bwMode="auto">
            <a:xfrm>
              <a:off x="816" y="1872"/>
              <a:ext cx="480" cy="432"/>
            </a:xfrm>
            <a:prstGeom prst="cube">
              <a:avLst>
                <a:gd name="adj" fmla="val 72222"/>
              </a:avLst>
            </a:prstGeom>
            <a:solidFill>
              <a:schemeClr val="folHlink"/>
            </a:solidFill>
            <a:ln w="28575">
              <a:solidFill>
                <a:srgbClr val="000000"/>
              </a:solidFill>
              <a:miter lim="800000"/>
            </a:ln>
            <a:effectLst/>
          </p:spPr>
          <p:txBody>
            <a:bodyPr wrap="none" anchor="ctr"/>
            <a:lstStyle/>
            <a:p>
              <a:endParaRPr lang="zh-CN" altLang="en-US"/>
            </a:p>
          </p:txBody>
        </p:sp>
        <p:sp>
          <p:nvSpPr>
            <p:cNvPr id="167947" name="Rectangle 11"/>
            <p:cNvSpPr>
              <a:spLocks noChangeArrowheads="1"/>
            </p:cNvSpPr>
            <p:nvPr/>
          </p:nvSpPr>
          <p:spPr bwMode="auto">
            <a:xfrm>
              <a:off x="2544" y="1968"/>
              <a:ext cx="288" cy="336"/>
            </a:xfrm>
            <a:prstGeom prst="rect">
              <a:avLst/>
            </a:prstGeom>
            <a:noFill/>
            <a:ln w="28575">
              <a:solidFill>
                <a:srgbClr val="000000"/>
              </a:solidFill>
              <a:miter lim="800000"/>
            </a:ln>
            <a:effectLst/>
          </p:spPr>
          <p:txBody>
            <a:bodyPr wrap="none" anchor="ctr"/>
            <a:lstStyle/>
            <a:p>
              <a:endParaRPr lang="zh-CN" altLang="en-US"/>
            </a:p>
          </p:txBody>
        </p:sp>
        <p:sp>
          <p:nvSpPr>
            <p:cNvPr id="167948" name="AutoShape 12"/>
            <p:cNvSpPr>
              <a:spLocks noChangeArrowheads="1"/>
            </p:cNvSpPr>
            <p:nvPr/>
          </p:nvSpPr>
          <p:spPr bwMode="auto">
            <a:xfrm>
              <a:off x="3168" y="2448"/>
              <a:ext cx="672" cy="624"/>
            </a:xfrm>
            <a:prstGeom prst="cube">
              <a:avLst>
                <a:gd name="adj" fmla="val 74681"/>
              </a:avLst>
            </a:prstGeom>
            <a:solidFill>
              <a:schemeClr val="folHlink"/>
            </a:solidFill>
            <a:ln w="28575">
              <a:solidFill>
                <a:srgbClr val="000000"/>
              </a:solidFill>
              <a:miter lim="800000"/>
            </a:ln>
            <a:effectLst/>
          </p:spPr>
          <p:txBody>
            <a:bodyPr wrap="none" anchor="ctr"/>
            <a:lstStyle/>
            <a:p>
              <a:endParaRPr lang="zh-CN" altLang="en-US"/>
            </a:p>
          </p:txBody>
        </p:sp>
        <p:sp>
          <p:nvSpPr>
            <p:cNvPr id="167949" name="AutoShape 13"/>
            <p:cNvSpPr>
              <a:spLocks noChangeArrowheads="1"/>
            </p:cNvSpPr>
            <p:nvPr/>
          </p:nvSpPr>
          <p:spPr bwMode="auto">
            <a:xfrm>
              <a:off x="2592" y="2400"/>
              <a:ext cx="288" cy="528"/>
            </a:xfrm>
            <a:prstGeom prst="cube">
              <a:avLst>
                <a:gd name="adj" fmla="val 25000"/>
              </a:avLst>
            </a:prstGeom>
            <a:solidFill>
              <a:schemeClr val="folHlink"/>
            </a:solidFill>
            <a:ln w="28575">
              <a:solidFill>
                <a:srgbClr val="000000"/>
              </a:solidFill>
              <a:miter lim="800000"/>
            </a:ln>
            <a:effectLst/>
          </p:spPr>
          <p:txBody>
            <a:bodyPr wrap="none" anchor="ctr"/>
            <a:lstStyle/>
            <a:p>
              <a:endParaRPr lang="zh-CN" altLang="en-US"/>
            </a:p>
          </p:txBody>
        </p:sp>
        <p:sp>
          <p:nvSpPr>
            <p:cNvPr id="167950" name="AutoShape 14"/>
            <p:cNvSpPr>
              <a:spLocks noChangeArrowheads="1"/>
            </p:cNvSpPr>
            <p:nvPr/>
          </p:nvSpPr>
          <p:spPr bwMode="auto">
            <a:xfrm>
              <a:off x="1920" y="2400"/>
              <a:ext cx="288" cy="528"/>
            </a:xfrm>
            <a:prstGeom prst="cube">
              <a:avLst>
                <a:gd name="adj" fmla="val 25000"/>
              </a:avLst>
            </a:prstGeom>
            <a:solidFill>
              <a:schemeClr val="folHlink"/>
            </a:solidFill>
            <a:ln w="28575">
              <a:solidFill>
                <a:srgbClr val="000000"/>
              </a:solidFill>
              <a:miter lim="800000"/>
            </a:ln>
            <a:effectLst/>
          </p:spPr>
          <p:txBody>
            <a:bodyPr wrap="none" anchor="ctr"/>
            <a:lstStyle/>
            <a:p>
              <a:endParaRPr lang="zh-CN" altLang="en-US"/>
            </a:p>
          </p:txBody>
        </p:sp>
      </p:grpSp>
      <p:sp>
        <p:nvSpPr>
          <p:cNvPr id="167951" name="Text Box 15"/>
          <p:cNvSpPr txBox="1">
            <a:spLocks noChangeArrowheads="1"/>
          </p:cNvSpPr>
          <p:nvPr/>
        </p:nvSpPr>
        <p:spPr bwMode="auto">
          <a:xfrm>
            <a:off x="5715008" y="3357568"/>
            <a:ext cx="805029" cy="338554"/>
          </a:xfrm>
          <a:prstGeom prst="rect">
            <a:avLst/>
          </a:prstGeom>
          <a:noFill/>
          <a:ln w="28575">
            <a:noFill/>
            <a:miter lim="800000"/>
          </a:ln>
          <a:effectLst/>
        </p:spPr>
        <p:txBody>
          <a:bodyPr wrap="none" anchor="ctr">
            <a:spAutoFit/>
          </a:bodyPr>
          <a:lstStyle/>
          <a:p>
            <a:pPr algn="ctr" eaLnBrk="1" hangingPunct="1">
              <a:spcBef>
                <a:spcPct val="50000"/>
              </a:spcBef>
            </a:pPr>
            <a:r>
              <a:rPr kumimoji="1" lang="zh-CN" altLang="en-US" sz="1600" b="1" dirty="0">
                <a:solidFill>
                  <a:srgbClr val="000066"/>
                </a:solidFill>
                <a:latin typeface="Times New Roman" pitchFamily="18" charset="0"/>
              </a:rPr>
              <a:t>电池组</a:t>
            </a:r>
            <a:endParaRPr kumimoji="1" lang="zh-CN" altLang="en-US" sz="1600" b="1" dirty="0">
              <a:solidFill>
                <a:srgbClr val="000066"/>
              </a:solidFill>
              <a:latin typeface="Times New Roman" pitchFamily="18" charset="0"/>
            </a:endParaRPr>
          </a:p>
        </p:txBody>
      </p:sp>
      <p:sp>
        <p:nvSpPr>
          <p:cNvPr id="167952" name="Text Box 16"/>
          <p:cNvSpPr txBox="1">
            <a:spLocks noChangeArrowheads="1"/>
          </p:cNvSpPr>
          <p:nvPr/>
        </p:nvSpPr>
        <p:spPr bwMode="auto">
          <a:xfrm>
            <a:off x="3571868" y="3357568"/>
            <a:ext cx="1838965" cy="338554"/>
          </a:xfrm>
          <a:prstGeom prst="rect">
            <a:avLst/>
          </a:prstGeom>
          <a:noFill/>
          <a:ln w="28575">
            <a:noFill/>
            <a:miter lim="800000"/>
          </a:ln>
          <a:effectLst/>
        </p:spPr>
        <p:txBody>
          <a:bodyPr wrap="none" anchor="ctr">
            <a:spAutoFit/>
          </a:bodyPr>
          <a:lstStyle/>
          <a:p>
            <a:pPr algn="ctr" eaLnBrk="1" hangingPunct="1">
              <a:spcBef>
                <a:spcPct val="50000"/>
              </a:spcBef>
            </a:pPr>
            <a:r>
              <a:rPr kumimoji="1" lang="zh-CN" altLang="en-US" sz="1600" b="1" dirty="0">
                <a:solidFill>
                  <a:srgbClr val="000066"/>
                </a:solidFill>
                <a:latin typeface="Times New Roman" pitchFamily="18" charset="0"/>
              </a:rPr>
              <a:t>交换、传输、电源</a:t>
            </a:r>
            <a:endParaRPr kumimoji="1" lang="zh-CN" altLang="en-US" sz="1600" b="1" dirty="0">
              <a:solidFill>
                <a:srgbClr val="000066"/>
              </a:solidFill>
              <a:latin typeface="Times New Roman" pitchFamily="18" charset="0"/>
            </a:endParaRPr>
          </a:p>
        </p:txBody>
      </p:sp>
      <p:sp>
        <p:nvSpPr>
          <p:cNvPr id="167953" name="Text Box 17"/>
          <p:cNvSpPr txBox="1">
            <a:spLocks noChangeArrowheads="1"/>
          </p:cNvSpPr>
          <p:nvPr/>
        </p:nvSpPr>
        <p:spPr bwMode="auto">
          <a:xfrm>
            <a:off x="2247913" y="2771780"/>
            <a:ext cx="598241" cy="338554"/>
          </a:xfrm>
          <a:prstGeom prst="rect">
            <a:avLst/>
          </a:prstGeom>
          <a:noFill/>
          <a:ln w="28575">
            <a:noFill/>
            <a:miter lim="800000"/>
          </a:ln>
          <a:effectLst/>
        </p:spPr>
        <p:txBody>
          <a:bodyPr wrap="none" anchor="ctr">
            <a:spAutoFit/>
          </a:bodyPr>
          <a:lstStyle/>
          <a:p>
            <a:pPr algn="ctr" eaLnBrk="1" hangingPunct="1">
              <a:spcBef>
                <a:spcPct val="50000"/>
              </a:spcBef>
            </a:pPr>
            <a:r>
              <a:rPr kumimoji="1" lang="zh-CN" altLang="en-US" sz="1600" b="1">
                <a:solidFill>
                  <a:srgbClr val="000066"/>
                </a:solidFill>
                <a:latin typeface="Times New Roman" pitchFamily="18" charset="0"/>
              </a:rPr>
              <a:t>空调</a:t>
            </a:r>
            <a:endParaRPr kumimoji="1" lang="zh-CN" altLang="en-US" sz="1600" b="1">
              <a:solidFill>
                <a:srgbClr val="000066"/>
              </a:solidFill>
              <a:latin typeface="Times New Roman" pitchFamily="18" charset="0"/>
            </a:endParaRPr>
          </a:p>
        </p:txBody>
      </p:sp>
      <p:sp>
        <p:nvSpPr>
          <p:cNvPr id="21"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800" b="0" kern="0">
              <a:solidFill>
                <a:sysClr val="windowText" lastClr="000000"/>
              </a:solidFill>
            </a:endParaRPr>
          </a:p>
        </p:txBody>
      </p:sp>
      <p:sp>
        <p:nvSpPr>
          <p:cNvPr id="22"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7.1</a:t>
            </a:r>
            <a:r>
              <a:rPr kumimoji="1" lang="zh-CN" altLang="en-US" sz="3200" b="1" dirty="0" smtClean="0">
                <a:solidFill>
                  <a:srgbClr val="000066"/>
                </a:solidFill>
                <a:latin typeface="Times New Roman" pitchFamily="18" charset="0"/>
              </a:rPr>
              <a:t> 蓄电池安装：安装设计</a:t>
            </a:r>
            <a:endParaRPr kumimoji="1" lang="zh-CN" altLang="en-US" sz="3200" b="1" dirty="0">
              <a:solidFill>
                <a:srgbClr val="000066"/>
              </a:solidFill>
              <a:latin typeface="Times New Roman"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ext Box 2"/>
          <p:cNvSpPr txBox="1">
            <a:spLocks noChangeArrowheads="1"/>
          </p:cNvSpPr>
          <p:nvPr/>
        </p:nvSpPr>
        <p:spPr bwMode="auto">
          <a:xfrm>
            <a:off x="714348" y="1142990"/>
            <a:ext cx="1811714" cy="369332"/>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b="1" dirty="0" smtClean="0">
                <a:solidFill>
                  <a:srgbClr val="000066"/>
                </a:solidFill>
                <a:latin typeface="Times New Roman" pitchFamily="18" charset="0"/>
              </a:rPr>
              <a:t>蓄电池</a:t>
            </a:r>
            <a:r>
              <a:rPr kumimoji="1" lang="zh-CN" altLang="en-US" b="1" dirty="0">
                <a:solidFill>
                  <a:srgbClr val="000066"/>
                </a:solidFill>
                <a:latin typeface="Times New Roman" pitchFamily="18" charset="0"/>
              </a:rPr>
              <a:t>安装流程</a:t>
            </a:r>
            <a:endParaRPr kumimoji="1" lang="zh-CN" altLang="en-US" b="1" dirty="0">
              <a:solidFill>
                <a:srgbClr val="000066"/>
              </a:solidFill>
              <a:latin typeface="Times New Roman" pitchFamily="18" charset="0"/>
            </a:endParaRPr>
          </a:p>
        </p:txBody>
      </p:sp>
      <p:sp>
        <p:nvSpPr>
          <p:cNvPr id="63492" name="Rectangle 4"/>
          <p:cNvSpPr>
            <a:spLocks noChangeArrowheads="1"/>
          </p:cNvSpPr>
          <p:nvPr/>
        </p:nvSpPr>
        <p:spPr bwMode="auto">
          <a:xfrm>
            <a:off x="534989" y="2437912"/>
            <a:ext cx="2155825" cy="307777"/>
          </a:xfrm>
          <a:prstGeom prst="rect">
            <a:avLst/>
          </a:prstGeom>
          <a:noFill/>
          <a:ln w="9525">
            <a:solidFill>
              <a:schemeClr val="tx1"/>
            </a:solidFill>
            <a:miter lim="800000"/>
          </a:ln>
          <a:effectLst/>
        </p:spPr>
        <p:txBody>
          <a:bodyPr anchor="ctr">
            <a:spAutoFit/>
          </a:bodyPr>
          <a:lstStyle/>
          <a:p>
            <a:pPr algn="ctr" defTabSz="762000">
              <a:spcBef>
                <a:spcPct val="50000"/>
              </a:spcBef>
            </a:pPr>
            <a:r>
              <a:rPr lang="zh-CN" altLang="en-US" sz="1400"/>
              <a:t>电池架／柜安装</a:t>
            </a:r>
            <a:endParaRPr lang="zh-CN" altLang="en-US" sz="1400"/>
          </a:p>
        </p:txBody>
      </p:sp>
      <p:sp>
        <p:nvSpPr>
          <p:cNvPr id="63493" name="Rectangle 5"/>
          <p:cNvSpPr>
            <a:spLocks noChangeArrowheads="1"/>
          </p:cNvSpPr>
          <p:nvPr/>
        </p:nvSpPr>
        <p:spPr bwMode="auto">
          <a:xfrm>
            <a:off x="533400" y="3814274"/>
            <a:ext cx="2667000" cy="523220"/>
          </a:xfrm>
          <a:prstGeom prst="rect">
            <a:avLst/>
          </a:prstGeom>
          <a:noFill/>
          <a:ln w="9525">
            <a:solidFill>
              <a:schemeClr val="tx1"/>
            </a:solidFill>
            <a:miter lim="800000"/>
          </a:ln>
          <a:effectLst/>
        </p:spPr>
        <p:txBody>
          <a:bodyPr anchor="ctr">
            <a:spAutoFit/>
          </a:bodyPr>
          <a:lstStyle/>
          <a:p>
            <a:pPr algn="ctr" defTabSz="762000">
              <a:spcBef>
                <a:spcPct val="50000"/>
              </a:spcBef>
            </a:pPr>
            <a:r>
              <a:rPr lang="zh-CN" altLang="en-US" sz="1400"/>
              <a:t>测量单个电池开路电压及电池组总电压</a:t>
            </a:r>
            <a:endParaRPr lang="zh-CN" altLang="en-US" sz="1400"/>
          </a:p>
        </p:txBody>
      </p:sp>
      <p:sp>
        <p:nvSpPr>
          <p:cNvPr id="63494" name="Rectangle 6"/>
          <p:cNvSpPr>
            <a:spLocks noChangeArrowheads="1"/>
          </p:cNvSpPr>
          <p:nvPr/>
        </p:nvSpPr>
        <p:spPr bwMode="auto">
          <a:xfrm>
            <a:off x="557214" y="4489358"/>
            <a:ext cx="2478087" cy="307777"/>
          </a:xfrm>
          <a:prstGeom prst="rect">
            <a:avLst/>
          </a:prstGeom>
          <a:noFill/>
          <a:ln w="9525">
            <a:solidFill>
              <a:schemeClr val="tx1"/>
            </a:solidFill>
            <a:miter lim="800000"/>
          </a:ln>
          <a:effectLst/>
        </p:spPr>
        <p:txBody>
          <a:bodyPr anchor="ctr">
            <a:spAutoFit/>
          </a:bodyPr>
          <a:lstStyle/>
          <a:p>
            <a:pPr algn="ctr" defTabSz="762000">
              <a:spcBef>
                <a:spcPct val="50000"/>
              </a:spcBef>
            </a:pPr>
            <a:r>
              <a:rPr lang="zh-CN" altLang="en-US" sz="1400"/>
              <a:t>电池组与电源连接</a:t>
            </a:r>
            <a:endParaRPr lang="zh-CN" altLang="en-US" sz="1400"/>
          </a:p>
        </p:txBody>
      </p:sp>
      <p:sp>
        <p:nvSpPr>
          <p:cNvPr id="63496" name="AutoShape 8"/>
          <p:cNvSpPr>
            <a:spLocks noChangeArrowheads="1"/>
          </p:cNvSpPr>
          <p:nvPr/>
        </p:nvSpPr>
        <p:spPr bwMode="auto">
          <a:xfrm>
            <a:off x="927100" y="1522321"/>
            <a:ext cx="1517650" cy="307777"/>
          </a:xfrm>
          <a:prstGeom prst="flowChartProcess">
            <a:avLst/>
          </a:prstGeom>
          <a:noFill/>
          <a:ln w="9525">
            <a:solidFill>
              <a:schemeClr val="tx1"/>
            </a:solidFill>
            <a:miter lim="800000"/>
          </a:ln>
          <a:effectLst/>
        </p:spPr>
        <p:txBody>
          <a:bodyPr anchor="ctr">
            <a:spAutoFit/>
          </a:bodyPr>
          <a:lstStyle/>
          <a:p>
            <a:pPr algn="ctr" defTabSz="762000">
              <a:spcBef>
                <a:spcPct val="50000"/>
              </a:spcBef>
            </a:pPr>
            <a:r>
              <a:rPr lang="zh-CN" altLang="en-US" sz="1400"/>
              <a:t>到货点验</a:t>
            </a:r>
            <a:endParaRPr lang="zh-CN" altLang="en-US" sz="1400"/>
          </a:p>
        </p:txBody>
      </p:sp>
      <p:sp>
        <p:nvSpPr>
          <p:cNvPr id="63497" name="Line 9"/>
          <p:cNvSpPr>
            <a:spLocks noChangeShapeType="1"/>
          </p:cNvSpPr>
          <p:nvPr/>
        </p:nvSpPr>
        <p:spPr bwMode="auto">
          <a:xfrm>
            <a:off x="1633538" y="1831883"/>
            <a:ext cx="0" cy="216694"/>
          </a:xfrm>
          <a:prstGeom prst="line">
            <a:avLst/>
          </a:prstGeom>
          <a:noFill/>
          <a:ln w="9525">
            <a:solidFill>
              <a:schemeClr val="tx1"/>
            </a:solidFill>
            <a:round/>
            <a:tailEnd type="triangle" w="med" len="med"/>
          </a:ln>
          <a:effectLst/>
        </p:spPr>
        <p:txBody>
          <a:bodyPr vert="eaVert" anchor="ctr">
            <a:spAutoFit/>
          </a:bodyPr>
          <a:lstStyle/>
          <a:p>
            <a:endParaRPr lang="zh-CN" altLang="en-US" sz="1400"/>
          </a:p>
        </p:txBody>
      </p:sp>
      <p:sp>
        <p:nvSpPr>
          <p:cNvPr id="63498" name="Text Box 10"/>
          <p:cNvSpPr txBox="1">
            <a:spLocks noChangeArrowheads="1"/>
          </p:cNvSpPr>
          <p:nvPr/>
        </p:nvSpPr>
        <p:spPr bwMode="auto">
          <a:xfrm>
            <a:off x="2830542" y="1483921"/>
            <a:ext cx="5956300" cy="307777"/>
          </a:xfrm>
          <a:prstGeom prst="rect">
            <a:avLst/>
          </a:prstGeom>
          <a:noFill/>
          <a:ln w="9525">
            <a:noFill/>
            <a:miter lim="800000"/>
          </a:ln>
          <a:effectLst/>
        </p:spPr>
        <p:txBody>
          <a:bodyPr>
            <a:spAutoFit/>
          </a:bodyPr>
          <a:lstStyle/>
          <a:p>
            <a:pPr defTabSz="762000">
              <a:spcBef>
                <a:spcPct val="50000"/>
              </a:spcBef>
            </a:pPr>
            <a:r>
              <a:rPr lang="zh-CN" altLang="en-US" sz="1400" dirty="0"/>
              <a:t>● 检查电池型号、规格、数量、包装、附件、外观等</a:t>
            </a:r>
            <a:endParaRPr lang="zh-CN" altLang="en-US" sz="1400" dirty="0"/>
          </a:p>
        </p:txBody>
      </p:sp>
      <p:sp>
        <p:nvSpPr>
          <p:cNvPr id="63499" name="AutoShape 11"/>
          <p:cNvSpPr>
            <a:spLocks noChangeArrowheads="1"/>
          </p:cNvSpPr>
          <p:nvPr/>
        </p:nvSpPr>
        <p:spPr bwMode="auto">
          <a:xfrm>
            <a:off x="1028701" y="1997381"/>
            <a:ext cx="1331913" cy="307777"/>
          </a:xfrm>
          <a:prstGeom prst="flowChartProcess">
            <a:avLst/>
          </a:prstGeom>
          <a:noFill/>
          <a:ln w="9525">
            <a:solidFill>
              <a:schemeClr val="tx1"/>
            </a:solidFill>
            <a:miter lim="800000"/>
          </a:ln>
          <a:effectLst/>
        </p:spPr>
        <p:txBody>
          <a:bodyPr anchor="ctr">
            <a:spAutoFit/>
          </a:bodyPr>
          <a:lstStyle/>
          <a:p>
            <a:pPr algn="ctr" defTabSz="762000">
              <a:spcBef>
                <a:spcPct val="50000"/>
              </a:spcBef>
            </a:pPr>
            <a:r>
              <a:rPr lang="zh-CN" altLang="en-US" sz="1400"/>
              <a:t>安装准备</a:t>
            </a:r>
            <a:endParaRPr lang="zh-CN" altLang="en-US" sz="1400"/>
          </a:p>
        </p:txBody>
      </p:sp>
      <p:sp>
        <p:nvSpPr>
          <p:cNvPr id="63500" name="Text Box 12"/>
          <p:cNvSpPr txBox="1">
            <a:spLocks noChangeArrowheads="1"/>
          </p:cNvSpPr>
          <p:nvPr/>
        </p:nvSpPr>
        <p:spPr bwMode="auto">
          <a:xfrm>
            <a:off x="2851175" y="1978221"/>
            <a:ext cx="5292725" cy="307777"/>
          </a:xfrm>
          <a:prstGeom prst="rect">
            <a:avLst/>
          </a:prstGeom>
          <a:noFill/>
          <a:ln w="9525">
            <a:noFill/>
            <a:miter lim="800000"/>
          </a:ln>
          <a:effectLst/>
        </p:spPr>
        <p:txBody>
          <a:bodyPr>
            <a:spAutoFit/>
          </a:bodyPr>
          <a:lstStyle/>
          <a:p>
            <a:pPr defTabSz="762000">
              <a:spcBef>
                <a:spcPct val="50000"/>
              </a:spcBef>
            </a:pPr>
            <a:r>
              <a:rPr lang="zh-CN" altLang="en-US" sz="1400" dirty="0"/>
              <a:t>● 安装工具准备        ● 开箱检查电池外观</a:t>
            </a:r>
            <a:endParaRPr lang="zh-CN" altLang="en-US" sz="1400" dirty="0"/>
          </a:p>
        </p:txBody>
      </p:sp>
      <p:sp>
        <p:nvSpPr>
          <p:cNvPr id="63501" name="Rectangle 13"/>
          <p:cNvSpPr>
            <a:spLocks noChangeArrowheads="1"/>
          </p:cNvSpPr>
          <p:nvPr/>
        </p:nvSpPr>
        <p:spPr bwMode="auto">
          <a:xfrm>
            <a:off x="615951" y="2908208"/>
            <a:ext cx="2112963" cy="307777"/>
          </a:xfrm>
          <a:prstGeom prst="rect">
            <a:avLst/>
          </a:prstGeom>
          <a:noFill/>
          <a:ln w="9525">
            <a:solidFill>
              <a:schemeClr val="tx1"/>
            </a:solidFill>
            <a:miter lim="800000"/>
          </a:ln>
          <a:effectLst/>
        </p:spPr>
        <p:txBody>
          <a:bodyPr anchor="ctr">
            <a:spAutoFit/>
          </a:bodyPr>
          <a:lstStyle/>
          <a:p>
            <a:pPr algn="ctr" defTabSz="762000">
              <a:spcBef>
                <a:spcPct val="50000"/>
              </a:spcBef>
            </a:pPr>
            <a:r>
              <a:rPr lang="zh-CN" altLang="en-US" sz="1400"/>
              <a:t>电池间连接</a:t>
            </a:r>
            <a:endParaRPr lang="zh-CN" altLang="en-US" sz="1400"/>
          </a:p>
        </p:txBody>
      </p:sp>
      <p:sp>
        <p:nvSpPr>
          <p:cNvPr id="63502" name="Rectangle 14"/>
          <p:cNvSpPr>
            <a:spLocks noChangeArrowheads="1"/>
          </p:cNvSpPr>
          <p:nvPr/>
        </p:nvSpPr>
        <p:spPr bwMode="auto">
          <a:xfrm>
            <a:off x="798513" y="3378506"/>
            <a:ext cx="1847850" cy="307777"/>
          </a:xfrm>
          <a:prstGeom prst="rect">
            <a:avLst/>
          </a:prstGeom>
          <a:noFill/>
          <a:ln w="9525">
            <a:solidFill>
              <a:schemeClr val="tx1"/>
            </a:solidFill>
            <a:miter lim="800000"/>
          </a:ln>
          <a:effectLst/>
        </p:spPr>
        <p:txBody>
          <a:bodyPr anchor="ctr">
            <a:spAutoFit/>
          </a:bodyPr>
          <a:lstStyle/>
          <a:p>
            <a:pPr algn="ctr" defTabSz="762000">
              <a:spcBef>
                <a:spcPct val="50000"/>
              </a:spcBef>
            </a:pPr>
            <a:r>
              <a:rPr lang="zh-CN" altLang="en-US" sz="1400"/>
              <a:t>防护措施</a:t>
            </a:r>
            <a:endParaRPr lang="zh-CN" altLang="en-US" sz="1400"/>
          </a:p>
        </p:txBody>
      </p:sp>
      <p:sp>
        <p:nvSpPr>
          <p:cNvPr id="63503" name="Line 15"/>
          <p:cNvSpPr>
            <a:spLocks noChangeShapeType="1"/>
          </p:cNvSpPr>
          <p:nvPr/>
        </p:nvSpPr>
        <p:spPr bwMode="auto">
          <a:xfrm>
            <a:off x="1630363" y="2262889"/>
            <a:ext cx="0" cy="216694"/>
          </a:xfrm>
          <a:prstGeom prst="line">
            <a:avLst/>
          </a:prstGeom>
          <a:noFill/>
          <a:ln w="9525">
            <a:solidFill>
              <a:schemeClr val="tx1"/>
            </a:solidFill>
            <a:round/>
            <a:tailEnd type="triangle" w="med" len="med"/>
          </a:ln>
          <a:effectLst/>
        </p:spPr>
        <p:txBody>
          <a:bodyPr vert="eaVert" anchor="ctr">
            <a:spAutoFit/>
          </a:bodyPr>
          <a:lstStyle/>
          <a:p>
            <a:endParaRPr lang="zh-CN" altLang="en-US" sz="1400"/>
          </a:p>
        </p:txBody>
      </p:sp>
      <p:sp>
        <p:nvSpPr>
          <p:cNvPr id="63504" name="Line 16"/>
          <p:cNvSpPr>
            <a:spLocks noChangeShapeType="1"/>
          </p:cNvSpPr>
          <p:nvPr/>
        </p:nvSpPr>
        <p:spPr bwMode="auto">
          <a:xfrm>
            <a:off x="1611313" y="2721280"/>
            <a:ext cx="0" cy="216694"/>
          </a:xfrm>
          <a:prstGeom prst="line">
            <a:avLst/>
          </a:prstGeom>
          <a:noFill/>
          <a:ln w="9525">
            <a:solidFill>
              <a:schemeClr val="tx1"/>
            </a:solidFill>
            <a:round/>
            <a:tailEnd type="triangle" w="med" len="med"/>
          </a:ln>
          <a:effectLst/>
        </p:spPr>
        <p:txBody>
          <a:bodyPr vert="eaVert" anchor="ctr">
            <a:spAutoFit/>
          </a:bodyPr>
          <a:lstStyle/>
          <a:p>
            <a:endParaRPr lang="zh-CN" altLang="en-US" sz="1400"/>
          </a:p>
        </p:txBody>
      </p:sp>
      <p:sp>
        <p:nvSpPr>
          <p:cNvPr id="63505" name="Line 17"/>
          <p:cNvSpPr>
            <a:spLocks noChangeShapeType="1"/>
          </p:cNvSpPr>
          <p:nvPr/>
        </p:nvSpPr>
        <p:spPr bwMode="auto">
          <a:xfrm>
            <a:off x="1589088" y="3204674"/>
            <a:ext cx="0" cy="216694"/>
          </a:xfrm>
          <a:prstGeom prst="line">
            <a:avLst/>
          </a:prstGeom>
          <a:noFill/>
          <a:ln w="9525">
            <a:solidFill>
              <a:schemeClr val="tx1"/>
            </a:solidFill>
            <a:round/>
            <a:tailEnd type="triangle" w="med" len="med"/>
          </a:ln>
          <a:effectLst/>
        </p:spPr>
        <p:txBody>
          <a:bodyPr vert="eaVert" anchor="ctr">
            <a:spAutoFit/>
          </a:bodyPr>
          <a:lstStyle/>
          <a:p>
            <a:endParaRPr lang="zh-CN" altLang="en-US" sz="1400"/>
          </a:p>
        </p:txBody>
      </p:sp>
      <p:sp>
        <p:nvSpPr>
          <p:cNvPr id="63506" name="Line 18"/>
          <p:cNvSpPr>
            <a:spLocks noChangeShapeType="1"/>
          </p:cNvSpPr>
          <p:nvPr/>
        </p:nvSpPr>
        <p:spPr bwMode="auto">
          <a:xfrm>
            <a:off x="1611313" y="3664255"/>
            <a:ext cx="0" cy="216694"/>
          </a:xfrm>
          <a:prstGeom prst="line">
            <a:avLst/>
          </a:prstGeom>
          <a:noFill/>
          <a:ln w="9525">
            <a:solidFill>
              <a:schemeClr val="tx1"/>
            </a:solidFill>
            <a:round/>
            <a:tailEnd type="triangle" w="med" len="med"/>
          </a:ln>
          <a:effectLst/>
        </p:spPr>
        <p:txBody>
          <a:bodyPr vert="eaVert" anchor="ctr">
            <a:spAutoFit/>
          </a:bodyPr>
          <a:lstStyle/>
          <a:p>
            <a:endParaRPr lang="zh-CN" altLang="en-US" sz="1400"/>
          </a:p>
        </p:txBody>
      </p:sp>
      <p:sp>
        <p:nvSpPr>
          <p:cNvPr id="63507" name="Line 19"/>
          <p:cNvSpPr>
            <a:spLocks noChangeShapeType="1"/>
          </p:cNvSpPr>
          <p:nvPr/>
        </p:nvSpPr>
        <p:spPr bwMode="auto">
          <a:xfrm>
            <a:off x="1611313" y="4300049"/>
            <a:ext cx="0" cy="216694"/>
          </a:xfrm>
          <a:prstGeom prst="line">
            <a:avLst/>
          </a:prstGeom>
          <a:noFill/>
          <a:ln w="9525">
            <a:solidFill>
              <a:schemeClr val="tx1"/>
            </a:solidFill>
            <a:round/>
            <a:tailEnd type="triangle" w="med" len="med"/>
          </a:ln>
          <a:effectLst/>
        </p:spPr>
        <p:txBody>
          <a:bodyPr vert="eaVert" anchor="ctr">
            <a:spAutoFit/>
          </a:bodyPr>
          <a:lstStyle/>
          <a:p>
            <a:endParaRPr lang="zh-CN" altLang="en-US" sz="1400"/>
          </a:p>
        </p:txBody>
      </p:sp>
      <p:sp>
        <p:nvSpPr>
          <p:cNvPr id="63508" name="Text Box 20"/>
          <p:cNvSpPr txBox="1">
            <a:spLocks noChangeArrowheads="1"/>
          </p:cNvSpPr>
          <p:nvPr/>
        </p:nvSpPr>
        <p:spPr bwMode="auto">
          <a:xfrm>
            <a:off x="2857488" y="2428874"/>
            <a:ext cx="1892300" cy="307777"/>
          </a:xfrm>
          <a:prstGeom prst="rect">
            <a:avLst/>
          </a:prstGeom>
          <a:noFill/>
          <a:ln w="9525">
            <a:noFill/>
            <a:miter lim="800000"/>
          </a:ln>
          <a:effectLst/>
        </p:spPr>
        <p:txBody>
          <a:bodyPr>
            <a:spAutoFit/>
          </a:bodyPr>
          <a:lstStyle/>
          <a:p>
            <a:pPr defTabSz="762000">
              <a:spcBef>
                <a:spcPct val="50000"/>
              </a:spcBef>
            </a:pPr>
            <a:r>
              <a:rPr lang="zh-CN" altLang="en-US" sz="1400" dirty="0"/>
              <a:t>● 固定到地面</a:t>
            </a:r>
            <a:endParaRPr lang="zh-CN" altLang="en-US" sz="1400" dirty="0"/>
          </a:p>
        </p:txBody>
      </p:sp>
      <p:sp>
        <p:nvSpPr>
          <p:cNvPr id="63509" name="Text Box 21"/>
          <p:cNvSpPr txBox="1">
            <a:spLocks noChangeArrowheads="1"/>
          </p:cNvSpPr>
          <p:nvPr/>
        </p:nvSpPr>
        <p:spPr bwMode="auto">
          <a:xfrm>
            <a:off x="2862264" y="2906915"/>
            <a:ext cx="5138737" cy="307777"/>
          </a:xfrm>
          <a:prstGeom prst="rect">
            <a:avLst/>
          </a:prstGeom>
          <a:noFill/>
          <a:ln w="9525">
            <a:noFill/>
            <a:miter lim="800000"/>
          </a:ln>
          <a:effectLst/>
        </p:spPr>
        <p:txBody>
          <a:bodyPr>
            <a:spAutoFit/>
          </a:bodyPr>
          <a:lstStyle/>
          <a:p>
            <a:pPr defTabSz="762000">
              <a:spcBef>
                <a:spcPct val="50000"/>
              </a:spcBef>
            </a:pPr>
            <a:r>
              <a:rPr lang="zh-CN" altLang="en-US" sz="1400" dirty="0"/>
              <a:t>● 避免短路    ● 保持电池10</a:t>
            </a:r>
            <a:r>
              <a:rPr lang="en-US" altLang="zh-CN" sz="1400" dirty="0"/>
              <a:t>mm</a:t>
            </a:r>
            <a:r>
              <a:rPr lang="zh-CN" altLang="en-US" sz="1400" dirty="0"/>
              <a:t>左右间距</a:t>
            </a:r>
            <a:endParaRPr lang="zh-CN" altLang="en-US" sz="1400" dirty="0"/>
          </a:p>
        </p:txBody>
      </p:sp>
      <p:sp>
        <p:nvSpPr>
          <p:cNvPr id="63510" name="Text Box 22"/>
          <p:cNvSpPr txBox="1">
            <a:spLocks noChangeArrowheads="1"/>
          </p:cNvSpPr>
          <p:nvPr/>
        </p:nvSpPr>
        <p:spPr bwMode="auto">
          <a:xfrm>
            <a:off x="2868646" y="3357568"/>
            <a:ext cx="6418262" cy="323165"/>
          </a:xfrm>
          <a:prstGeom prst="rect">
            <a:avLst/>
          </a:prstGeom>
          <a:noFill/>
          <a:ln w="9525">
            <a:noFill/>
            <a:miter lim="800000"/>
          </a:ln>
          <a:effectLst/>
        </p:spPr>
        <p:txBody>
          <a:bodyPr>
            <a:spAutoFit/>
          </a:bodyPr>
          <a:lstStyle/>
          <a:p>
            <a:pPr defTabSz="762000">
              <a:spcBef>
                <a:spcPct val="50000"/>
              </a:spcBef>
            </a:pPr>
            <a:r>
              <a:rPr lang="zh-CN" altLang="en-US" sz="1500" dirty="0"/>
              <a:t>● 端子、连接片加绝缘保护盖  </a:t>
            </a:r>
            <a:r>
              <a:rPr lang="zh-CN" altLang="en-US" sz="1500" dirty="0" smtClean="0"/>
              <a:t>●</a:t>
            </a:r>
            <a:r>
              <a:rPr lang="zh-CN" altLang="en-US" sz="1500" dirty="0"/>
              <a:t>接线部位涂</a:t>
            </a:r>
            <a:r>
              <a:rPr lang="zh-CN" altLang="en-US" sz="1500" dirty="0" smtClean="0"/>
              <a:t>防锈剂 ● </a:t>
            </a:r>
            <a:r>
              <a:rPr lang="zh-CN" altLang="en-US" sz="1500" dirty="0"/>
              <a:t>电池加盖防尘罩</a:t>
            </a:r>
            <a:endParaRPr lang="zh-CN" altLang="en-US" sz="1500" dirty="0"/>
          </a:p>
        </p:txBody>
      </p:sp>
      <p:sp>
        <p:nvSpPr>
          <p:cNvPr id="63511" name="Text Box 23"/>
          <p:cNvSpPr txBox="1">
            <a:spLocks noChangeArrowheads="1"/>
          </p:cNvSpPr>
          <p:nvPr/>
        </p:nvSpPr>
        <p:spPr bwMode="auto">
          <a:xfrm>
            <a:off x="3233759" y="3907047"/>
            <a:ext cx="4338637" cy="307777"/>
          </a:xfrm>
          <a:prstGeom prst="rect">
            <a:avLst/>
          </a:prstGeom>
          <a:noFill/>
          <a:ln w="9525">
            <a:noFill/>
            <a:miter lim="800000"/>
          </a:ln>
          <a:effectLst/>
        </p:spPr>
        <p:txBody>
          <a:bodyPr>
            <a:spAutoFit/>
          </a:bodyPr>
          <a:lstStyle/>
          <a:p>
            <a:pPr defTabSz="762000">
              <a:spcBef>
                <a:spcPct val="50000"/>
              </a:spcBef>
            </a:pPr>
            <a:r>
              <a:rPr lang="zh-CN" altLang="en-US" sz="1400" dirty="0"/>
              <a:t>● 以防电池接反或制造过程的反极</a:t>
            </a:r>
            <a:endParaRPr lang="zh-CN" altLang="en-US" sz="1400" dirty="0"/>
          </a:p>
        </p:txBody>
      </p:sp>
      <p:sp>
        <p:nvSpPr>
          <p:cNvPr id="63512" name="Text Box 24"/>
          <p:cNvSpPr txBox="1">
            <a:spLocks noChangeArrowheads="1"/>
          </p:cNvSpPr>
          <p:nvPr/>
        </p:nvSpPr>
        <p:spPr bwMode="auto">
          <a:xfrm>
            <a:off x="3260742" y="4534601"/>
            <a:ext cx="3668712" cy="307777"/>
          </a:xfrm>
          <a:prstGeom prst="rect">
            <a:avLst/>
          </a:prstGeom>
          <a:noFill/>
          <a:ln w="9525">
            <a:noFill/>
            <a:miter lim="800000"/>
          </a:ln>
          <a:effectLst/>
        </p:spPr>
        <p:txBody>
          <a:bodyPr>
            <a:spAutoFit/>
          </a:bodyPr>
          <a:lstStyle/>
          <a:p>
            <a:pPr defTabSz="762000">
              <a:spcBef>
                <a:spcPct val="50000"/>
              </a:spcBef>
            </a:pPr>
            <a:r>
              <a:rPr lang="zh-CN" altLang="en-US" sz="1400" dirty="0"/>
              <a:t>● 加载上电对电池进行充电</a:t>
            </a:r>
            <a:endParaRPr lang="zh-CN" altLang="en-US" sz="1400" dirty="0"/>
          </a:p>
        </p:txBody>
      </p:sp>
      <p:sp>
        <p:nvSpPr>
          <p:cNvPr id="23"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24"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7.1</a:t>
            </a:r>
            <a:r>
              <a:rPr kumimoji="1" lang="zh-CN" altLang="en-US" sz="3200" b="1" dirty="0" smtClean="0">
                <a:solidFill>
                  <a:srgbClr val="000066"/>
                </a:solidFill>
                <a:latin typeface="Times New Roman" pitchFamily="18" charset="0"/>
              </a:rPr>
              <a:t> 蓄电池安装：安装设计</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7154" name="Object 2"/>
          <p:cNvGraphicFramePr>
            <a:graphicFrameLocks noChangeAspect="1"/>
          </p:cNvGraphicFramePr>
          <p:nvPr/>
        </p:nvGraphicFramePr>
        <p:xfrm>
          <a:off x="685800" y="1677603"/>
          <a:ext cx="7848600" cy="2751535"/>
        </p:xfrm>
        <a:graphic>
          <a:graphicData uri="http://schemas.openxmlformats.org/presentationml/2006/ole">
            <mc:AlternateContent xmlns:mc="http://schemas.openxmlformats.org/markup-compatibility/2006">
              <mc:Choice xmlns:v="urn:schemas-microsoft-com:vml" Requires="v">
                <p:oleObj spid="_x0000_s19457" name="绘图" r:id="rId1" imgW="82305525" imgH="33337500" progId="">
                  <p:embed/>
                </p:oleObj>
              </mc:Choice>
              <mc:Fallback>
                <p:oleObj name="绘图" r:id="rId1" imgW="82305525" imgH="33337500" progId="">
                  <p:embed/>
                  <p:pic>
                    <p:nvPicPr>
                      <p:cNvPr id="0" name="图片 19456"/>
                      <p:cNvPicPr>
                        <a:picLocks noChangeAspect="1"/>
                      </p:cNvPicPr>
                      <p:nvPr/>
                    </p:nvPicPr>
                    <p:blipFill>
                      <a:blip r:embed="rId2"/>
                      <a:stretch>
                        <a:fillRect/>
                      </a:stretch>
                    </p:blipFill>
                    <p:spPr>
                      <a:xfrm>
                        <a:off x="685800" y="1677603"/>
                        <a:ext cx="7848600" cy="2751535"/>
                      </a:xfrm>
                      <a:prstGeom prst="rect">
                        <a:avLst/>
                      </a:prstGeom>
                      <a:noFill/>
                      <a:ln w="9525">
                        <a:noFill/>
                      </a:ln>
                    </p:spPr>
                  </p:pic>
                </p:oleObj>
              </mc:Fallback>
            </mc:AlternateContent>
          </a:graphicData>
        </a:graphic>
      </p:graphicFrame>
      <p:grpSp>
        <p:nvGrpSpPr>
          <p:cNvPr id="2" name="Group 3"/>
          <p:cNvGrpSpPr/>
          <p:nvPr/>
        </p:nvGrpSpPr>
        <p:grpSpPr bwMode="auto">
          <a:xfrm>
            <a:off x="642910" y="1226338"/>
            <a:ext cx="3919538" cy="488156"/>
            <a:chOff x="3144" y="441"/>
            <a:chExt cx="2675" cy="410"/>
          </a:xfrm>
        </p:grpSpPr>
        <p:sp>
          <p:nvSpPr>
            <p:cNvPr id="177156" name="Text Box 4"/>
            <p:cNvSpPr txBox="1">
              <a:spLocks noChangeArrowheads="1"/>
            </p:cNvSpPr>
            <p:nvPr/>
          </p:nvSpPr>
          <p:spPr bwMode="auto">
            <a:xfrm>
              <a:off x="3144" y="441"/>
              <a:ext cx="1711" cy="336"/>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a:solidFill>
                    <a:srgbClr val="000066"/>
                  </a:solidFill>
                  <a:latin typeface="Times New Roman" pitchFamily="18" charset="0"/>
                </a:rPr>
                <a:t>蓄电池安装注意事项</a:t>
              </a:r>
              <a:endParaRPr kumimoji="1" lang="zh-CN" altLang="en-US" sz="2000" b="1" dirty="0">
                <a:solidFill>
                  <a:srgbClr val="000066"/>
                </a:solidFill>
                <a:latin typeface="Times New Roman" pitchFamily="18" charset="0"/>
              </a:endParaRPr>
            </a:p>
          </p:txBody>
        </p:sp>
        <p:sp>
          <p:nvSpPr>
            <p:cNvPr id="177157" name="Line 5"/>
            <p:cNvSpPr>
              <a:spLocks noChangeShapeType="1"/>
            </p:cNvSpPr>
            <p:nvPr/>
          </p:nvSpPr>
          <p:spPr bwMode="auto">
            <a:xfrm>
              <a:off x="3237" y="851"/>
              <a:ext cx="2582" cy="0"/>
            </a:xfrm>
            <a:prstGeom prst="line">
              <a:avLst/>
            </a:prstGeom>
            <a:noFill/>
            <a:ln w="28575">
              <a:noFill/>
              <a:round/>
            </a:ln>
            <a:effectLst/>
          </p:spPr>
          <p:txBody>
            <a:bodyPr wrap="none" anchor="ctr">
              <a:spAutoFit/>
            </a:bodyPr>
            <a:lstStyle/>
            <a:p>
              <a:endParaRPr lang="zh-CN" altLang="en-US" sz="2000"/>
            </a:p>
          </p:txBody>
        </p:sp>
      </p:grpSp>
      <p:sp>
        <p:nvSpPr>
          <p:cNvPr id="6"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7"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7.1</a:t>
            </a:r>
            <a:r>
              <a:rPr kumimoji="1" lang="zh-CN" altLang="en-US" sz="3200" b="1" dirty="0" smtClean="0">
                <a:solidFill>
                  <a:srgbClr val="000066"/>
                </a:solidFill>
                <a:latin typeface="Times New Roman" pitchFamily="18" charset="0"/>
              </a:rPr>
              <a:t> 蓄电池安装：安装设计</a:t>
            </a:r>
            <a:endParaRPr kumimoji="1" lang="zh-CN" altLang="en-US" sz="3200" b="1" dirty="0">
              <a:solidFill>
                <a:srgbClr val="000066"/>
              </a:solidFill>
              <a:latin typeface="Times New Roman" pitchFamily="18" charset="0"/>
            </a:endParaRPr>
          </a:p>
        </p:txBody>
      </p:sp>
    </p:spTree>
  </p:cSld>
  <p:clrMapOvr>
    <a:masterClrMapping/>
  </p:clrMapOvr>
  <p:transition spd="med">
    <p:sndAc>
      <p:stSnd>
        <p:snd r:embed="rId3" name="CAMERA.WAV"/>
      </p:stSnd>
    </p:sndAc>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5432898"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7.1</a:t>
            </a:r>
            <a:r>
              <a:rPr kumimoji="1" lang="zh-CN" altLang="en-US" sz="3200" b="1" dirty="0" smtClean="0">
                <a:solidFill>
                  <a:srgbClr val="000066"/>
                </a:solidFill>
                <a:latin typeface="Times New Roman" pitchFamily="18" charset="0"/>
              </a:rPr>
              <a:t> 蓄电池安装：安装设计</a:t>
            </a:r>
            <a:endParaRPr kumimoji="1" lang="zh-CN" altLang="en-US" sz="3200" b="1" dirty="0">
              <a:solidFill>
                <a:srgbClr val="000066"/>
              </a:solidFill>
              <a:latin typeface="Times New Roman" pitchFamily="18" charset="0"/>
            </a:endParaRPr>
          </a:p>
        </p:txBody>
      </p:sp>
      <p:pic>
        <p:nvPicPr>
          <p:cNvPr id="7" name="图片 6" descr="图片1_副本.png"/>
          <p:cNvPicPr>
            <a:picLocks noChangeAspect="1"/>
          </p:cNvPicPr>
          <p:nvPr/>
        </p:nvPicPr>
        <p:blipFill>
          <a:blip r:embed="rId1"/>
          <a:stretch>
            <a:fillRect/>
          </a:stretch>
        </p:blipFill>
        <p:spPr>
          <a:xfrm>
            <a:off x="928662" y="1471384"/>
            <a:ext cx="6929486" cy="3499390"/>
          </a:xfrm>
          <a:prstGeom prst="rect">
            <a:avLst/>
          </a:prstGeom>
        </p:spPr>
      </p:pic>
      <p:sp>
        <p:nvSpPr>
          <p:cNvPr id="64515" name="Text Box 3"/>
          <p:cNvSpPr txBox="1">
            <a:spLocks noChangeArrowheads="1"/>
          </p:cNvSpPr>
          <p:nvPr/>
        </p:nvSpPr>
        <p:spPr bwMode="auto">
          <a:xfrm>
            <a:off x="2251224" y="1201157"/>
            <a:ext cx="3892412" cy="584775"/>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3200" b="1" dirty="0" smtClean="0">
                <a:solidFill>
                  <a:srgbClr val="000066"/>
                </a:solidFill>
                <a:latin typeface="Times New Roman" pitchFamily="18" charset="0"/>
              </a:rPr>
              <a:t>蓄电池</a:t>
            </a:r>
            <a:r>
              <a:rPr kumimoji="1" lang="zh-CN" altLang="en-US" sz="3200" b="1" dirty="0">
                <a:solidFill>
                  <a:srgbClr val="000066"/>
                </a:solidFill>
                <a:latin typeface="Times New Roman" pitchFamily="18" charset="0"/>
              </a:rPr>
              <a:t>标准工程界面</a:t>
            </a:r>
            <a:endParaRPr kumimoji="1" lang="zh-CN" altLang="en-US" sz="3200" b="1" dirty="0">
              <a:solidFill>
                <a:srgbClr val="000066"/>
              </a:solidFill>
              <a:latin typeface="Times New Roman" pitchFamily="18" charset="0"/>
            </a:endParaRPr>
          </a:p>
        </p:txBody>
      </p:sp>
    </p:spTree>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3" name="Text Box 3"/>
          <p:cNvSpPr txBox="1">
            <a:spLocks noChangeArrowheads="1"/>
          </p:cNvSpPr>
          <p:nvPr/>
        </p:nvSpPr>
        <p:spPr bwMode="auto">
          <a:xfrm>
            <a:off x="642910" y="1214428"/>
            <a:ext cx="1991251"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smtClean="0">
                <a:solidFill>
                  <a:srgbClr val="000066"/>
                </a:solidFill>
                <a:latin typeface="Times New Roman" pitchFamily="18" charset="0"/>
              </a:rPr>
              <a:t>蓄电池</a:t>
            </a:r>
            <a:r>
              <a:rPr kumimoji="1" lang="zh-CN" altLang="en-US" sz="2000" b="1" dirty="0">
                <a:solidFill>
                  <a:srgbClr val="000066"/>
                </a:solidFill>
                <a:latin typeface="Times New Roman" pitchFamily="18" charset="0"/>
              </a:rPr>
              <a:t>使用环境</a:t>
            </a:r>
            <a:endParaRPr kumimoji="1" lang="zh-CN" altLang="en-US" sz="20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4196983"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7.2</a:t>
            </a:r>
            <a:r>
              <a:rPr kumimoji="1" lang="zh-CN" altLang="en-US" sz="3200" b="1" dirty="0" smtClean="0">
                <a:solidFill>
                  <a:srgbClr val="000066"/>
                </a:solidFill>
                <a:latin typeface="Times New Roman" pitchFamily="18" charset="0"/>
              </a:rPr>
              <a:t> 蓄电池使用环境</a:t>
            </a:r>
            <a:endParaRPr kumimoji="1" lang="zh-CN" altLang="en-US" sz="3200" b="1" dirty="0">
              <a:solidFill>
                <a:srgbClr val="000066"/>
              </a:solidFill>
              <a:latin typeface="Times New Roman" pitchFamily="18" charset="0"/>
            </a:endParaRPr>
          </a:p>
        </p:txBody>
      </p:sp>
      <p:sp>
        <p:nvSpPr>
          <p:cNvPr id="6" name="TextBox 5"/>
          <p:cNvSpPr txBox="1"/>
          <p:nvPr/>
        </p:nvSpPr>
        <p:spPr>
          <a:xfrm>
            <a:off x="1714480" y="1643056"/>
            <a:ext cx="3565400" cy="1891159"/>
          </a:xfrm>
          <a:prstGeom prst="rect">
            <a:avLst/>
          </a:prstGeom>
          <a:noFill/>
        </p:spPr>
        <p:txBody>
          <a:bodyPr wrap="none" rtlCol="0">
            <a:spAutoFit/>
          </a:bodyPr>
          <a:lstStyle/>
          <a:p>
            <a:pPr>
              <a:lnSpc>
                <a:spcPct val="150000"/>
              </a:lnSpc>
              <a:buFont typeface="Wingdings" pitchFamily="2" charset="2"/>
              <a:buChar char="Ø"/>
            </a:pPr>
            <a:r>
              <a:rPr lang="zh-CN" altLang="en-US" sz="1600" dirty="0" smtClean="0"/>
              <a:t> 使用环境温度范围：</a:t>
            </a:r>
            <a:r>
              <a:rPr lang="en-US" altLang="zh-CN" sz="1600" dirty="0" smtClean="0"/>
              <a:t>-40 ℃ </a:t>
            </a:r>
            <a:r>
              <a:rPr lang="zh-CN" altLang="en-US" sz="1600" dirty="0" smtClean="0"/>
              <a:t>～</a:t>
            </a:r>
            <a:r>
              <a:rPr lang="en-US" altLang="zh-CN" sz="1600" dirty="0" smtClean="0"/>
              <a:t>55 ℃</a:t>
            </a:r>
            <a:endParaRPr lang="en-US" altLang="zh-CN" sz="1600" dirty="0" smtClean="0"/>
          </a:p>
          <a:p>
            <a:pPr>
              <a:lnSpc>
                <a:spcPct val="150000"/>
              </a:lnSpc>
              <a:buFont typeface="Wingdings" pitchFamily="2" charset="2"/>
              <a:buChar char="Ø"/>
            </a:pPr>
            <a:r>
              <a:rPr lang="zh-CN" altLang="en-US" sz="1600" dirty="0" smtClean="0"/>
              <a:t> 避开热源和阳光直射场所</a:t>
            </a:r>
            <a:endParaRPr lang="en-US" altLang="zh-CN" sz="1600" dirty="0" smtClean="0"/>
          </a:p>
          <a:p>
            <a:pPr>
              <a:lnSpc>
                <a:spcPct val="150000"/>
              </a:lnSpc>
              <a:buFont typeface="Wingdings" pitchFamily="2" charset="2"/>
              <a:buChar char="Ø"/>
            </a:pPr>
            <a:r>
              <a:rPr lang="zh-CN" altLang="en-US" sz="1600" dirty="0" smtClean="0"/>
              <a:t> 避开潮湿、可能浸水场所</a:t>
            </a:r>
            <a:endParaRPr lang="en-US" altLang="zh-CN" sz="1600" dirty="0" smtClean="0"/>
          </a:p>
          <a:p>
            <a:pPr>
              <a:lnSpc>
                <a:spcPct val="150000"/>
              </a:lnSpc>
              <a:buFont typeface="Wingdings" pitchFamily="2" charset="2"/>
              <a:buChar char="Ø"/>
            </a:pPr>
            <a:r>
              <a:rPr lang="zh-CN" altLang="en-US" sz="1600" dirty="0" smtClean="0"/>
              <a:t> 避开多粉尘场所</a:t>
            </a:r>
            <a:endParaRPr lang="en-US" altLang="zh-CN" sz="1600" dirty="0" smtClean="0"/>
          </a:p>
          <a:p>
            <a:pPr>
              <a:lnSpc>
                <a:spcPct val="150000"/>
              </a:lnSpc>
              <a:buFont typeface="Wingdings" pitchFamily="2" charset="2"/>
              <a:buChar char="Ø"/>
            </a:pPr>
            <a:r>
              <a:rPr lang="zh-CN" altLang="en-US" sz="1600" dirty="0" smtClean="0"/>
              <a:t> 避开完全密闭场所</a:t>
            </a:r>
            <a:endParaRPr lang="zh-CN" altLang="en-US" sz="1600" dirty="0"/>
          </a:p>
        </p:txBody>
      </p:sp>
    </p:spTree>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ChangeArrowheads="1"/>
          </p:cNvSpPr>
          <p:nvPr/>
        </p:nvSpPr>
        <p:spPr bwMode="auto">
          <a:xfrm>
            <a:off x="714348" y="1714494"/>
            <a:ext cx="5802871" cy="2462213"/>
          </a:xfrm>
          <a:prstGeom prst="rect">
            <a:avLst/>
          </a:prstGeom>
          <a:noFill/>
          <a:ln w="9525">
            <a:noFill/>
            <a:miter lim="800000"/>
          </a:ln>
        </p:spPr>
        <p:txBody>
          <a:bodyPr wrap="none" lIns="0" tIns="0" rIns="0" bIns="0">
            <a:spAutoFit/>
          </a:bodyPr>
          <a:lstStyle/>
          <a:p>
            <a:pPr defTabSz="762000">
              <a:spcBef>
                <a:spcPct val="50000"/>
              </a:spcBef>
            </a:pPr>
            <a:r>
              <a:rPr lang="zh-CN" altLang="en-US" sz="1600" dirty="0">
                <a:solidFill>
                  <a:srgbClr val="0000CC"/>
                </a:solidFill>
                <a:latin typeface="Arial" pitchFamily="34" charset="0"/>
              </a:rPr>
              <a:t>◆</a:t>
            </a:r>
            <a:r>
              <a:rPr lang="zh-CN" altLang="en-US" sz="1600" dirty="0">
                <a:solidFill>
                  <a:srgbClr val="000000"/>
                </a:solidFill>
                <a:latin typeface="Arial" pitchFamily="34" charset="0"/>
              </a:rPr>
              <a:t> 并联使用：推荐</a:t>
            </a:r>
            <a:r>
              <a:rPr lang="zh-CN" altLang="en-US" sz="1600" dirty="0" smtClean="0">
                <a:solidFill>
                  <a:srgbClr val="000000"/>
                </a:solidFill>
                <a:latin typeface="Arial" pitchFamily="34" charset="0"/>
              </a:rPr>
              <a:t>为</a:t>
            </a:r>
            <a:r>
              <a:rPr lang="en-US" altLang="zh-CN" sz="1600" dirty="0" smtClean="0">
                <a:solidFill>
                  <a:srgbClr val="000000"/>
                </a:solidFill>
                <a:latin typeface="Arial" pitchFamily="34" charset="0"/>
              </a:rPr>
              <a:t>4</a:t>
            </a:r>
            <a:r>
              <a:rPr lang="zh-CN" altLang="en-US" sz="1600" dirty="0" smtClean="0">
                <a:solidFill>
                  <a:srgbClr val="000000"/>
                </a:solidFill>
                <a:latin typeface="Arial" pitchFamily="34" charset="0"/>
              </a:rPr>
              <a:t>组</a:t>
            </a:r>
            <a:r>
              <a:rPr lang="zh-CN" altLang="en-US" sz="1600" dirty="0">
                <a:solidFill>
                  <a:srgbClr val="000000"/>
                </a:solidFill>
                <a:latin typeface="Arial" pitchFamily="34" charset="0"/>
              </a:rPr>
              <a:t>以内；</a:t>
            </a:r>
            <a:endParaRPr lang="zh-CN" altLang="en-US" sz="1600" dirty="0">
              <a:solidFill>
                <a:srgbClr val="000000"/>
              </a:solidFill>
              <a:latin typeface="Arial" pitchFamily="34" charset="0"/>
            </a:endParaRPr>
          </a:p>
          <a:p>
            <a:pPr defTabSz="762000">
              <a:spcBef>
                <a:spcPct val="50000"/>
              </a:spcBef>
            </a:pPr>
            <a:r>
              <a:rPr lang="zh-CN" altLang="en-US" sz="1600" dirty="0">
                <a:solidFill>
                  <a:srgbClr val="0000CC"/>
                </a:solidFill>
                <a:latin typeface="Arial" pitchFamily="34" charset="0"/>
              </a:rPr>
              <a:t>◆</a:t>
            </a:r>
            <a:r>
              <a:rPr lang="zh-CN" altLang="en-US" sz="1600" dirty="0">
                <a:solidFill>
                  <a:srgbClr val="000000"/>
                </a:solidFill>
                <a:latin typeface="Arial" pitchFamily="34" charset="0"/>
              </a:rPr>
              <a:t> 多层安装：层间温度差控制在3℃以内；</a:t>
            </a:r>
            <a:endParaRPr lang="zh-CN" altLang="en-US" sz="1600" dirty="0">
              <a:solidFill>
                <a:srgbClr val="000000"/>
              </a:solidFill>
              <a:latin typeface="Arial" pitchFamily="34" charset="0"/>
            </a:endParaRPr>
          </a:p>
          <a:p>
            <a:pPr defTabSz="762000">
              <a:spcBef>
                <a:spcPct val="50000"/>
              </a:spcBef>
            </a:pPr>
            <a:r>
              <a:rPr lang="zh-CN" altLang="en-US" sz="1600" dirty="0">
                <a:solidFill>
                  <a:srgbClr val="0000CC"/>
                </a:solidFill>
                <a:latin typeface="Arial" pitchFamily="34" charset="0"/>
              </a:rPr>
              <a:t>◆</a:t>
            </a:r>
            <a:r>
              <a:rPr lang="zh-CN" altLang="en-US" sz="1600" dirty="0">
                <a:solidFill>
                  <a:srgbClr val="000000"/>
                </a:solidFill>
                <a:latin typeface="Arial" pitchFamily="34" charset="0"/>
              </a:rPr>
              <a:t> 散热条件：电池间距保持5</a:t>
            </a:r>
            <a:r>
              <a:rPr lang="en-US" altLang="zh-CN" sz="1600" dirty="0">
                <a:solidFill>
                  <a:srgbClr val="000000"/>
                </a:solidFill>
                <a:latin typeface="Arial" pitchFamily="34" charset="0"/>
              </a:rPr>
              <a:t>mm～10mm</a:t>
            </a:r>
            <a:r>
              <a:rPr lang="zh-CN" altLang="en-US" sz="1600" dirty="0">
                <a:solidFill>
                  <a:srgbClr val="000000"/>
                </a:solidFill>
                <a:latin typeface="Arial" pitchFamily="34" charset="0"/>
              </a:rPr>
              <a:t>之间；</a:t>
            </a:r>
            <a:endParaRPr lang="zh-CN" altLang="en-US" sz="1600" dirty="0">
              <a:solidFill>
                <a:srgbClr val="000000"/>
              </a:solidFill>
              <a:latin typeface="Arial" pitchFamily="34" charset="0"/>
            </a:endParaRPr>
          </a:p>
          <a:p>
            <a:pPr defTabSz="762000">
              <a:spcBef>
                <a:spcPct val="50000"/>
              </a:spcBef>
            </a:pPr>
            <a:r>
              <a:rPr lang="zh-CN" altLang="en-US" sz="1600" dirty="0">
                <a:solidFill>
                  <a:srgbClr val="0000CC"/>
                </a:solidFill>
                <a:latin typeface="Arial" pitchFamily="34" charset="0"/>
              </a:rPr>
              <a:t>◆</a:t>
            </a:r>
            <a:r>
              <a:rPr lang="zh-CN" altLang="en-US" sz="1600" dirty="0">
                <a:solidFill>
                  <a:srgbClr val="000000"/>
                </a:solidFill>
                <a:latin typeface="Arial" pitchFamily="34" charset="0"/>
              </a:rPr>
              <a:t> 换气通风条件：保证室内氢气浓度小于0.8% ；</a:t>
            </a:r>
            <a:endParaRPr lang="zh-CN" altLang="en-US" sz="1600" dirty="0">
              <a:solidFill>
                <a:srgbClr val="000000"/>
              </a:solidFill>
              <a:latin typeface="Arial" pitchFamily="34" charset="0"/>
            </a:endParaRPr>
          </a:p>
          <a:p>
            <a:pPr defTabSz="762000">
              <a:spcBef>
                <a:spcPct val="50000"/>
              </a:spcBef>
            </a:pPr>
            <a:r>
              <a:rPr lang="zh-CN" altLang="en-US" sz="1600" dirty="0">
                <a:solidFill>
                  <a:srgbClr val="0000CC"/>
                </a:solidFill>
                <a:latin typeface="Arial" pitchFamily="34" charset="0"/>
              </a:rPr>
              <a:t>◆</a:t>
            </a:r>
            <a:r>
              <a:rPr lang="zh-CN" altLang="en-US" sz="1600" dirty="0">
                <a:solidFill>
                  <a:srgbClr val="000000"/>
                </a:solidFill>
                <a:latin typeface="Arial" pitchFamily="34" charset="0"/>
              </a:rPr>
              <a:t> 关于电池混用：新旧不同、厂家不同的产品不允许混合使用；</a:t>
            </a:r>
            <a:endParaRPr lang="zh-CN" altLang="en-US" sz="1600" dirty="0">
              <a:solidFill>
                <a:srgbClr val="000000"/>
              </a:solidFill>
              <a:latin typeface="Arial" pitchFamily="34" charset="0"/>
            </a:endParaRPr>
          </a:p>
          <a:p>
            <a:pPr defTabSz="762000">
              <a:spcBef>
                <a:spcPct val="50000"/>
              </a:spcBef>
            </a:pPr>
            <a:r>
              <a:rPr lang="zh-CN" altLang="en-US" sz="1600" dirty="0">
                <a:solidFill>
                  <a:srgbClr val="0000CC"/>
                </a:solidFill>
                <a:latin typeface="Arial" pitchFamily="34" charset="0"/>
              </a:rPr>
              <a:t>◆</a:t>
            </a:r>
            <a:r>
              <a:rPr lang="zh-CN" altLang="en-US" sz="1600" dirty="0">
                <a:solidFill>
                  <a:srgbClr val="000000"/>
                </a:solidFill>
                <a:latin typeface="Arial" pitchFamily="34" charset="0"/>
              </a:rPr>
              <a:t> 浮充使用条件：限流≤0.25</a:t>
            </a:r>
            <a:r>
              <a:rPr lang="en-US" altLang="zh-CN" sz="1600" dirty="0">
                <a:solidFill>
                  <a:srgbClr val="000000"/>
                </a:solidFill>
                <a:latin typeface="Arial" pitchFamily="34" charset="0"/>
              </a:rPr>
              <a:t>C</a:t>
            </a:r>
            <a:r>
              <a:rPr lang="en-US" altLang="zh-CN" sz="1600" baseline="-25000" dirty="0">
                <a:solidFill>
                  <a:srgbClr val="000000"/>
                </a:solidFill>
                <a:latin typeface="Arial" pitchFamily="34" charset="0"/>
              </a:rPr>
              <a:t>10</a:t>
            </a:r>
            <a:r>
              <a:rPr lang="en-US" altLang="zh-CN" sz="1600" dirty="0">
                <a:solidFill>
                  <a:srgbClr val="000000"/>
                </a:solidFill>
                <a:latin typeface="Arial" pitchFamily="34" charset="0"/>
              </a:rPr>
              <a:t> ，</a:t>
            </a:r>
            <a:r>
              <a:rPr lang="zh-CN" altLang="en-US" sz="1600" dirty="0">
                <a:solidFill>
                  <a:srgbClr val="000000"/>
                </a:solidFill>
                <a:latin typeface="Arial" pitchFamily="34" charset="0"/>
              </a:rPr>
              <a:t>电压为2.</a:t>
            </a:r>
            <a:r>
              <a:rPr lang="zh-CN" altLang="en-US" sz="1600" dirty="0" smtClean="0">
                <a:solidFill>
                  <a:srgbClr val="000000"/>
                </a:solidFill>
                <a:latin typeface="Arial" pitchFamily="34" charset="0"/>
              </a:rPr>
              <a:t>2</a:t>
            </a:r>
            <a:r>
              <a:rPr lang="en-US" altLang="zh-CN" sz="1600" dirty="0" smtClean="0">
                <a:solidFill>
                  <a:srgbClr val="000000"/>
                </a:solidFill>
                <a:latin typeface="Arial" pitchFamily="34" charset="0"/>
              </a:rPr>
              <a:t>5V</a:t>
            </a:r>
            <a:r>
              <a:rPr lang="en-US" altLang="zh-CN" sz="1600" dirty="0">
                <a:solidFill>
                  <a:srgbClr val="000000"/>
                </a:solidFill>
                <a:latin typeface="Arial" pitchFamily="34" charset="0"/>
              </a:rPr>
              <a:t>/</a:t>
            </a:r>
            <a:r>
              <a:rPr lang="zh-CN" altLang="en-US" sz="1600" dirty="0">
                <a:solidFill>
                  <a:srgbClr val="000000"/>
                </a:solidFill>
                <a:latin typeface="Arial" pitchFamily="34" charset="0"/>
              </a:rPr>
              <a:t>单格；</a:t>
            </a:r>
            <a:endParaRPr lang="zh-CN" altLang="en-US" sz="1600" dirty="0">
              <a:solidFill>
                <a:srgbClr val="000000"/>
              </a:solidFill>
              <a:latin typeface="Arial" pitchFamily="34" charset="0"/>
            </a:endParaRPr>
          </a:p>
          <a:p>
            <a:pPr defTabSz="762000">
              <a:spcBef>
                <a:spcPct val="50000"/>
              </a:spcBef>
            </a:pPr>
            <a:r>
              <a:rPr lang="zh-CN" altLang="en-US" sz="1600" dirty="0">
                <a:solidFill>
                  <a:srgbClr val="0000CC"/>
                </a:solidFill>
                <a:latin typeface="Arial" pitchFamily="34" charset="0"/>
              </a:rPr>
              <a:t>◆</a:t>
            </a:r>
            <a:r>
              <a:rPr lang="zh-CN" altLang="en-US" sz="1600" dirty="0">
                <a:solidFill>
                  <a:srgbClr val="000000"/>
                </a:solidFill>
                <a:latin typeface="Arial" pitchFamily="34" charset="0"/>
              </a:rPr>
              <a:t> 最佳环境温度：20</a:t>
            </a:r>
            <a:r>
              <a:rPr lang="zh-CN" altLang="en-US" sz="1600" dirty="0" smtClean="0">
                <a:solidFill>
                  <a:srgbClr val="000000"/>
                </a:solidFill>
                <a:latin typeface="Arial" pitchFamily="34" charset="0"/>
              </a:rPr>
              <a:t>℃～</a:t>
            </a:r>
            <a:r>
              <a:rPr lang="en-US" altLang="zh-CN" sz="1600" dirty="0" smtClean="0">
                <a:solidFill>
                  <a:srgbClr val="000000"/>
                </a:solidFill>
                <a:latin typeface="Arial" pitchFamily="34" charset="0"/>
              </a:rPr>
              <a:t>25</a:t>
            </a:r>
            <a:r>
              <a:rPr lang="zh-CN" altLang="en-US" sz="1600" dirty="0" smtClean="0">
                <a:solidFill>
                  <a:srgbClr val="000000"/>
                </a:solidFill>
                <a:latin typeface="Arial" pitchFamily="34" charset="0"/>
              </a:rPr>
              <a:t>℃</a:t>
            </a:r>
            <a:endParaRPr lang="zh-CN" altLang="en-US" sz="1600" dirty="0">
              <a:solidFill>
                <a:srgbClr val="000000"/>
              </a:solidFill>
              <a:latin typeface="Arial" pitchFamily="34" charset="0"/>
            </a:endParaRPr>
          </a:p>
        </p:txBody>
      </p:sp>
      <p:sp>
        <p:nvSpPr>
          <p:cNvPr id="68611" name="Text Box 3"/>
          <p:cNvSpPr txBox="1">
            <a:spLocks noChangeArrowheads="1"/>
          </p:cNvSpPr>
          <p:nvPr/>
        </p:nvSpPr>
        <p:spPr bwMode="auto">
          <a:xfrm>
            <a:off x="571472" y="1181391"/>
            <a:ext cx="1991251" cy="400110"/>
          </a:xfrm>
          <a:prstGeom prst="rect">
            <a:avLst/>
          </a:prstGeom>
          <a:noFill/>
          <a:ln w="28575">
            <a:noFill/>
            <a:miter lim="800000"/>
          </a:ln>
          <a:effectLst/>
        </p:spPr>
        <p:txBody>
          <a:bodyPr wrap="none" anchor="ctr">
            <a:spAutoFit/>
          </a:bodyPr>
          <a:lstStyle/>
          <a:p>
            <a:pPr eaLnBrk="1" hangingPunct="1">
              <a:spcBef>
                <a:spcPct val="50000"/>
              </a:spcBef>
            </a:pPr>
            <a:r>
              <a:rPr kumimoji="1" lang="zh-CN" altLang="en-US" sz="2000" b="1" dirty="0" smtClean="0">
                <a:solidFill>
                  <a:srgbClr val="000066"/>
                </a:solidFill>
                <a:latin typeface="Times New Roman" pitchFamily="18" charset="0"/>
              </a:rPr>
              <a:t>蓄电池</a:t>
            </a:r>
            <a:r>
              <a:rPr kumimoji="1" lang="zh-CN" altLang="en-US" sz="2000" b="1" dirty="0">
                <a:solidFill>
                  <a:srgbClr val="000066"/>
                </a:solidFill>
                <a:latin typeface="Times New Roman" pitchFamily="18" charset="0"/>
              </a:rPr>
              <a:t>使用条件</a:t>
            </a:r>
            <a:endParaRPr kumimoji="1" lang="zh-CN" altLang="en-US" sz="2000" b="1" dirty="0">
              <a:solidFill>
                <a:srgbClr val="000066"/>
              </a:solidFill>
              <a:latin typeface="Times New Roman" pitchFamily="18" charset="0"/>
            </a:endParaRPr>
          </a:p>
        </p:txBody>
      </p:sp>
      <p:sp>
        <p:nvSpPr>
          <p:cNvPr id="4" name="Shape 778"/>
          <p:cNvSpPr/>
          <p:nvPr/>
        </p:nvSpPr>
        <p:spPr>
          <a:xfrm>
            <a:off x="0" y="1025833"/>
            <a:ext cx="9144000" cy="45719"/>
          </a:xfrm>
          <a:prstGeom prst="rect">
            <a:avLst/>
          </a:prstGeom>
        </p:spPr>
        <p:style>
          <a:lnRef idx="0">
            <a:schemeClr val="accent2"/>
          </a:lnRef>
          <a:fillRef idx="3">
            <a:schemeClr val="accent2"/>
          </a:fillRef>
          <a:effectRef idx="3">
            <a:schemeClr val="accent2"/>
          </a:effectRef>
          <a:fontRef idx="minor">
            <a:schemeClr val="lt1"/>
          </a:fontRef>
        </p:style>
        <p:txBody>
          <a:bodyPr lIns="91425" tIns="91425" rIns="91425" bIns="91425" anchor="ctr"/>
          <a:lstStyle/>
          <a:p>
            <a:pPr fontAlgn="auto">
              <a:spcBef>
                <a:spcPts val="0"/>
              </a:spcBef>
              <a:spcAft>
                <a:spcPts val="0"/>
              </a:spcAft>
              <a:defRPr/>
            </a:pPr>
            <a:endParaRPr sz="1500" b="0" kern="0">
              <a:solidFill>
                <a:sysClr val="windowText" lastClr="000000"/>
              </a:solidFill>
            </a:endParaRPr>
          </a:p>
        </p:txBody>
      </p:sp>
      <p:sp>
        <p:nvSpPr>
          <p:cNvPr id="5" name="Text Box 79"/>
          <p:cNvSpPr txBox="1">
            <a:spLocks noChangeArrowheads="1"/>
          </p:cNvSpPr>
          <p:nvPr/>
        </p:nvSpPr>
        <p:spPr bwMode="auto">
          <a:xfrm>
            <a:off x="0" y="428610"/>
            <a:ext cx="4196983" cy="584775"/>
          </a:xfrm>
          <a:prstGeom prst="rect">
            <a:avLst/>
          </a:prstGeom>
          <a:noFill/>
          <a:ln w="28575">
            <a:noFill/>
            <a:miter lim="800000"/>
          </a:ln>
          <a:effectLst/>
        </p:spPr>
        <p:txBody>
          <a:bodyPr wrap="none" anchor="ctr">
            <a:spAutoFit/>
          </a:bodyPr>
          <a:lstStyle/>
          <a:p>
            <a:pPr eaLnBrk="1" hangingPunct="1">
              <a:spcBef>
                <a:spcPct val="50000"/>
              </a:spcBef>
            </a:pPr>
            <a:r>
              <a:rPr kumimoji="1" lang="en-US" altLang="zh-CN" sz="3200" b="1" dirty="0" smtClean="0">
                <a:solidFill>
                  <a:srgbClr val="000066"/>
                </a:solidFill>
                <a:latin typeface="Times New Roman" pitchFamily="18" charset="0"/>
              </a:rPr>
              <a:t>     7.2</a:t>
            </a:r>
            <a:r>
              <a:rPr kumimoji="1" lang="zh-CN" altLang="en-US" sz="3200" b="1" dirty="0" smtClean="0">
                <a:solidFill>
                  <a:srgbClr val="000066"/>
                </a:solidFill>
                <a:latin typeface="Times New Roman" pitchFamily="18" charset="0"/>
              </a:rPr>
              <a:t> 蓄电池使用环境</a:t>
            </a:r>
            <a:endParaRPr kumimoji="1" lang="zh-CN" altLang="en-US" sz="3200" b="1" dirty="0">
              <a:solidFill>
                <a:srgbClr val="000066"/>
              </a:solidFill>
              <a:latin typeface="Times New Roman" pitchFamily="18" charset="0"/>
            </a:endParaRPr>
          </a:p>
        </p:txBody>
      </p:sp>
    </p:spTree>
  </p:cSld>
  <p:clrMapOvr>
    <a:masterClrMapping/>
  </p:clrMapOvr>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5.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6.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7.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23471</Words>
  <Application>WPS 演示</Application>
  <PresentationFormat>全屏显示(16:9)</PresentationFormat>
  <Paragraphs>3461</Paragraphs>
  <Slides>137</Slides>
  <Notes>7</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137</vt:i4>
      </vt:variant>
    </vt:vector>
  </HeadingPairs>
  <TitlesOfParts>
    <vt:vector size="139" baseType="lpstr">
      <vt:lpstr>Office 主题</vt:lpstr>
      <vt:lpstr>MSGraph.Chart.8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错误品种的维护</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bj</dc:creator>
  <cp:lastModifiedBy>Administrator</cp:lastModifiedBy>
  <cp:revision>157</cp:revision>
  <dcterms:created xsi:type="dcterms:W3CDTF">2013-10-30T09:04:00Z</dcterms:created>
  <dcterms:modified xsi:type="dcterms:W3CDTF">2016-06-07T02:25:37Z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2052-10.1.0.5745</vt:lpwstr>
  </property>
</Properties>
</file>